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diagrams/data12.xml" ContentType="application/vnd.openxmlformats-officedocument.drawingml.diagramData+xml"/>
  <Override PartName="/ppt/diagrams/layout12.xml" ContentType="application/vnd.openxmlformats-officedocument.drawingml.diagramLayout+xml"/>
  <Override PartName="/ppt/diagrams/quickStyle12.xml" ContentType="application/vnd.openxmlformats-officedocument.drawingml.diagramStyle+xml"/>
  <Override PartName="/ppt/diagrams/colors12.xml" ContentType="application/vnd.openxmlformats-officedocument.drawingml.diagramColors+xml"/>
  <Override PartName="/ppt/diagrams/drawing12.xml" ContentType="application/vnd.ms-office.drawingml.diagramDrawing+xml"/>
  <Override PartName="/ppt/notesSlides/notesSlide13.xml" ContentType="application/vnd.openxmlformats-officedocument.presentationml.notesSlide+xml"/>
  <Override PartName="/ppt/diagrams/data13.xml" ContentType="application/vnd.openxmlformats-officedocument.drawingml.diagramData+xml"/>
  <Override PartName="/ppt/diagrams/layout13.xml" ContentType="application/vnd.openxmlformats-officedocument.drawingml.diagramLayout+xml"/>
  <Override PartName="/ppt/diagrams/quickStyle13.xml" ContentType="application/vnd.openxmlformats-officedocument.drawingml.diagramStyle+xml"/>
  <Override PartName="/ppt/diagrams/colors13.xml" ContentType="application/vnd.openxmlformats-officedocument.drawingml.diagramColors+xml"/>
  <Override PartName="/ppt/diagrams/drawing13.xml" ContentType="application/vnd.ms-office.drawingml.diagramDrawing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diagrams/data14.xml" ContentType="application/vnd.openxmlformats-officedocument.drawingml.diagramData+xml"/>
  <Override PartName="/ppt/diagrams/layout14.xml" ContentType="application/vnd.openxmlformats-officedocument.drawingml.diagramLayout+xml"/>
  <Override PartName="/ppt/diagrams/quickStyle14.xml" ContentType="application/vnd.openxmlformats-officedocument.drawingml.diagramStyle+xml"/>
  <Override PartName="/ppt/diagrams/colors14.xml" ContentType="application/vnd.openxmlformats-officedocument.drawingml.diagramColors+xml"/>
  <Override PartName="/ppt/diagrams/drawing14.xml" ContentType="application/vnd.ms-office.drawingml.diagramDrawing+xml"/>
  <Override PartName="/ppt/notesSlides/notesSlide16.xml" ContentType="application/vnd.openxmlformats-officedocument.presentationml.notesSlide+xml"/>
  <Override PartName="/ppt/diagrams/data15.xml" ContentType="application/vnd.openxmlformats-officedocument.drawingml.diagramData+xml"/>
  <Override PartName="/ppt/diagrams/layout15.xml" ContentType="application/vnd.openxmlformats-officedocument.drawingml.diagramLayout+xml"/>
  <Override PartName="/ppt/diagrams/quickStyle15.xml" ContentType="application/vnd.openxmlformats-officedocument.drawingml.diagramStyle+xml"/>
  <Override PartName="/ppt/diagrams/colors15.xml" ContentType="application/vnd.openxmlformats-officedocument.drawingml.diagramColors+xml"/>
  <Override PartName="/ppt/diagrams/drawing15.xml" ContentType="application/vnd.ms-office.drawingml.diagramDrawing+xml"/>
  <Override PartName="/ppt/notesSlides/notesSlide17.xml" ContentType="application/vnd.openxmlformats-officedocument.presentationml.notesSlide+xml"/>
  <Override PartName="/ppt/diagrams/data16.xml" ContentType="application/vnd.openxmlformats-officedocument.drawingml.diagramData+xml"/>
  <Override PartName="/ppt/diagrams/layout16.xml" ContentType="application/vnd.openxmlformats-officedocument.drawingml.diagramLayout+xml"/>
  <Override PartName="/ppt/diagrams/quickStyle16.xml" ContentType="application/vnd.openxmlformats-officedocument.drawingml.diagramStyle+xml"/>
  <Override PartName="/ppt/diagrams/colors16.xml" ContentType="application/vnd.openxmlformats-officedocument.drawingml.diagramColors+xml"/>
  <Override PartName="/ppt/diagrams/drawing16.xml" ContentType="application/vnd.ms-office.drawingml.diagramDrawing+xml"/>
  <Override PartName="/ppt/notesSlides/notesSlide18.xml" ContentType="application/vnd.openxmlformats-officedocument.presentationml.notesSlide+xml"/>
  <Override PartName="/ppt/diagrams/data17.xml" ContentType="application/vnd.openxmlformats-officedocument.drawingml.diagramData+xml"/>
  <Override PartName="/ppt/diagrams/layout17.xml" ContentType="application/vnd.openxmlformats-officedocument.drawingml.diagramLayout+xml"/>
  <Override PartName="/ppt/diagrams/quickStyle17.xml" ContentType="application/vnd.openxmlformats-officedocument.drawingml.diagramStyle+xml"/>
  <Override PartName="/ppt/diagrams/colors17.xml" ContentType="application/vnd.openxmlformats-officedocument.drawingml.diagramColors+xml"/>
  <Override PartName="/ppt/diagrams/drawing17.xml" ContentType="application/vnd.ms-office.drawingml.diagramDrawing+xml"/>
  <Override PartName="/ppt/notesSlides/notesSlide19.xml" ContentType="application/vnd.openxmlformats-officedocument.presentationml.notesSlide+xml"/>
  <Override PartName="/ppt/diagrams/data18.xml" ContentType="application/vnd.openxmlformats-officedocument.drawingml.diagramData+xml"/>
  <Override PartName="/ppt/diagrams/layout18.xml" ContentType="application/vnd.openxmlformats-officedocument.drawingml.diagramLayout+xml"/>
  <Override PartName="/ppt/diagrams/quickStyle18.xml" ContentType="application/vnd.openxmlformats-officedocument.drawingml.diagramStyle+xml"/>
  <Override PartName="/ppt/diagrams/colors18.xml" ContentType="application/vnd.openxmlformats-officedocument.drawingml.diagramColors+xml"/>
  <Override PartName="/ppt/diagrams/drawing18.xml" ContentType="application/vnd.ms-office.drawingml.diagramDrawing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diagrams/data19.xml" ContentType="application/vnd.openxmlformats-officedocument.drawingml.diagramData+xml"/>
  <Override PartName="/ppt/diagrams/layout19.xml" ContentType="application/vnd.openxmlformats-officedocument.drawingml.diagramLayout+xml"/>
  <Override PartName="/ppt/diagrams/quickStyle19.xml" ContentType="application/vnd.openxmlformats-officedocument.drawingml.diagramStyle+xml"/>
  <Override PartName="/ppt/diagrams/colors19.xml" ContentType="application/vnd.openxmlformats-officedocument.drawingml.diagramColors+xml"/>
  <Override PartName="/ppt/diagrams/drawing19.xml" ContentType="application/vnd.ms-office.drawingml.diagramDrawing+xml"/>
  <Override PartName="/ppt/notesSlides/notesSlide24.xml" ContentType="application/vnd.openxmlformats-officedocument.presentationml.notesSlide+xml"/>
  <Override PartName="/ppt/diagrams/data20.xml" ContentType="application/vnd.openxmlformats-officedocument.drawingml.diagramData+xml"/>
  <Override PartName="/ppt/diagrams/layout20.xml" ContentType="application/vnd.openxmlformats-officedocument.drawingml.diagramLayout+xml"/>
  <Override PartName="/ppt/diagrams/quickStyle20.xml" ContentType="application/vnd.openxmlformats-officedocument.drawingml.diagramStyle+xml"/>
  <Override PartName="/ppt/diagrams/colors20.xml" ContentType="application/vnd.openxmlformats-officedocument.drawingml.diagramColors+xml"/>
  <Override PartName="/ppt/diagrams/drawing20.xml" ContentType="application/vnd.ms-office.drawingml.diagramDrawing+xml"/>
  <Override PartName="/ppt/notesSlides/notesSlide25.xml" ContentType="application/vnd.openxmlformats-officedocument.presentationml.notesSlide+xml"/>
  <Override PartName="/ppt/diagrams/data21.xml" ContentType="application/vnd.openxmlformats-officedocument.drawingml.diagramData+xml"/>
  <Override PartName="/ppt/diagrams/layout21.xml" ContentType="application/vnd.openxmlformats-officedocument.drawingml.diagramLayout+xml"/>
  <Override PartName="/ppt/diagrams/quickStyle21.xml" ContentType="application/vnd.openxmlformats-officedocument.drawingml.diagramStyle+xml"/>
  <Override PartName="/ppt/diagrams/colors21.xml" ContentType="application/vnd.openxmlformats-officedocument.drawingml.diagramColors+xml"/>
  <Override PartName="/ppt/diagrams/drawing21.xml" ContentType="application/vnd.ms-office.drawingml.diagramDrawing+xml"/>
  <Override PartName="/ppt/notesSlides/notesSlide26.xml" ContentType="application/vnd.openxmlformats-officedocument.presentationml.notesSlide+xml"/>
  <Override PartName="/ppt/diagrams/data22.xml" ContentType="application/vnd.openxmlformats-officedocument.drawingml.diagramData+xml"/>
  <Override PartName="/ppt/diagrams/layout22.xml" ContentType="application/vnd.openxmlformats-officedocument.drawingml.diagramLayout+xml"/>
  <Override PartName="/ppt/diagrams/quickStyle22.xml" ContentType="application/vnd.openxmlformats-officedocument.drawingml.diagramStyle+xml"/>
  <Override PartName="/ppt/diagrams/colors22.xml" ContentType="application/vnd.openxmlformats-officedocument.drawingml.diagramColors+xml"/>
  <Override PartName="/ppt/diagrams/drawing22.xml" ContentType="application/vnd.ms-office.drawingml.diagramDrawing+xml"/>
  <Override PartName="/ppt/diagrams/data23.xml" ContentType="application/vnd.openxmlformats-officedocument.drawingml.diagramData+xml"/>
  <Override PartName="/ppt/diagrams/layout23.xml" ContentType="application/vnd.openxmlformats-officedocument.drawingml.diagramLayout+xml"/>
  <Override PartName="/ppt/diagrams/quickStyle23.xml" ContentType="application/vnd.openxmlformats-officedocument.drawingml.diagramStyle+xml"/>
  <Override PartName="/ppt/diagrams/colors23.xml" ContentType="application/vnd.openxmlformats-officedocument.drawingml.diagramColors+xml"/>
  <Override PartName="/ppt/diagrams/drawing23.xml" ContentType="application/vnd.ms-office.drawingml.diagramDrawing+xml"/>
  <Override PartName="/ppt/notesSlides/notesSlide27.xml" ContentType="application/vnd.openxmlformats-officedocument.presentationml.notesSlide+xml"/>
  <Override PartName="/ppt/diagrams/data24.xml" ContentType="application/vnd.openxmlformats-officedocument.drawingml.diagramData+xml"/>
  <Override PartName="/ppt/diagrams/layout24.xml" ContentType="application/vnd.openxmlformats-officedocument.drawingml.diagramLayout+xml"/>
  <Override PartName="/ppt/diagrams/quickStyle24.xml" ContentType="application/vnd.openxmlformats-officedocument.drawingml.diagramStyle+xml"/>
  <Override PartName="/ppt/diagrams/colors24.xml" ContentType="application/vnd.openxmlformats-officedocument.drawingml.diagramColors+xml"/>
  <Override PartName="/ppt/diagrams/drawing24.xml" ContentType="application/vnd.ms-office.drawingml.diagramDrawing+xml"/>
  <Override PartName="/ppt/notesSlides/notesSlide28.xml" ContentType="application/vnd.openxmlformats-officedocument.presentationml.notesSlide+xml"/>
  <Override PartName="/ppt/diagrams/data25.xml" ContentType="application/vnd.openxmlformats-officedocument.drawingml.diagramData+xml"/>
  <Override PartName="/ppt/diagrams/layout25.xml" ContentType="application/vnd.openxmlformats-officedocument.drawingml.diagramLayout+xml"/>
  <Override PartName="/ppt/diagrams/quickStyle25.xml" ContentType="application/vnd.openxmlformats-officedocument.drawingml.diagramStyle+xml"/>
  <Override PartName="/ppt/diagrams/colors25.xml" ContentType="application/vnd.openxmlformats-officedocument.drawingml.diagramColors+xml"/>
  <Override PartName="/ppt/diagrams/drawing25.xml" ContentType="application/vnd.ms-office.drawingml.diagramDrawing+xml"/>
  <Override PartName="/ppt/notesSlides/notesSlide29.xml" ContentType="application/vnd.openxmlformats-officedocument.presentationml.notesSlide+xml"/>
  <Override PartName="/ppt/diagrams/data26.xml" ContentType="application/vnd.openxmlformats-officedocument.drawingml.diagramData+xml"/>
  <Override PartName="/ppt/diagrams/layout26.xml" ContentType="application/vnd.openxmlformats-officedocument.drawingml.diagramLayout+xml"/>
  <Override PartName="/ppt/diagrams/quickStyle26.xml" ContentType="application/vnd.openxmlformats-officedocument.drawingml.diagramStyle+xml"/>
  <Override PartName="/ppt/diagrams/colors26.xml" ContentType="application/vnd.openxmlformats-officedocument.drawingml.diagramColors+xml"/>
  <Override PartName="/ppt/diagrams/drawing26.xml" ContentType="application/vnd.ms-office.drawingml.diagramDrawing+xml"/>
  <Override PartName="/ppt/notesSlides/notesSlide30.xml" ContentType="application/vnd.openxmlformats-officedocument.presentationml.notesSlide+xml"/>
  <Override PartName="/ppt/diagrams/data27.xml" ContentType="application/vnd.openxmlformats-officedocument.drawingml.diagramData+xml"/>
  <Override PartName="/ppt/diagrams/layout27.xml" ContentType="application/vnd.openxmlformats-officedocument.drawingml.diagramLayout+xml"/>
  <Override PartName="/ppt/diagrams/quickStyle27.xml" ContentType="application/vnd.openxmlformats-officedocument.drawingml.diagramStyle+xml"/>
  <Override PartName="/ppt/diagrams/colors27.xml" ContentType="application/vnd.openxmlformats-officedocument.drawingml.diagramColors+xml"/>
  <Override PartName="/ppt/diagrams/drawing27.xml" ContentType="application/vnd.ms-office.drawingml.diagramDrawing+xml"/>
  <Override PartName="/ppt/notesSlides/notesSlide31.xml" ContentType="application/vnd.openxmlformats-officedocument.presentationml.notesSlide+xml"/>
  <Override PartName="/ppt/diagrams/data28.xml" ContentType="application/vnd.openxmlformats-officedocument.drawingml.diagramData+xml"/>
  <Override PartName="/ppt/diagrams/layout28.xml" ContentType="application/vnd.openxmlformats-officedocument.drawingml.diagramLayout+xml"/>
  <Override PartName="/ppt/diagrams/quickStyle28.xml" ContentType="application/vnd.openxmlformats-officedocument.drawingml.diagramStyle+xml"/>
  <Override PartName="/ppt/diagrams/colors28.xml" ContentType="application/vnd.openxmlformats-officedocument.drawingml.diagramColors+xml"/>
  <Override PartName="/ppt/diagrams/drawing28.xml" ContentType="application/vnd.ms-office.drawingml.diagramDrawing+xml"/>
  <Override PartName="/ppt/notesSlides/notesSlide32.xml" ContentType="application/vnd.openxmlformats-officedocument.presentationml.notesSlide+xml"/>
  <Override PartName="/ppt/diagrams/data29.xml" ContentType="application/vnd.openxmlformats-officedocument.drawingml.diagramData+xml"/>
  <Override PartName="/ppt/diagrams/layout29.xml" ContentType="application/vnd.openxmlformats-officedocument.drawingml.diagramLayout+xml"/>
  <Override PartName="/ppt/diagrams/quickStyle29.xml" ContentType="application/vnd.openxmlformats-officedocument.drawingml.diagramStyle+xml"/>
  <Override PartName="/ppt/diagrams/colors29.xml" ContentType="application/vnd.openxmlformats-officedocument.drawingml.diagramColors+xml"/>
  <Override PartName="/ppt/diagrams/drawing29.xml" ContentType="application/vnd.ms-office.drawingml.diagramDrawing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diagrams/data30.xml" ContentType="application/vnd.openxmlformats-officedocument.drawingml.diagramData+xml"/>
  <Override PartName="/ppt/diagrams/layout30.xml" ContentType="application/vnd.openxmlformats-officedocument.drawingml.diagramLayout+xml"/>
  <Override PartName="/ppt/diagrams/quickStyle30.xml" ContentType="application/vnd.openxmlformats-officedocument.drawingml.diagramStyle+xml"/>
  <Override PartName="/ppt/diagrams/colors30.xml" ContentType="application/vnd.openxmlformats-officedocument.drawingml.diagramColors+xml"/>
  <Override PartName="/ppt/diagrams/drawing30.xml" ContentType="application/vnd.ms-office.drawingml.diagramDrawing+xml"/>
  <Override PartName="/ppt/notesSlides/notesSlide3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40"/>
  </p:notesMasterIdLst>
  <p:handoutMasterIdLst>
    <p:handoutMasterId r:id="rId41"/>
  </p:handoutMasterIdLst>
  <p:sldIdLst>
    <p:sldId id="277" r:id="rId2"/>
    <p:sldId id="317" r:id="rId3"/>
    <p:sldId id="362" r:id="rId4"/>
    <p:sldId id="332" r:id="rId5"/>
    <p:sldId id="321" r:id="rId6"/>
    <p:sldId id="326" r:id="rId7"/>
    <p:sldId id="327" r:id="rId8"/>
    <p:sldId id="330" r:id="rId9"/>
    <p:sldId id="378" r:id="rId10"/>
    <p:sldId id="386" r:id="rId11"/>
    <p:sldId id="360" r:id="rId12"/>
    <p:sldId id="383" r:id="rId13"/>
    <p:sldId id="349" r:id="rId14"/>
    <p:sldId id="334" r:id="rId15"/>
    <p:sldId id="365" r:id="rId16"/>
    <p:sldId id="335" r:id="rId17"/>
    <p:sldId id="382" r:id="rId18"/>
    <p:sldId id="384" r:id="rId19"/>
    <p:sldId id="385" r:id="rId20"/>
    <p:sldId id="376" r:id="rId21"/>
    <p:sldId id="387" r:id="rId22"/>
    <p:sldId id="393" r:id="rId23"/>
    <p:sldId id="388" r:id="rId24"/>
    <p:sldId id="373" r:id="rId25"/>
    <p:sldId id="375" r:id="rId26"/>
    <p:sldId id="352" r:id="rId27"/>
    <p:sldId id="341" r:id="rId28"/>
    <p:sldId id="342" r:id="rId29"/>
    <p:sldId id="343" r:id="rId30"/>
    <p:sldId id="344" r:id="rId31"/>
    <p:sldId id="354" r:id="rId32"/>
    <p:sldId id="390" r:id="rId33"/>
    <p:sldId id="392" r:id="rId34"/>
    <p:sldId id="361" r:id="rId35"/>
    <p:sldId id="322" r:id="rId36"/>
    <p:sldId id="346" r:id="rId37"/>
    <p:sldId id="389" r:id="rId38"/>
    <p:sldId id="348" r:id="rId39"/>
  </p:sldIdLst>
  <p:sldSz cx="12192000" cy="6858000"/>
  <p:notesSz cx="6808788" cy="9940925"/>
  <p:defaultTextStyle>
    <a:defPPr>
      <a:defRPr lang="uk-UA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по умолчанию" id="{44BE28ED-418D-438D-8775-98DE1132C2FE}">
          <p14:sldIdLst>
            <p14:sldId id="277"/>
            <p14:sldId id="317"/>
            <p14:sldId id="362"/>
            <p14:sldId id="332"/>
            <p14:sldId id="321"/>
            <p14:sldId id="326"/>
            <p14:sldId id="327"/>
            <p14:sldId id="330"/>
            <p14:sldId id="378"/>
            <p14:sldId id="386"/>
            <p14:sldId id="360"/>
            <p14:sldId id="383"/>
            <p14:sldId id="349"/>
            <p14:sldId id="334"/>
            <p14:sldId id="365"/>
            <p14:sldId id="335"/>
            <p14:sldId id="382"/>
            <p14:sldId id="384"/>
            <p14:sldId id="385"/>
          </p14:sldIdLst>
        </p14:section>
        <p14:section name="Раздел без заголовка" id="{4839E508-1121-41BF-960F-DDD2FD96751A}">
          <p14:sldIdLst>
            <p14:sldId id="376"/>
            <p14:sldId id="387"/>
            <p14:sldId id="393"/>
            <p14:sldId id="388"/>
            <p14:sldId id="373"/>
            <p14:sldId id="375"/>
            <p14:sldId id="352"/>
            <p14:sldId id="341"/>
            <p14:sldId id="342"/>
            <p14:sldId id="343"/>
            <p14:sldId id="344"/>
            <p14:sldId id="354"/>
            <p14:sldId id="390"/>
            <p14:sldId id="392"/>
            <p14:sldId id="361"/>
            <p14:sldId id="322"/>
            <p14:sldId id="346"/>
            <p14:sldId id="389"/>
            <p14:sldId id="348"/>
          </p14:sldIdLst>
        </p14:section>
      </p14:sectionLst>
    </p:ext>
    <p:ext uri="{EFAFB233-063F-42B5-8137-9DF3F51BA10A}">
      <p15:sldGuideLst xmlns:p15="http://schemas.microsoft.com/office/powerpoint/2012/main" xmlns="">
        <p15:guide id="1" orient="horz" pos="890">
          <p15:clr>
            <a:srgbClr val="A4A3A4"/>
          </p15:clr>
        </p15:guide>
        <p15:guide id="2" orient="horz" pos="3657">
          <p15:clr>
            <a:srgbClr val="A4A3A4"/>
          </p15:clr>
        </p15:guide>
        <p15:guide id="3" pos="1799">
          <p15:clr>
            <a:srgbClr val="A4A3A4"/>
          </p15:clr>
        </p15:guide>
        <p15:guide id="4" pos="697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262626"/>
    <a:srgbClr val="C79478"/>
    <a:srgbClr val="6B66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Средний стиль 2 —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18223" autoAdjust="0"/>
    <p:restoredTop sz="97600" autoAdjust="0"/>
  </p:normalViewPr>
  <p:slideViewPr>
    <p:cSldViewPr snapToGrid="0">
      <p:cViewPr>
        <p:scale>
          <a:sx n="115" d="100"/>
          <a:sy n="115" d="100"/>
        </p:scale>
        <p:origin x="-102" y="-72"/>
      </p:cViewPr>
      <p:guideLst>
        <p:guide orient="horz" pos="890"/>
        <p:guide orient="horz" pos="3657"/>
        <p:guide pos="1799"/>
        <p:guide pos="697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 snapToGrid="0">
      <p:cViewPr varScale="1">
        <p:scale>
          <a:sx n="79" d="100"/>
          <a:sy n="79" d="100"/>
        </p:scale>
        <p:origin x="2268" y="10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notesMaster" Target="notesMasters/notesMaster1.xml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viewProps" Target="viewProps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7" Type="http://schemas.openxmlformats.org/officeDocument/2006/relationships/image" Target="../media/image10.png"/><Relationship Id="rId2" Type="http://schemas.openxmlformats.org/officeDocument/2006/relationships/image" Target="../media/image5.jpeg"/><Relationship Id="rId1" Type="http://schemas.openxmlformats.org/officeDocument/2006/relationships/image" Target="../media/image4.jpeg"/><Relationship Id="rId6" Type="http://schemas.openxmlformats.org/officeDocument/2006/relationships/image" Target="../media/image9.pn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diagrams/_rels/data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7" Type="http://schemas.openxmlformats.org/officeDocument/2006/relationships/image" Target="../media/image30.jpeg"/><Relationship Id="rId2" Type="http://schemas.openxmlformats.org/officeDocument/2006/relationships/image" Target="../media/image25.jpeg"/><Relationship Id="rId1" Type="http://schemas.openxmlformats.org/officeDocument/2006/relationships/image" Target="../media/image24.jpg"/><Relationship Id="rId6" Type="http://schemas.openxmlformats.org/officeDocument/2006/relationships/image" Target="../media/image29.jpeg"/><Relationship Id="rId5" Type="http://schemas.openxmlformats.org/officeDocument/2006/relationships/image" Target="../media/image28.jpeg"/><Relationship Id="rId4" Type="http://schemas.openxmlformats.org/officeDocument/2006/relationships/image" Target="../media/image27.png"/></Relationships>
</file>

<file path=ppt/diagrams/_rels/data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g"/><Relationship Id="rId2" Type="http://schemas.openxmlformats.org/officeDocument/2006/relationships/image" Target="../media/image33.jpeg"/><Relationship Id="rId1" Type="http://schemas.openxmlformats.org/officeDocument/2006/relationships/image" Target="../media/image32.jpeg"/><Relationship Id="rId4" Type="http://schemas.openxmlformats.org/officeDocument/2006/relationships/image" Target="../media/image35.JP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7" Type="http://schemas.openxmlformats.org/officeDocument/2006/relationships/image" Target="../media/image10.png"/><Relationship Id="rId2" Type="http://schemas.openxmlformats.org/officeDocument/2006/relationships/image" Target="../media/image5.jpeg"/><Relationship Id="rId1" Type="http://schemas.openxmlformats.org/officeDocument/2006/relationships/image" Target="../media/image4.jpeg"/><Relationship Id="rId6" Type="http://schemas.openxmlformats.org/officeDocument/2006/relationships/image" Target="../media/image9.pn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9F14AD3-7D89-4D03-BC5E-7D630613E191}" type="doc">
      <dgm:prSet loTypeId="urn:microsoft.com/office/officeart/2008/layout/PictureStrips" loCatId="pictur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118A3BD7-56B3-40B0-88A7-0813E4648752}">
      <dgm:prSet phldrT="[Текст]" custT="1"/>
      <dgm:spPr/>
      <dgm:t>
        <a:bodyPr/>
        <a:lstStyle/>
        <a:p>
          <a:r>
            <a:rPr lang="ru-RU" sz="1100" dirty="0">
              <a:effectLst/>
              <a:latin typeface="+mn-lt"/>
            </a:rPr>
            <a:t>Отсутствие просроченной задолженности по возврату в бюджет субсидий, бюджетных инвестиций, а также иная просроченная задолженность по денежным обязательствам</a:t>
          </a:r>
          <a:endParaRPr lang="ru-RU" sz="1100" dirty="0">
            <a:latin typeface="+mn-lt"/>
          </a:endParaRPr>
        </a:p>
      </dgm:t>
    </dgm:pt>
    <dgm:pt modelId="{8C8914F8-7573-46CE-B557-420F5B4EC6E2}" type="parTrans" cxnId="{A6AC3BB0-46BA-4004-BDF8-956A15F19FC0}">
      <dgm:prSet/>
      <dgm:spPr/>
      <dgm:t>
        <a:bodyPr/>
        <a:lstStyle/>
        <a:p>
          <a:endParaRPr lang="ru-RU" sz="1400">
            <a:latin typeface="+mn-lt"/>
          </a:endParaRPr>
        </a:p>
      </dgm:t>
    </dgm:pt>
    <dgm:pt modelId="{FA460414-E6ED-4DE8-BB59-44E7BEDD2E47}" type="sibTrans" cxnId="{A6AC3BB0-46BA-4004-BDF8-956A15F19FC0}">
      <dgm:prSet/>
      <dgm:spPr/>
      <dgm:t>
        <a:bodyPr/>
        <a:lstStyle/>
        <a:p>
          <a:endParaRPr lang="ru-RU" sz="1400">
            <a:latin typeface="+mn-lt"/>
          </a:endParaRPr>
        </a:p>
      </dgm:t>
    </dgm:pt>
    <dgm:pt modelId="{A500E446-B7CC-4C3E-97C7-FE7B248A6310}">
      <dgm:prSet phldrT="[Текст]" custT="1"/>
      <dgm:spPr/>
      <dgm:t>
        <a:bodyPr/>
        <a:lstStyle/>
        <a:p>
          <a:pPr algn="l">
            <a:spcAft>
              <a:spcPts val="0"/>
            </a:spcAft>
          </a:pPr>
          <a:r>
            <a:rPr lang="ru-RU" sz="1100" dirty="0">
              <a:effectLst/>
              <a:latin typeface="+mn-lt"/>
            </a:rPr>
            <a:t>Не является иностранным ЮЛ, в </a:t>
          </a:r>
          <a:r>
            <a:rPr lang="ru-RU" sz="1100" dirty="0" err="1">
              <a:effectLst/>
              <a:latin typeface="+mn-lt"/>
            </a:rPr>
            <a:t>т.ч</a:t>
          </a:r>
          <a:r>
            <a:rPr lang="ru-RU" sz="1100" dirty="0">
              <a:effectLst/>
              <a:latin typeface="+mn-lt"/>
            </a:rPr>
            <a:t>. не включен Минфином РФ в перечень государств и территорий, используемых для офшорного владения активами в РФ, а также российским ЮЛ, в капитале которого доля офшорных компаний  превышает 25%  </a:t>
          </a:r>
          <a:endParaRPr lang="ru-RU" sz="1100" dirty="0">
            <a:latin typeface="+mn-lt"/>
          </a:endParaRPr>
        </a:p>
      </dgm:t>
    </dgm:pt>
    <dgm:pt modelId="{A8BA0891-1951-405D-A24A-07F3AD9808DD}" type="parTrans" cxnId="{00B2E8DA-3736-4615-B452-309F09CAFBE9}">
      <dgm:prSet/>
      <dgm:spPr/>
      <dgm:t>
        <a:bodyPr/>
        <a:lstStyle/>
        <a:p>
          <a:endParaRPr lang="ru-RU" sz="1400">
            <a:latin typeface="+mn-lt"/>
          </a:endParaRPr>
        </a:p>
      </dgm:t>
    </dgm:pt>
    <dgm:pt modelId="{DC61B951-8741-4B33-82D9-BE5E0B04ACF4}" type="sibTrans" cxnId="{00B2E8DA-3736-4615-B452-309F09CAFBE9}">
      <dgm:prSet/>
      <dgm:spPr/>
      <dgm:t>
        <a:bodyPr/>
        <a:lstStyle/>
        <a:p>
          <a:endParaRPr lang="ru-RU" sz="1400">
            <a:latin typeface="+mn-lt"/>
          </a:endParaRPr>
        </a:p>
      </dgm:t>
    </dgm:pt>
    <dgm:pt modelId="{7135B5F5-14AF-408F-9897-032BCE60654C}">
      <dgm:prSet phldrT="[Текст]" custT="1"/>
      <dgm:spPr/>
      <dgm:t>
        <a:bodyPr/>
        <a:lstStyle/>
        <a:p>
          <a:r>
            <a:rPr lang="ru-RU" sz="1100" dirty="0">
              <a:effectLst/>
              <a:latin typeface="+mn-lt"/>
            </a:rPr>
            <a:t>Не получает средства из бюджета из которого планируется предоставление субсидии на основании иных правовых актов на аналогичные цели</a:t>
          </a:r>
          <a:endParaRPr lang="ru-RU" sz="1100" dirty="0">
            <a:latin typeface="+mn-lt"/>
          </a:endParaRPr>
        </a:p>
      </dgm:t>
    </dgm:pt>
    <dgm:pt modelId="{C79FBD72-309C-48D2-8DA1-B396D408536C}" type="parTrans" cxnId="{652A730A-EF38-446D-B488-B7FC99DCE453}">
      <dgm:prSet/>
      <dgm:spPr/>
      <dgm:t>
        <a:bodyPr/>
        <a:lstStyle/>
        <a:p>
          <a:endParaRPr lang="ru-RU" sz="1400">
            <a:latin typeface="+mn-lt"/>
          </a:endParaRPr>
        </a:p>
      </dgm:t>
    </dgm:pt>
    <dgm:pt modelId="{9BB1DED4-27A4-48FD-AE7A-A3D4E59DC5CA}" type="sibTrans" cxnId="{652A730A-EF38-446D-B488-B7FC99DCE453}">
      <dgm:prSet/>
      <dgm:spPr/>
      <dgm:t>
        <a:bodyPr/>
        <a:lstStyle/>
        <a:p>
          <a:endParaRPr lang="ru-RU" sz="1400">
            <a:latin typeface="+mn-lt"/>
          </a:endParaRPr>
        </a:p>
      </dgm:t>
    </dgm:pt>
    <dgm:pt modelId="{61612144-FFEF-4F84-ABC8-0A9BCC65D0CD}">
      <dgm:prSet custT="1"/>
      <dgm:spPr/>
      <dgm:t>
        <a:bodyPr/>
        <a:lstStyle/>
        <a:p>
          <a:r>
            <a:rPr lang="ru-RU" sz="1100" dirty="0">
              <a:latin typeface="+mn-lt"/>
            </a:rPr>
            <a:t>ЮЛ не находится в процессе ликвидации, банкротства, деятельность не должна быть приостановлена. </a:t>
          </a:r>
        </a:p>
        <a:p>
          <a:r>
            <a:rPr lang="ru-RU" sz="1100" dirty="0">
              <a:latin typeface="+mn-lt"/>
            </a:rPr>
            <a:t>В отношении ИП не должна быть введена процедура банкротства, не должны прекратить деятельность в качестве ИП</a:t>
          </a:r>
        </a:p>
      </dgm:t>
    </dgm:pt>
    <dgm:pt modelId="{8138090C-280C-4EC9-8752-0DBF81E269B8}" type="parTrans" cxnId="{F17086BD-F0E4-4591-AAE9-25A467A05976}">
      <dgm:prSet/>
      <dgm:spPr/>
      <dgm:t>
        <a:bodyPr/>
        <a:lstStyle/>
        <a:p>
          <a:endParaRPr lang="ru-RU" sz="1400">
            <a:latin typeface="+mn-lt"/>
          </a:endParaRPr>
        </a:p>
      </dgm:t>
    </dgm:pt>
    <dgm:pt modelId="{E62ACB66-0F2C-4FF8-B415-3BB902AC2B12}" type="sibTrans" cxnId="{F17086BD-F0E4-4591-AAE9-25A467A05976}">
      <dgm:prSet/>
      <dgm:spPr/>
      <dgm:t>
        <a:bodyPr/>
        <a:lstStyle/>
        <a:p>
          <a:endParaRPr lang="ru-RU" sz="1400">
            <a:latin typeface="+mn-lt"/>
          </a:endParaRPr>
        </a:p>
      </dgm:t>
    </dgm:pt>
    <dgm:pt modelId="{1F801D85-7B37-42FA-A072-4CDD66B20148}">
      <dgm:prSet custT="1"/>
      <dgm:spPr/>
      <dgm:t>
        <a:bodyPr/>
        <a:lstStyle/>
        <a:p>
          <a:r>
            <a:rPr lang="ru-RU" sz="1100" dirty="0">
              <a:latin typeface="+mn-lt"/>
            </a:rPr>
            <a:t>Не выявлены факты нарушения условий, установленных при получении бюджетных средств, и их нецелевого использования, либо нарушения устранены или возвращены средства в соответствующий бюджет</a:t>
          </a:r>
        </a:p>
      </dgm:t>
    </dgm:pt>
    <dgm:pt modelId="{3C2E3C8D-6F3E-451C-A3F0-3CD69AFC37ED}" type="parTrans" cxnId="{08C20896-77C4-46C3-9F43-C987C8795403}">
      <dgm:prSet/>
      <dgm:spPr/>
      <dgm:t>
        <a:bodyPr/>
        <a:lstStyle/>
        <a:p>
          <a:endParaRPr lang="ru-RU" sz="1400">
            <a:latin typeface="+mn-lt"/>
          </a:endParaRPr>
        </a:p>
      </dgm:t>
    </dgm:pt>
    <dgm:pt modelId="{97DED62B-C54D-44A0-ABFA-D3D6C05A11D4}" type="sibTrans" cxnId="{08C20896-77C4-46C3-9F43-C987C8795403}">
      <dgm:prSet/>
      <dgm:spPr/>
      <dgm:t>
        <a:bodyPr/>
        <a:lstStyle/>
        <a:p>
          <a:endParaRPr lang="ru-RU" sz="1400">
            <a:latin typeface="+mn-lt"/>
          </a:endParaRPr>
        </a:p>
      </dgm:t>
    </dgm:pt>
    <dgm:pt modelId="{D12A0AB4-47C3-4D70-9CD8-90589D8AE1D9}">
      <dgm:prSet custT="1"/>
      <dgm:spPr>
        <a:solidFill>
          <a:schemeClr val="lt1">
            <a:hueOff val="0"/>
            <a:satOff val="0"/>
            <a:lumOff val="0"/>
          </a:schemeClr>
        </a:solidFill>
      </dgm:spPr>
      <dgm:t>
        <a:bodyPr/>
        <a:lstStyle/>
        <a:p>
          <a:r>
            <a:rPr lang="ru-RU" sz="1100" dirty="0">
              <a:latin typeface="+mn-lt"/>
            </a:rPr>
            <a:t>Предоставил отчетность о финансово-экономическом состоянии товаропроизводителей агропромышленного комплекса на последнюю отчетную дату</a:t>
          </a:r>
        </a:p>
      </dgm:t>
    </dgm:pt>
    <dgm:pt modelId="{886F23F7-9513-4F89-8997-97C0F3934A13}" type="parTrans" cxnId="{D26B1F26-22BC-4433-8251-2D29B3EFE176}">
      <dgm:prSet/>
      <dgm:spPr/>
      <dgm:t>
        <a:bodyPr/>
        <a:lstStyle/>
        <a:p>
          <a:endParaRPr lang="ru-RU" sz="1400">
            <a:latin typeface="+mn-lt"/>
          </a:endParaRPr>
        </a:p>
      </dgm:t>
    </dgm:pt>
    <dgm:pt modelId="{73144FB4-53AC-4913-A97E-D3E521719067}" type="sibTrans" cxnId="{D26B1F26-22BC-4433-8251-2D29B3EFE176}">
      <dgm:prSet/>
      <dgm:spPr/>
      <dgm:t>
        <a:bodyPr/>
        <a:lstStyle/>
        <a:p>
          <a:endParaRPr lang="ru-RU" sz="1400">
            <a:latin typeface="+mn-lt"/>
          </a:endParaRPr>
        </a:p>
      </dgm:t>
    </dgm:pt>
    <dgm:pt modelId="{05391212-01EF-429A-9EDD-FDD462DB5837}">
      <dgm:prSet custT="1"/>
      <dgm:spPr/>
      <dgm:t>
        <a:bodyPr/>
        <a:lstStyle/>
        <a:p>
          <a:r>
            <a:rPr lang="ru-RU" sz="1100" dirty="0">
              <a:latin typeface="+mn-lt"/>
            </a:rPr>
            <a:t>Не является иностранным агентом в соответствии с Федеральным законом от 14.07.2022 г. № 255-ФЗ  </a:t>
          </a:r>
        </a:p>
      </dgm:t>
    </dgm:pt>
    <dgm:pt modelId="{683D88FE-5608-406A-AA15-3020FB196CE1}" type="parTrans" cxnId="{B4AD29FC-745B-4A91-9C50-E683684B5733}">
      <dgm:prSet/>
      <dgm:spPr/>
      <dgm:t>
        <a:bodyPr/>
        <a:lstStyle/>
        <a:p>
          <a:endParaRPr lang="ru-RU"/>
        </a:p>
      </dgm:t>
    </dgm:pt>
    <dgm:pt modelId="{3B94BDB3-3C09-41DA-BA15-C2793FFA0677}" type="sibTrans" cxnId="{B4AD29FC-745B-4A91-9C50-E683684B5733}">
      <dgm:prSet/>
      <dgm:spPr/>
      <dgm:t>
        <a:bodyPr/>
        <a:lstStyle/>
        <a:p>
          <a:endParaRPr lang="ru-RU"/>
        </a:p>
      </dgm:t>
    </dgm:pt>
    <dgm:pt modelId="{82FBE4C0-1220-4AB8-8AD6-33C15CC18A2B}" type="pres">
      <dgm:prSet presAssocID="{19F14AD3-7D89-4D03-BC5E-7D630613E191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7E149A92-A170-43C2-BB32-4E8D59F96E7A}" type="pres">
      <dgm:prSet presAssocID="{118A3BD7-56B3-40B0-88A7-0813E4648752}" presName="composite" presStyleCnt="0"/>
      <dgm:spPr/>
    </dgm:pt>
    <dgm:pt modelId="{8AD6562F-C313-4602-B9F1-19823D643A93}" type="pres">
      <dgm:prSet presAssocID="{118A3BD7-56B3-40B0-88A7-0813E4648752}" presName="rect1" presStyleLbl="trAlignAcc1" presStyleIdx="0" presStyleCnt="7" custScaleX="104910" custScaleY="47976" custLinFactY="100000" custLinFactNeighborX="395" custLinFactNeighborY="12993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886A854-52FD-442E-96DF-A2E4D40D52A1}" type="pres">
      <dgm:prSet presAssocID="{118A3BD7-56B3-40B0-88A7-0813E4648752}" presName="rect2" presStyleLbl="fgImgPlace1" presStyleIdx="0" presStyleCnt="7" custScaleX="73002" custScaleY="41778" custLinFactY="100000" custLinFactNeighborX="-2832" custLinFactNeighborY="123950"/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</dgm:pt>
    <dgm:pt modelId="{BF449172-776B-425A-AD1E-30CA35C7C00A}" type="pres">
      <dgm:prSet presAssocID="{FA460414-E6ED-4DE8-BB59-44E7BEDD2E47}" presName="sibTrans" presStyleCnt="0"/>
      <dgm:spPr/>
    </dgm:pt>
    <dgm:pt modelId="{24CFCBA3-44FA-42E6-88D2-1EFAE1098E2C}" type="pres">
      <dgm:prSet presAssocID="{61612144-FFEF-4F84-ABC8-0A9BCC65D0CD}" presName="composite" presStyleCnt="0"/>
      <dgm:spPr/>
    </dgm:pt>
    <dgm:pt modelId="{77932041-E967-4F6A-A775-3DB06A2E25DE}" type="pres">
      <dgm:prSet presAssocID="{61612144-FFEF-4F84-ABC8-0A9BCC65D0CD}" presName="rect1" presStyleLbl="trAlignAcc1" presStyleIdx="1" presStyleCnt="7" custScaleX="98037" custScaleY="73046" custLinFactNeighborX="-3937" custLinFactNeighborY="-3837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5658717-2A6F-4931-8864-689962808B5C}" type="pres">
      <dgm:prSet presAssocID="{61612144-FFEF-4F84-ABC8-0A9BCC65D0CD}" presName="rect2" presStyleLbl="fgImgPlace1" presStyleIdx="1" presStyleCnt="7" custScaleX="77985" custScaleY="45950" custLinFactNeighborX="-561" custLinFactNeighborY="-26302"/>
      <dgm:spPr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</dgm:pt>
    <dgm:pt modelId="{9C4BD993-56F6-48A1-9822-D2B85B51B0DB}" type="pres">
      <dgm:prSet presAssocID="{E62ACB66-0F2C-4FF8-B415-3BB902AC2B12}" presName="sibTrans" presStyleCnt="0"/>
      <dgm:spPr/>
    </dgm:pt>
    <dgm:pt modelId="{CC381701-0D21-459F-821F-65435602B332}" type="pres">
      <dgm:prSet presAssocID="{A500E446-B7CC-4C3E-97C7-FE7B248A6310}" presName="composite" presStyleCnt="0"/>
      <dgm:spPr/>
    </dgm:pt>
    <dgm:pt modelId="{904763E1-8D75-430B-943A-3F5DB848FF6E}" type="pres">
      <dgm:prSet presAssocID="{A500E446-B7CC-4C3E-97C7-FE7B248A6310}" presName="rect1" presStyleLbl="trAlignAcc1" presStyleIdx="2" presStyleCnt="7" custScaleX="102910" custScaleY="75211" custLinFactY="-27536" custLinFactNeighborX="-265" custLinFactNeighborY="-1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8ED6E57-7DF2-4291-B6CE-F1F1ED4D4522}" type="pres">
      <dgm:prSet presAssocID="{A500E446-B7CC-4C3E-97C7-FE7B248A6310}" presName="rect2" presStyleLbl="fgImgPlace1" presStyleIdx="2" presStyleCnt="7" custScaleX="78326" custScaleY="56345" custLinFactY="-9448" custLinFactNeighborX="10487" custLinFactNeighborY="-100000"/>
      <dgm:spPr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</dgm:pt>
    <dgm:pt modelId="{BCAA2771-A288-45F8-A01F-C7EB3792A9CF}" type="pres">
      <dgm:prSet presAssocID="{DC61B951-8741-4B33-82D9-BE5E0B04ACF4}" presName="sibTrans" presStyleCnt="0"/>
      <dgm:spPr/>
    </dgm:pt>
    <dgm:pt modelId="{39B1BB52-963D-4D16-A361-5F0682583032}" type="pres">
      <dgm:prSet presAssocID="{7135B5F5-14AF-408F-9897-032BCE60654C}" presName="composite" presStyleCnt="0"/>
      <dgm:spPr/>
    </dgm:pt>
    <dgm:pt modelId="{3F19AE95-AC38-4C80-9543-0659551B2EB3}" type="pres">
      <dgm:prSet presAssocID="{7135B5F5-14AF-408F-9897-032BCE60654C}" presName="rect1" presStyleLbl="trAlignAcc1" presStyleIdx="3" presStyleCnt="7" custScaleY="49415" custLinFactNeighborX="-3512" custLinFactNeighborY="1911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ADD24F9-DCBB-4623-A025-5ADC0A4A661B}" type="pres">
      <dgm:prSet presAssocID="{7135B5F5-14AF-408F-9897-032BCE60654C}" presName="rect2" presStyleLbl="fgImgPlace1" presStyleIdx="3" presStyleCnt="7" custScaleX="80185" custScaleY="44481" custLinFactNeighborX="-13577" custLinFactNeighborY="18154"/>
      <dgm:spPr>
        <a:blipFill>
          <a:blip xmlns:r="http://schemas.openxmlformats.org/officeDocument/2006/relationships"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</dgm:pt>
    <dgm:pt modelId="{A11C9442-C640-4E95-AA9E-7E358127221E}" type="pres">
      <dgm:prSet presAssocID="{9BB1DED4-27A4-48FD-AE7A-A3D4E59DC5CA}" presName="sibTrans" presStyleCnt="0"/>
      <dgm:spPr/>
    </dgm:pt>
    <dgm:pt modelId="{E56D9A63-7423-4A57-A5AB-A1D5E205A253}" type="pres">
      <dgm:prSet presAssocID="{1F801D85-7B37-42FA-A072-4CDD66B20148}" presName="composite" presStyleCnt="0"/>
      <dgm:spPr/>
    </dgm:pt>
    <dgm:pt modelId="{4848EEB9-E765-42C2-A898-523124211883}" type="pres">
      <dgm:prSet presAssocID="{1F801D85-7B37-42FA-A072-4CDD66B20148}" presName="rect1" presStyleLbl="trAlignAcc1" presStyleIdx="4" presStyleCnt="7" custScaleY="67414" custLinFactX="5315" custLinFactY="-38809" custLinFactNeighborX="100000" custLinFactNeighborY="-1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9E1F76D-8639-41F4-8DC5-47607B698879}" type="pres">
      <dgm:prSet presAssocID="{1F801D85-7B37-42FA-A072-4CDD66B20148}" presName="rect2" presStyleLbl="fgImgPlace1" presStyleIdx="4" presStyleCnt="7" custScaleX="84537" custScaleY="62798" custLinFactX="200000" custLinFactY="-30619" custLinFactNeighborX="294331" custLinFactNeighborY="-100000"/>
      <dgm:spPr>
        <a:blipFill>
          <a:blip xmlns:r="http://schemas.openxmlformats.org/officeDocument/2006/relationships"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</dgm:pt>
    <dgm:pt modelId="{ABAA92F2-4321-4E41-8AD4-DF6A4081CDE2}" type="pres">
      <dgm:prSet presAssocID="{97DED62B-C54D-44A0-ABFA-D3D6C05A11D4}" presName="sibTrans" presStyleCnt="0"/>
      <dgm:spPr/>
    </dgm:pt>
    <dgm:pt modelId="{02147201-1230-4F30-A09C-2A2D6762D062}" type="pres">
      <dgm:prSet presAssocID="{D12A0AB4-47C3-4D70-9CD8-90589D8AE1D9}" presName="composite" presStyleCnt="0"/>
      <dgm:spPr/>
    </dgm:pt>
    <dgm:pt modelId="{5A45FF1E-C905-4C34-A446-C5076F29949F}" type="pres">
      <dgm:prSet presAssocID="{D12A0AB4-47C3-4D70-9CD8-90589D8AE1D9}" presName="rect1" presStyleLbl="trAlignAcc1" presStyleIdx="5" presStyleCnt="7" custScaleY="52235" custLinFactNeighborX="-2408" custLinFactNeighborY="-1299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AAAA527-93E3-4867-9C91-B10A5746D5F8}" type="pres">
      <dgm:prSet presAssocID="{D12A0AB4-47C3-4D70-9CD8-90589D8AE1D9}" presName="rect2" presStyleLbl="fgImgPlace1" presStyleIdx="5" presStyleCnt="7" custScaleX="76616" custScaleY="55275" custLinFactNeighborX="10047" custLinFactNeighborY="595"/>
      <dgm:spPr>
        <a:blipFill>
          <a:blip xmlns:r="http://schemas.openxmlformats.org/officeDocument/2006/relationships"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</dgm:pt>
    <dgm:pt modelId="{F28369CF-C7AD-4062-B73C-D0DB2CBBEECB}" type="pres">
      <dgm:prSet presAssocID="{73144FB4-53AC-4913-A97E-D3E521719067}" presName="sibTrans" presStyleCnt="0"/>
      <dgm:spPr/>
    </dgm:pt>
    <dgm:pt modelId="{FDD07111-6A10-4013-A0BB-E58A142D23C1}" type="pres">
      <dgm:prSet presAssocID="{05391212-01EF-429A-9EDD-FDD462DB5837}" presName="composite" presStyleCnt="0"/>
      <dgm:spPr/>
    </dgm:pt>
    <dgm:pt modelId="{95402835-66C5-4696-AB01-9BE1E8D313B0}" type="pres">
      <dgm:prSet presAssocID="{05391212-01EF-429A-9EDD-FDD462DB5837}" presName="rect1" presStyleLbl="trAlignAcc1" presStyleIdx="6" presStyleCnt="7" custScaleX="104399" custScaleY="51312" custLinFactNeighborX="-53338" custLinFactNeighborY="-8263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2BF2F54-D823-4640-A3AC-11E6A656FDB0}" type="pres">
      <dgm:prSet presAssocID="{05391212-01EF-429A-9EDD-FDD462DB5837}" presName="rect2" presStyleLbl="fgImgPlace1" presStyleIdx="6" presStyleCnt="7" custScaleX="75757" custScaleY="34078" custLinFactX="-100000" custLinFactNeighborX="-137259" custLinFactNeighborY="-73341"/>
      <dgm:spPr>
        <a:blipFill dpi="0" rotWithShape="1">
          <a:blip xmlns:r="http://schemas.openxmlformats.org/officeDocument/2006/relationships" r:embed="rId7"/>
          <a:srcRect/>
          <a:stretch>
            <a:fillRect l="-3135" t="4927" r="3135" b="-4927"/>
          </a:stretch>
        </a:blipFill>
      </dgm:spPr>
    </dgm:pt>
  </dgm:ptLst>
  <dgm:cxnLst>
    <dgm:cxn modelId="{6E4C2262-A2EE-43BE-84EE-51D9003D40B5}" type="presOf" srcId="{D12A0AB4-47C3-4D70-9CD8-90589D8AE1D9}" destId="{5A45FF1E-C905-4C34-A446-C5076F29949F}" srcOrd="0" destOrd="0" presId="urn:microsoft.com/office/officeart/2008/layout/PictureStrips"/>
    <dgm:cxn modelId="{652A730A-EF38-446D-B488-B7FC99DCE453}" srcId="{19F14AD3-7D89-4D03-BC5E-7D630613E191}" destId="{7135B5F5-14AF-408F-9897-032BCE60654C}" srcOrd="3" destOrd="0" parTransId="{C79FBD72-309C-48D2-8DA1-B396D408536C}" sibTransId="{9BB1DED4-27A4-48FD-AE7A-A3D4E59DC5CA}"/>
    <dgm:cxn modelId="{A6AC3BB0-46BA-4004-BDF8-956A15F19FC0}" srcId="{19F14AD3-7D89-4D03-BC5E-7D630613E191}" destId="{118A3BD7-56B3-40B0-88A7-0813E4648752}" srcOrd="0" destOrd="0" parTransId="{8C8914F8-7573-46CE-B557-420F5B4EC6E2}" sibTransId="{FA460414-E6ED-4DE8-BB59-44E7BEDD2E47}"/>
    <dgm:cxn modelId="{00B2E8DA-3736-4615-B452-309F09CAFBE9}" srcId="{19F14AD3-7D89-4D03-BC5E-7D630613E191}" destId="{A500E446-B7CC-4C3E-97C7-FE7B248A6310}" srcOrd="2" destOrd="0" parTransId="{A8BA0891-1951-405D-A24A-07F3AD9808DD}" sibTransId="{DC61B951-8741-4B33-82D9-BE5E0B04ACF4}"/>
    <dgm:cxn modelId="{1805CD99-B435-4697-8B81-9A984C32ABB8}" type="presOf" srcId="{05391212-01EF-429A-9EDD-FDD462DB5837}" destId="{95402835-66C5-4696-AB01-9BE1E8D313B0}" srcOrd="0" destOrd="0" presId="urn:microsoft.com/office/officeart/2008/layout/PictureStrips"/>
    <dgm:cxn modelId="{63C64D5E-A162-44C6-A861-D8E9B3A97524}" type="presOf" srcId="{A500E446-B7CC-4C3E-97C7-FE7B248A6310}" destId="{904763E1-8D75-430B-943A-3F5DB848FF6E}" srcOrd="0" destOrd="0" presId="urn:microsoft.com/office/officeart/2008/layout/PictureStrips"/>
    <dgm:cxn modelId="{D6F25C22-67DA-4AD1-AB80-BB992EDAE28E}" type="presOf" srcId="{61612144-FFEF-4F84-ABC8-0A9BCC65D0CD}" destId="{77932041-E967-4F6A-A775-3DB06A2E25DE}" srcOrd="0" destOrd="0" presId="urn:microsoft.com/office/officeart/2008/layout/PictureStrips"/>
    <dgm:cxn modelId="{70E0C786-DABF-4381-AA35-5E352D37F1CA}" type="presOf" srcId="{1F801D85-7B37-42FA-A072-4CDD66B20148}" destId="{4848EEB9-E765-42C2-A898-523124211883}" srcOrd="0" destOrd="0" presId="urn:microsoft.com/office/officeart/2008/layout/PictureStrips"/>
    <dgm:cxn modelId="{01E7220F-7446-45FF-8D10-C931A494B0A1}" type="presOf" srcId="{19F14AD3-7D89-4D03-BC5E-7D630613E191}" destId="{82FBE4C0-1220-4AB8-8AD6-33C15CC18A2B}" srcOrd="0" destOrd="0" presId="urn:microsoft.com/office/officeart/2008/layout/PictureStrips"/>
    <dgm:cxn modelId="{D26B1F26-22BC-4433-8251-2D29B3EFE176}" srcId="{19F14AD3-7D89-4D03-BC5E-7D630613E191}" destId="{D12A0AB4-47C3-4D70-9CD8-90589D8AE1D9}" srcOrd="5" destOrd="0" parTransId="{886F23F7-9513-4F89-8997-97C0F3934A13}" sibTransId="{73144FB4-53AC-4913-A97E-D3E521719067}"/>
    <dgm:cxn modelId="{F17086BD-F0E4-4591-AAE9-25A467A05976}" srcId="{19F14AD3-7D89-4D03-BC5E-7D630613E191}" destId="{61612144-FFEF-4F84-ABC8-0A9BCC65D0CD}" srcOrd="1" destOrd="0" parTransId="{8138090C-280C-4EC9-8752-0DBF81E269B8}" sibTransId="{E62ACB66-0F2C-4FF8-B415-3BB902AC2B12}"/>
    <dgm:cxn modelId="{E99E8E71-06DD-45E5-9E5C-2F5FB83C5242}" type="presOf" srcId="{118A3BD7-56B3-40B0-88A7-0813E4648752}" destId="{8AD6562F-C313-4602-B9F1-19823D643A93}" srcOrd="0" destOrd="0" presId="urn:microsoft.com/office/officeart/2008/layout/PictureStrips"/>
    <dgm:cxn modelId="{C268DEA7-E9AB-4DB0-B367-6793D9B8BC05}" type="presOf" srcId="{7135B5F5-14AF-408F-9897-032BCE60654C}" destId="{3F19AE95-AC38-4C80-9543-0659551B2EB3}" srcOrd="0" destOrd="0" presId="urn:microsoft.com/office/officeart/2008/layout/PictureStrips"/>
    <dgm:cxn modelId="{08C20896-77C4-46C3-9F43-C987C8795403}" srcId="{19F14AD3-7D89-4D03-BC5E-7D630613E191}" destId="{1F801D85-7B37-42FA-A072-4CDD66B20148}" srcOrd="4" destOrd="0" parTransId="{3C2E3C8D-6F3E-451C-A3F0-3CD69AFC37ED}" sibTransId="{97DED62B-C54D-44A0-ABFA-D3D6C05A11D4}"/>
    <dgm:cxn modelId="{B4AD29FC-745B-4A91-9C50-E683684B5733}" srcId="{19F14AD3-7D89-4D03-BC5E-7D630613E191}" destId="{05391212-01EF-429A-9EDD-FDD462DB5837}" srcOrd="6" destOrd="0" parTransId="{683D88FE-5608-406A-AA15-3020FB196CE1}" sibTransId="{3B94BDB3-3C09-41DA-BA15-C2793FFA0677}"/>
    <dgm:cxn modelId="{144EDB14-1A6F-4FFB-9A61-39E4707A1FF9}" type="presParOf" srcId="{82FBE4C0-1220-4AB8-8AD6-33C15CC18A2B}" destId="{7E149A92-A170-43C2-BB32-4E8D59F96E7A}" srcOrd="0" destOrd="0" presId="urn:microsoft.com/office/officeart/2008/layout/PictureStrips"/>
    <dgm:cxn modelId="{DA5C0E57-E9C5-4F35-9AAF-637B6D9F386E}" type="presParOf" srcId="{7E149A92-A170-43C2-BB32-4E8D59F96E7A}" destId="{8AD6562F-C313-4602-B9F1-19823D643A93}" srcOrd="0" destOrd="0" presId="urn:microsoft.com/office/officeart/2008/layout/PictureStrips"/>
    <dgm:cxn modelId="{894A45CF-E898-44BF-8CCD-2CAAAA86C150}" type="presParOf" srcId="{7E149A92-A170-43C2-BB32-4E8D59F96E7A}" destId="{A886A854-52FD-442E-96DF-A2E4D40D52A1}" srcOrd="1" destOrd="0" presId="urn:microsoft.com/office/officeart/2008/layout/PictureStrips"/>
    <dgm:cxn modelId="{3B044AF4-8A60-48A9-A149-F2BA614D07EA}" type="presParOf" srcId="{82FBE4C0-1220-4AB8-8AD6-33C15CC18A2B}" destId="{BF449172-776B-425A-AD1E-30CA35C7C00A}" srcOrd="1" destOrd="0" presId="urn:microsoft.com/office/officeart/2008/layout/PictureStrips"/>
    <dgm:cxn modelId="{7024142F-B0D8-4696-A150-97DBE3A5A0CD}" type="presParOf" srcId="{82FBE4C0-1220-4AB8-8AD6-33C15CC18A2B}" destId="{24CFCBA3-44FA-42E6-88D2-1EFAE1098E2C}" srcOrd="2" destOrd="0" presId="urn:microsoft.com/office/officeart/2008/layout/PictureStrips"/>
    <dgm:cxn modelId="{C620D8BC-B33F-49E5-A93E-CFDD792B131B}" type="presParOf" srcId="{24CFCBA3-44FA-42E6-88D2-1EFAE1098E2C}" destId="{77932041-E967-4F6A-A775-3DB06A2E25DE}" srcOrd="0" destOrd="0" presId="urn:microsoft.com/office/officeart/2008/layout/PictureStrips"/>
    <dgm:cxn modelId="{4AE021E8-0674-42C9-AB26-4476159F99E5}" type="presParOf" srcId="{24CFCBA3-44FA-42E6-88D2-1EFAE1098E2C}" destId="{A5658717-2A6F-4931-8864-689962808B5C}" srcOrd="1" destOrd="0" presId="urn:microsoft.com/office/officeart/2008/layout/PictureStrips"/>
    <dgm:cxn modelId="{8E1AAB95-85E6-41A2-A637-9EFDC0D4F7CF}" type="presParOf" srcId="{82FBE4C0-1220-4AB8-8AD6-33C15CC18A2B}" destId="{9C4BD993-56F6-48A1-9822-D2B85B51B0DB}" srcOrd="3" destOrd="0" presId="urn:microsoft.com/office/officeart/2008/layout/PictureStrips"/>
    <dgm:cxn modelId="{6A316863-C869-459A-AF43-3E61F994C84B}" type="presParOf" srcId="{82FBE4C0-1220-4AB8-8AD6-33C15CC18A2B}" destId="{CC381701-0D21-459F-821F-65435602B332}" srcOrd="4" destOrd="0" presId="urn:microsoft.com/office/officeart/2008/layout/PictureStrips"/>
    <dgm:cxn modelId="{C5653846-CA49-4BAE-9237-BA606D887406}" type="presParOf" srcId="{CC381701-0D21-459F-821F-65435602B332}" destId="{904763E1-8D75-430B-943A-3F5DB848FF6E}" srcOrd="0" destOrd="0" presId="urn:microsoft.com/office/officeart/2008/layout/PictureStrips"/>
    <dgm:cxn modelId="{A35E45A5-CDB0-423C-AAF8-9E9C873B724F}" type="presParOf" srcId="{CC381701-0D21-459F-821F-65435602B332}" destId="{98ED6E57-7DF2-4291-B6CE-F1F1ED4D4522}" srcOrd="1" destOrd="0" presId="urn:microsoft.com/office/officeart/2008/layout/PictureStrips"/>
    <dgm:cxn modelId="{F4B5C810-C7D2-45F5-A10F-E4A7DFAA1A5B}" type="presParOf" srcId="{82FBE4C0-1220-4AB8-8AD6-33C15CC18A2B}" destId="{BCAA2771-A288-45F8-A01F-C7EB3792A9CF}" srcOrd="5" destOrd="0" presId="urn:microsoft.com/office/officeart/2008/layout/PictureStrips"/>
    <dgm:cxn modelId="{797E1267-5A94-44D2-990A-C6632B2988CC}" type="presParOf" srcId="{82FBE4C0-1220-4AB8-8AD6-33C15CC18A2B}" destId="{39B1BB52-963D-4D16-A361-5F0682583032}" srcOrd="6" destOrd="0" presId="urn:microsoft.com/office/officeart/2008/layout/PictureStrips"/>
    <dgm:cxn modelId="{B2D8FD18-B0A6-4A91-B7BF-98C943FC767C}" type="presParOf" srcId="{39B1BB52-963D-4D16-A361-5F0682583032}" destId="{3F19AE95-AC38-4C80-9543-0659551B2EB3}" srcOrd="0" destOrd="0" presId="urn:microsoft.com/office/officeart/2008/layout/PictureStrips"/>
    <dgm:cxn modelId="{C6C10C7E-CCFC-4F55-8A65-E5693FB7012E}" type="presParOf" srcId="{39B1BB52-963D-4D16-A361-5F0682583032}" destId="{BADD24F9-DCBB-4623-A025-5ADC0A4A661B}" srcOrd="1" destOrd="0" presId="urn:microsoft.com/office/officeart/2008/layout/PictureStrips"/>
    <dgm:cxn modelId="{9751670F-8B32-4932-9F03-D2F3F19C430D}" type="presParOf" srcId="{82FBE4C0-1220-4AB8-8AD6-33C15CC18A2B}" destId="{A11C9442-C640-4E95-AA9E-7E358127221E}" srcOrd="7" destOrd="0" presId="urn:microsoft.com/office/officeart/2008/layout/PictureStrips"/>
    <dgm:cxn modelId="{1024E801-8BF9-4477-BFE8-4CD01099D234}" type="presParOf" srcId="{82FBE4C0-1220-4AB8-8AD6-33C15CC18A2B}" destId="{E56D9A63-7423-4A57-A5AB-A1D5E205A253}" srcOrd="8" destOrd="0" presId="urn:microsoft.com/office/officeart/2008/layout/PictureStrips"/>
    <dgm:cxn modelId="{7FD0A53B-6275-4DF2-8C9E-C0E27214711A}" type="presParOf" srcId="{E56D9A63-7423-4A57-A5AB-A1D5E205A253}" destId="{4848EEB9-E765-42C2-A898-523124211883}" srcOrd="0" destOrd="0" presId="urn:microsoft.com/office/officeart/2008/layout/PictureStrips"/>
    <dgm:cxn modelId="{8EBA19BE-43D4-4E00-88C7-B015323E052C}" type="presParOf" srcId="{E56D9A63-7423-4A57-A5AB-A1D5E205A253}" destId="{49E1F76D-8639-41F4-8DC5-47607B698879}" srcOrd="1" destOrd="0" presId="urn:microsoft.com/office/officeart/2008/layout/PictureStrips"/>
    <dgm:cxn modelId="{7713A578-FE4D-4E91-ABB7-71E3BC1E2D28}" type="presParOf" srcId="{82FBE4C0-1220-4AB8-8AD6-33C15CC18A2B}" destId="{ABAA92F2-4321-4E41-8AD4-DF6A4081CDE2}" srcOrd="9" destOrd="0" presId="urn:microsoft.com/office/officeart/2008/layout/PictureStrips"/>
    <dgm:cxn modelId="{664D1BD4-7162-4D1B-8C68-51531AF5D383}" type="presParOf" srcId="{82FBE4C0-1220-4AB8-8AD6-33C15CC18A2B}" destId="{02147201-1230-4F30-A09C-2A2D6762D062}" srcOrd="10" destOrd="0" presId="urn:microsoft.com/office/officeart/2008/layout/PictureStrips"/>
    <dgm:cxn modelId="{EAB366C9-906B-4E75-81BC-90426B36CDB5}" type="presParOf" srcId="{02147201-1230-4F30-A09C-2A2D6762D062}" destId="{5A45FF1E-C905-4C34-A446-C5076F29949F}" srcOrd="0" destOrd="0" presId="urn:microsoft.com/office/officeart/2008/layout/PictureStrips"/>
    <dgm:cxn modelId="{3F70A92F-32C5-40E4-A6D0-A0470BCE9B38}" type="presParOf" srcId="{02147201-1230-4F30-A09C-2A2D6762D062}" destId="{AAAAA527-93E3-4867-9C91-B10A5746D5F8}" srcOrd="1" destOrd="0" presId="urn:microsoft.com/office/officeart/2008/layout/PictureStrips"/>
    <dgm:cxn modelId="{76C95DE9-8909-4A3E-9387-CF961A590507}" type="presParOf" srcId="{82FBE4C0-1220-4AB8-8AD6-33C15CC18A2B}" destId="{F28369CF-C7AD-4062-B73C-D0DB2CBBEECB}" srcOrd="11" destOrd="0" presId="urn:microsoft.com/office/officeart/2008/layout/PictureStrips"/>
    <dgm:cxn modelId="{FE98CE66-592A-455A-B648-B80E30978DF1}" type="presParOf" srcId="{82FBE4C0-1220-4AB8-8AD6-33C15CC18A2B}" destId="{FDD07111-6A10-4013-A0BB-E58A142D23C1}" srcOrd="12" destOrd="0" presId="urn:microsoft.com/office/officeart/2008/layout/PictureStrips"/>
    <dgm:cxn modelId="{169FC69C-8068-495A-AD2A-C5F3082C2801}" type="presParOf" srcId="{FDD07111-6A10-4013-A0BB-E58A142D23C1}" destId="{95402835-66C5-4696-AB01-9BE1E8D313B0}" srcOrd="0" destOrd="0" presId="urn:microsoft.com/office/officeart/2008/layout/PictureStrips"/>
    <dgm:cxn modelId="{F580F56A-50B9-4447-9E8F-3BCF501CD724}" type="presParOf" srcId="{FDD07111-6A10-4013-A0BB-E58A142D23C1}" destId="{32BF2F54-D823-4640-A3AC-11E6A656FDB0}" srcOrd="1" destOrd="0" presId="urn:microsoft.com/office/officeart/2008/layout/PictureStrips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AC8CCFD6-6E1D-4CAA-B69E-2FEC00E95102}" type="doc">
      <dgm:prSet loTypeId="urn:microsoft.com/office/officeart/2005/8/layout/chevron1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67EDB86F-9C24-47D0-840B-47F8155FE316}">
      <dgm:prSet phldrT="[Текст]" custT="1"/>
      <dgm:spPr/>
      <dgm:t>
        <a:bodyPr/>
        <a:lstStyle/>
        <a:p>
          <a:pPr>
            <a:spcAft>
              <a:spcPts val="0"/>
            </a:spcAft>
          </a:pPr>
          <a:r>
            <a:rPr lang="ru-RU" sz="1050" dirty="0" smtClean="0">
              <a:solidFill>
                <a:schemeClr val="tx1"/>
              </a:solidFill>
            </a:rPr>
            <a:t>Постановление Правительства НО от 27.07.2021 г. № 647</a:t>
          </a:r>
          <a:endParaRPr lang="ru-RU" sz="1050" dirty="0">
            <a:solidFill>
              <a:schemeClr val="tx1"/>
            </a:solidFill>
          </a:endParaRPr>
        </a:p>
      </dgm:t>
    </dgm:pt>
    <dgm:pt modelId="{F7B216AF-D0D6-4832-AC1D-7F4727AFABA9}" type="parTrans" cxnId="{C7424035-CCD7-4138-9539-B837491AE1E3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64E863EB-6969-4CF1-9E8A-A60097FB65A4}" type="sibTrans" cxnId="{C7424035-CCD7-4138-9539-B837491AE1E3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0A6E3086-41B0-4C13-BA08-1712139269F9}" type="pres">
      <dgm:prSet presAssocID="{AC8CCFD6-6E1D-4CAA-B69E-2FEC00E95102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7EEAB786-2612-4561-A564-7BA33F658C16}" type="pres">
      <dgm:prSet presAssocID="{67EDB86F-9C24-47D0-840B-47F8155FE316}" presName="parTxOnly" presStyleLbl="node1" presStyleIdx="0" presStyleCnt="1" custScaleX="96701" custLinFactNeighborX="-150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F03D7FF4-7D4F-4CE2-936F-5CB44E20EE70}" type="presOf" srcId="{67EDB86F-9C24-47D0-840B-47F8155FE316}" destId="{7EEAB786-2612-4561-A564-7BA33F658C16}" srcOrd="0" destOrd="0" presId="urn:microsoft.com/office/officeart/2005/8/layout/chevron1"/>
    <dgm:cxn modelId="{7FB21468-18F7-4D53-B5D3-FC01798FF171}" type="presOf" srcId="{AC8CCFD6-6E1D-4CAA-B69E-2FEC00E95102}" destId="{0A6E3086-41B0-4C13-BA08-1712139269F9}" srcOrd="0" destOrd="0" presId="urn:microsoft.com/office/officeart/2005/8/layout/chevron1"/>
    <dgm:cxn modelId="{C7424035-CCD7-4138-9539-B837491AE1E3}" srcId="{AC8CCFD6-6E1D-4CAA-B69E-2FEC00E95102}" destId="{67EDB86F-9C24-47D0-840B-47F8155FE316}" srcOrd="0" destOrd="0" parTransId="{F7B216AF-D0D6-4832-AC1D-7F4727AFABA9}" sibTransId="{64E863EB-6969-4CF1-9E8A-A60097FB65A4}"/>
    <dgm:cxn modelId="{E07EA219-1973-42F6-87EA-7979785DD222}" type="presParOf" srcId="{0A6E3086-41B0-4C13-BA08-1712139269F9}" destId="{7EEAB786-2612-4561-A564-7BA33F658C16}" srcOrd="0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47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AC8CCFD6-6E1D-4CAA-B69E-2FEC00E95102}" type="doc">
      <dgm:prSet loTypeId="urn:microsoft.com/office/officeart/2005/8/layout/chevron1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67EDB86F-9C24-47D0-840B-47F8155FE316}">
      <dgm:prSet phldrT="[Текст]" custT="1"/>
      <dgm:spPr/>
      <dgm:t>
        <a:bodyPr/>
        <a:lstStyle/>
        <a:p>
          <a:endParaRPr lang="ru-RU" sz="800" dirty="0">
            <a:solidFill>
              <a:schemeClr val="tx1"/>
            </a:solidFill>
          </a:endParaRPr>
        </a:p>
        <a:p>
          <a:r>
            <a:rPr lang="ru-RU" sz="1600" dirty="0">
              <a:solidFill>
                <a:schemeClr val="tx1"/>
              </a:solidFill>
            </a:rPr>
            <a:t>Решение о порядке предоставления субсидии от 24.01.2024 № 22-68850-00258-Р</a:t>
          </a:r>
        </a:p>
      </dgm:t>
    </dgm:pt>
    <dgm:pt modelId="{F7B216AF-D0D6-4832-AC1D-7F4727AFABA9}" type="parTrans" cxnId="{C7424035-CCD7-4138-9539-B837491AE1E3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64E863EB-6969-4CF1-9E8A-A60097FB65A4}" type="sibTrans" cxnId="{C7424035-CCD7-4138-9539-B837491AE1E3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8E1B4741-74BB-4E5F-A32F-3066C7604931}">
      <dgm:prSet phldrT="[Текст]"/>
      <dgm:spPr/>
      <dgm:t>
        <a:bodyPr/>
        <a:lstStyle/>
        <a:p>
          <a:endParaRPr lang="ru-RU" dirty="0">
            <a:solidFill>
              <a:schemeClr val="tx1"/>
            </a:solidFill>
          </a:endParaRPr>
        </a:p>
      </dgm:t>
    </dgm:pt>
    <dgm:pt modelId="{208F82E9-16A7-4F3B-8BA9-2E3667CC8BCD}" type="parTrans" cxnId="{E4900865-A220-4F23-9065-EF4E2CABCD65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0048FDF8-CA27-43D4-B9B2-912DE3D2AA34}" type="sibTrans" cxnId="{E4900865-A220-4F23-9065-EF4E2CABCD65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F476E8A1-89E3-4581-9932-F9062179860E}">
      <dgm:prSet custT="1"/>
      <dgm:spPr/>
      <dgm:t>
        <a:bodyPr/>
        <a:lstStyle/>
        <a:p>
          <a:r>
            <a:rPr lang="ru-RU" sz="1400" dirty="0">
              <a:solidFill>
                <a:schemeClr val="tx1"/>
              </a:solidFill>
            </a:rPr>
            <a:t>Приказы Минсельхоза России                          от 12.02.2024 № 61, от 03.12.2021 № 823, от 14.02.2024 № 65</a:t>
          </a:r>
        </a:p>
      </dgm:t>
    </dgm:pt>
    <dgm:pt modelId="{EDCB1EA3-3CD0-4C4D-90E3-1414D40F9E7B}" type="parTrans" cxnId="{4B149562-AD3A-40D7-9AA7-E7C6B9FD226A}">
      <dgm:prSet/>
      <dgm:spPr/>
      <dgm:t>
        <a:bodyPr/>
        <a:lstStyle/>
        <a:p>
          <a:endParaRPr lang="ru-RU"/>
        </a:p>
      </dgm:t>
    </dgm:pt>
    <dgm:pt modelId="{434CA66D-C8E1-4A84-84E4-5FA443FD4E63}" type="sibTrans" cxnId="{4B149562-AD3A-40D7-9AA7-E7C6B9FD226A}">
      <dgm:prSet/>
      <dgm:spPr/>
      <dgm:t>
        <a:bodyPr/>
        <a:lstStyle/>
        <a:p>
          <a:endParaRPr lang="ru-RU"/>
        </a:p>
      </dgm:t>
    </dgm:pt>
    <dgm:pt modelId="{0A6E3086-41B0-4C13-BA08-1712139269F9}" type="pres">
      <dgm:prSet presAssocID="{AC8CCFD6-6E1D-4CAA-B69E-2FEC00E95102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235C06C9-992D-4A12-A327-362D68D5EF2C}" type="pres">
      <dgm:prSet presAssocID="{67EDB86F-9C24-47D0-840B-47F8155FE316}" presName="composite" presStyleCnt="0"/>
      <dgm:spPr/>
    </dgm:pt>
    <dgm:pt modelId="{524BBD77-D836-4BEE-A19E-A2052DF9DF1E}" type="pres">
      <dgm:prSet presAssocID="{67EDB86F-9C24-47D0-840B-47F8155FE316}" presName="parTx" presStyleLbl="node1" presStyleIdx="0" presStyleCnt="2" custScaleY="170647" custLinFactNeighborY="-487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45D1D77-C20F-4633-A23B-C5237EC8937E}" type="pres">
      <dgm:prSet presAssocID="{67EDB86F-9C24-47D0-840B-47F8155FE316}" presName="desTx" presStyleLbl="revTx" presStyleIdx="0" presStyleCnt="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F7C48C2-6EA7-4665-91A1-5DD97E2A8DEB}" type="pres">
      <dgm:prSet presAssocID="{64E863EB-6969-4CF1-9E8A-A60097FB65A4}" presName="space" presStyleCnt="0"/>
      <dgm:spPr/>
    </dgm:pt>
    <dgm:pt modelId="{9175E542-B4B1-483E-BA88-ABA956ED09F9}" type="pres">
      <dgm:prSet presAssocID="{F476E8A1-89E3-4581-9932-F9062179860E}" presName="composite" presStyleCnt="0"/>
      <dgm:spPr/>
    </dgm:pt>
    <dgm:pt modelId="{F936D895-F24F-470B-BDCA-87F9B96D7677}" type="pres">
      <dgm:prSet presAssocID="{F476E8A1-89E3-4581-9932-F9062179860E}" presName="parTx" presStyleLbl="node1" presStyleIdx="1" presStyleCnt="2" custScaleY="186687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4245B04-D468-4A0E-9E14-7EAA86535F90}" type="pres">
      <dgm:prSet presAssocID="{F476E8A1-89E3-4581-9932-F9062179860E}" presName="desTx" presStyleLbl="revTx" presStyleIdx="0" presStyleCnt="1">
        <dgm:presLayoutVars>
          <dgm:bulletEnabled val="1"/>
        </dgm:presLayoutVars>
      </dgm:prSet>
      <dgm:spPr/>
    </dgm:pt>
  </dgm:ptLst>
  <dgm:cxnLst>
    <dgm:cxn modelId="{EB005137-51BA-47C3-918F-AD3D84BB9EF9}" type="presOf" srcId="{AC8CCFD6-6E1D-4CAA-B69E-2FEC00E95102}" destId="{0A6E3086-41B0-4C13-BA08-1712139269F9}" srcOrd="0" destOrd="0" presId="urn:microsoft.com/office/officeart/2005/8/layout/chevron1"/>
    <dgm:cxn modelId="{776A6133-9244-4A7B-9E26-A3B0F0A67B4D}" type="presOf" srcId="{8E1B4741-74BB-4E5F-A32F-3066C7604931}" destId="{B45D1D77-C20F-4633-A23B-C5237EC8937E}" srcOrd="0" destOrd="0" presId="urn:microsoft.com/office/officeart/2005/8/layout/chevron1"/>
    <dgm:cxn modelId="{E4900865-A220-4F23-9065-EF4E2CABCD65}" srcId="{67EDB86F-9C24-47D0-840B-47F8155FE316}" destId="{8E1B4741-74BB-4E5F-A32F-3066C7604931}" srcOrd="0" destOrd="0" parTransId="{208F82E9-16A7-4F3B-8BA9-2E3667CC8BCD}" sibTransId="{0048FDF8-CA27-43D4-B9B2-912DE3D2AA34}"/>
    <dgm:cxn modelId="{4B149562-AD3A-40D7-9AA7-E7C6B9FD226A}" srcId="{AC8CCFD6-6E1D-4CAA-B69E-2FEC00E95102}" destId="{F476E8A1-89E3-4581-9932-F9062179860E}" srcOrd="1" destOrd="0" parTransId="{EDCB1EA3-3CD0-4C4D-90E3-1414D40F9E7B}" sibTransId="{434CA66D-C8E1-4A84-84E4-5FA443FD4E63}"/>
    <dgm:cxn modelId="{EE338A0D-1EF0-4300-886F-EEE1BB769EB4}" type="presOf" srcId="{F476E8A1-89E3-4581-9932-F9062179860E}" destId="{F936D895-F24F-470B-BDCA-87F9B96D7677}" srcOrd="0" destOrd="0" presId="urn:microsoft.com/office/officeart/2005/8/layout/chevron1"/>
    <dgm:cxn modelId="{E1340203-5A9A-4927-BADA-AB225B0CD695}" type="presOf" srcId="{67EDB86F-9C24-47D0-840B-47F8155FE316}" destId="{524BBD77-D836-4BEE-A19E-A2052DF9DF1E}" srcOrd="0" destOrd="0" presId="urn:microsoft.com/office/officeart/2005/8/layout/chevron1"/>
    <dgm:cxn modelId="{C7424035-CCD7-4138-9539-B837491AE1E3}" srcId="{AC8CCFD6-6E1D-4CAA-B69E-2FEC00E95102}" destId="{67EDB86F-9C24-47D0-840B-47F8155FE316}" srcOrd="0" destOrd="0" parTransId="{F7B216AF-D0D6-4832-AC1D-7F4727AFABA9}" sibTransId="{64E863EB-6969-4CF1-9E8A-A60097FB65A4}"/>
    <dgm:cxn modelId="{7FF048C1-5388-417B-87B5-A42E5F9BC4BE}" type="presParOf" srcId="{0A6E3086-41B0-4C13-BA08-1712139269F9}" destId="{235C06C9-992D-4A12-A327-362D68D5EF2C}" srcOrd="0" destOrd="0" presId="urn:microsoft.com/office/officeart/2005/8/layout/chevron1"/>
    <dgm:cxn modelId="{ACA44FDC-819F-44B6-A8D7-DD23054C71A7}" type="presParOf" srcId="{235C06C9-992D-4A12-A327-362D68D5EF2C}" destId="{524BBD77-D836-4BEE-A19E-A2052DF9DF1E}" srcOrd="0" destOrd="0" presId="urn:microsoft.com/office/officeart/2005/8/layout/chevron1"/>
    <dgm:cxn modelId="{9E25DD8C-E11D-4B17-B144-DBAC23585620}" type="presParOf" srcId="{235C06C9-992D-4A12-A327-362D68D5EF2C}" destId="{B45D1D77-C20F-4633-A23B-C5237EC8937E}" srcOrd="1" destOrd="0" presId="urn:microsoft.com/office/officeart/2005/8/layout/chevron1"/>
    <dgm:cxn modelId="{63A37B48-A7D9-425C-8820-8A3D17B25ED1}" type="presParOf" srcId="{0A6E3086-41B0-4C13-BA08-1712139269F9}" destId="{0F7C48C2-6EA7-4665-91A1-5DD97E2A8DEB}" srcOrd="1" destOrd="0" presId="urn:microsoft.com/office/officeart/2005/8/layout/chevron1"/>
    <dgm:cxn modelId="{3285FB13-3C49-4B06-B3CD-B05202B9A883}" type="presParOf" srcId="{0A6E3086-41B0-4C13-BA08-1712139269F9}" destId="{9175E542-B4B1-483E-BA88-ABA956ED09F9}" srcOrd="2" destOrd="0" presId="urn:microsoft.com/office/officeart/2005/8/layout/chevron1"/>
    <dgm:cxn modelId="{E3F9C55E-D8F5-4D53-BAFF-CF1DE99FCABB}" type="presParOf" srcId="{9175E542-B4B1-483E-BA88-ABA956ED09F9}" destId="{F936D895-F24F-470B-BDCA-87F9B96D7677}" srcOrd="0" destOrd="0" presId="urn:microsoft.com/office/officeart/2005/8/layout/chevron1"/>
    <dgm:cxn modelId="{5B38F77E-E2E9-4B6C-BA10-741086EB8AED}" type="presParOf" srcId="{9175E542-B4B1-483E-BA88-ABA956ED09F9}" destId="{C4245B04-D468-4A0E-9E14-7EAA86535F90}" srcOrd="1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6BBD077A-4C62-400E-A4B1-44B15A5EC9D6}" type="doc">
      <dgm:prSet loTypeId="urn:microsoft.com/office/officeart/2005/8/layout/hList9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2A279C35-B0A0-41B7-8B04-7027E16572D2}">
      <dgm:prSet phldrT="[Текст]"/>
      <dgm:spPr/>
      <dgm:t>
        <a:bodyPr/>
        <a:lstStyle/>
        <a:p>
          <a:r>
            <a:rPr lang="ru-RU" dirty="0"/>
            <a:t>1</a:t>
          </a:r>
        </a:p>
      </dgm:t>
    </dgm:pt>
    <dgm:pt modelId="{89C21174-8BE5-4765-B65C-47C6C121CF2E}" type="parTrans" cxnId="{6D8050D9-DA7F-445E-9F7B-65566B733693}">
      <dgm:prSet/>
      <dgm:spPr/>
      <dgm:t>
        <a:bodyPr/>
        <a:lstStyle/>
        <a:p>
          <a:endParaRPr lang="ru-RU"/>
        </a:p>
      </dgm:t>
    </dgm:pt>
    <dgm:pt modelId="{12F94353-6657-439D-9A9C-8380C19B6395}" type="sibTrans" cxnId="{6D8050D9-DA7F-445E-9F7B-65566B733693}">
      <dgm:prSet/>
      <dgm:spPr/>
      <dgm:t>
        <a:bodyPr/>
        <a:lstStyle/>
        <a:p>
          <a:endParaRPr lang="ru-RU"/>
        </a:p>
      </dgm:t>
    </dgm:pt>
    <dgm:pt modelId="{3E2D4F12-D927-4415-A8BA-5EDB86245E82}">
      <dgm:prSet phldrT="[Текст]" custT="1"/>
      <dgm:spPr>
        <a:solidFill>
          <a:schemeClr val="accent1">
            <a:lumMod val="20000"/>
            <a:lumOff val="80000"/>
          </a:schemeClr>
        </a:solidFill>
      </dgm:spPr>
      <dgm:t>
        <a:bodyPr/>
        <a:lstStyle/>
        <a:p>
          <a:r>
            <a:rPr lang="ru-RU" sz="1200" dirty="0"/>
            <a:t>Потенциальный заемщик подает в банк заявку и документы в соответствии с правилами банка</a:t>
          </a:r>
        </a:p>
      </dgm:t>
    </dgm:pt>
    <dgm:pt modelId="{1618B49B-BD7D-4226-9A10-E3E24A134BB7}" type="parTrans" cxnId="{3AFAA642-808E-456D-A150-9870996652EC}">
      <dgm:prSet/>
      <dgm:spPr/>
      <dgm:t>
        <a:bodyPr/>
        <a:lstStyle/>
        <a:p>
          <a:endParaRPr lang="ru-RU"/>
        </a:p>
      </dgm:t>
    </dgm:pt>
    <dgm:pt modelId="{24C5C254-8B9D-41CE-98B8-77812A31E368}" type="sibTrans" cxnId="{3AFAA642-808E-456D-A150-9870996652EC}">
      <dgm:prSet/>
      <dgm:spPr/>
      <dgm:t>
        <a:bodyPr/>
        <a:lstStyle/>
        <a:p>
          <a:endParaRPr lang="ru-RU"/>
        </a:p>
      </dgm:t>
    </dgm:pt>
    <dgm:pt modelId="{9F36B0FC-680F-43DE-B4C0-0C5D8738EB48}">
      <dgm:prSet phldrT="[Текст]"/>
      <dgm:spPr/>
      <dgm:t>
        <a:bodyPr/>
        <a:lstStyle/>
        <a:p>
          <a:r>
            <a:rPr lang="ru-RU" dirty="0"/>
            <a:t>2</a:t>
          </a:r>
        </a:p>
      </dgm:t>
    </dgm:pt>
    <dgm:pt modelId="{194CB349-DFE5-496A-BCEE-ACB577868D60}" type="parTrans" cxnId="{A642F488-D7DA-447A-81C9-A2537B961913}">
      <dgm:prSet/>
      <dgm:spPr/>
      <dgm:t>
        <a:bodyPr/>
        <a:lstStyle/>
        <a:p>
          <a:endParaRPr lang="ru-RU"/>
        </a:p>
      </dgm:t>
    </dgm:pt>
    <dgm:pt modelId="{799CD185-1A8B-45A9-9C3B-C18A06E82314}" type="sibTrans" cxnId="{A642F488-D7DA-447A-81C9-A2537B961913}">
      <dgm:prSet/>
      <dgm:spPr/>
      <dgm:t>
        <a:bodyPr/>
        <a:lstStyle/>
        <a:p>
          <a:endParaRPr lang="ru-RU"/>
        </a:p>
      </dgm:t>
    </dgm:pt>
    <dgm:pt modelId="{D686311C-46CC-4859-B2E9-218CF1913F8D}">
      <dgm:prSet phldrT="[Текст]" custT="1"/>
      <dgm:spPr>
        <a:solidFill>
          <a:schemeClr val="accent1">
            <a:lumMod val="20000"/>
            <a:lumOff val="80000"/>
          </a:schemeClr>
        </a:solidFill>
      </dgm:spPr>
      <dgm:t>
        <a:bodyPr/>
        <a:lstStyle/>
        <a:p>
          <a:r>
            <a:rPr lang="ru-RU" sz="1200" dirty="0"/>
            <a:t>Банк проверят потенциального заемщика на соответствие требованиям и целевого назначения кредита, включает его в реестр потенциальных заемщиков и направляет реестр в Минсельхоз России</a:t>
          </a:r>
        </a:p>
      </dgm:t>
    </dgm:pt>
    <dgm:pt modelId="{67B72DDF-3E81-434C-9496-476B23467137}" type="parTrans" cxnId="{466EF417-7DDE-43E8-99D5-6E701DBC3280}">
      <dgm:prSet/>
      <dgm:spPr/>
      <dgm:t>
        <a:bodyPr/>
        <a:lstStyle/>
        <a:p>
          <a:endParaRPr lang="ru-RU"/>
        </a:p>
      </dgm:t>
    </dgm:pt>
    <dgm:pt modelId="{B1A38C9E-C103-417C-A0AA-D4A3BB7460D0}" type="sibTrans" cxnId="{466EF417-7DDE-43E8-99D5-6E701DBC3280}">
      <dgm:prSet/>
      <dgm:spPr/>
      <dgm:t>
        <a:bodyPr/>
        <a:lstStyle/>
        <a:p>
          <a:endParaRPr lang="ru-RU"/>
        </a:p>
      </dgm:t>
    </dgm:pt>
    <dgm:pt modelId="{FC3CDC10-BADA-467A-A448-85CD5759D28A}">
      <dgm:prSet/>
      <dgm:spPr/>
      <dgm:t>
        <a:bodyPr/>
        <a:lstStyle/>
        <a:p>
          <a:r>
            <a:rPr lang="ru-RU" dirty="0"/>
            <a:t>3</a:t>
          </a:r>
        </a:p>
      </dgm:t>
    </dgm:pt>
    <dgm:pt modelId="{30EE17F4-3EC1-4C01-BF6D-A3626F4119BD}" type="parTrans" cxnId="{F21B6258-2AFF-4F0D-BABF-B2952C4D824F}">
      <dgm:prSet/>
      <dgm:spPr/>
      <dgm:t>
        <a:bodyPr/>
        <a:lstStyle/>
        <a:p>
          <a:endParaRPr lang="ru-RU"/>
        </a:p>
      </dgm:t>
    </dgm:pt>
    <dgm:pt modelId="{5F200E78-A60B-41A4-87D1-EC891E1C29D4}" type="sibTrans" cxnId="{F21B6258-2AFF-4F0D-BABF-B2952C4D824F}">
      <dgm:prSet/>
      <dgm:spPr/>
      <dgm:t>
        <a:bodyPr/>
        <a:lstStyle/>
        <a:p>
          <a:endParaRPr lang="ru-RU"/>
        </a:p>
      </dgm:t>
    </dgm:pt>
    <dgm:pt modelId="{1D2596BB-8F35-44FB-843A-10738F0038F5}">
      <dgm:prSet custT="1"/>
      <dgm:spPr>
        <a:solidFill>
          <a:schemeClr val="accent1">
            <a:lumMod val="20000"/>
            <a:lumOff val="80000"/>
          </a:schemeClr>
        </a:solidFill>
      </dgm:spPr>
      <dgm:t>
        <a:bodyPr/>
        <a:lstStyle/>
        <a:p>
          <a:r>
            <a:rPr lang="ru-RU" sz="1200" dirty="0"/>
            <a:t>Минсельхоз России рассматривает полученные документы и направляет уведомление о включении или не включении потенциального заемщика в реестр заемщиков</a:t>
          </a:r>
        </a:p>
      </dgm:t>
    </dgm:pt>
    <dgm:pt modelId="{09785917-586A-4876-AB6D-E258D0E5F708}" type="parTrans" cxnId="{87F3DC08-10F9-4777-A3F3-C56552741746}">
      <dgm:prSet/>
      <dgm:spPr/>
      <dgm:t>
        <a:bodyPr/>
        <a:lstStyle/>
        <a:p>
          <a:endParaRPr lang="ru-RU"/>
        </a:p>
      </dgm:t>
    </dgm:pt>
    <dgm:pt modelId="{E8C308E0-1730-4915-8ED1-2474E2DAC48A}" type="sibTrans" cxnId="{87F3DC08-10F9-4777-A3F3-C56552741746}">
      <dgm:prSet/>
      <dgm:spPr/>
      <dgm:t>
        <a:bodyPr/>
        <a:lstStyle/>
        <a:p>
          <a:endParaRPr lang="ru-RU"/>
        </a:p>
      </dgm:t>
    </dgm:pt>
    <dgm:pt modelId="{7958427D-9319-4C9E-A06F-55E07B6D5E63}">
      <dgm:prSet/>
      <dgm:spPr/>
      <dgm:t>
        <a:bodyPr/>
        <a:lstStyle/>
        <a:p>
          <a:r>
            <a:rPr lang="ru-RU" dirty="0"/>
            <a:t>4</a:t>
          </a:r>
        </a:p>
      </dgm:t>
    </dgm:pt>
    <dgm:pt modelId="{64A8FCEC-7B48-47F3-BA7C-7D946130A015}" type="parTrans" cxnId="{37E00AB5-5173-4C0D-9CF0-7AFD652BDA21}">
      <dgm:prSet/>
      <dgm:spPr/>
      <dgm:t>
        <a:bodyPr/>
        <a:lstStyle/>
        <a:p>
          <a:endParaRPr lang="ru-RU"/>
        </a:p>
      </dgm:t>
    </dgm:pt>
    <dgm:pt modelId="{AE9015A1-8C8F-4D47-A843-5A10B7AFA703}" type="sibTrans" cxnId="{37E00AB5-5173-4C0D-9CF0-7AFD652BDA21}">
      <dgm:prSet/>
      <dgm:spPr/>
      <dgm:t>
        <a:bodyPr/>
        <a:lstStyle/>
        <a:p>
          <a:endParaRPr lang="ru-RU"/>
        </a:p>
      </dgm:t>
    </dgm:pt>
    <dgm:pt modelId="{C9A5D0D9-A8BF-4B5B-9281-A178DFE2EE4B}">
      <dgm:prSet custT="1"/>
      <dgm:spPr>
        <a:solidFill>
          <a:schemeClr val="accent1">
            <a:lumMod val="20000"/>
            <a:lumOff val="80000"/>
          </a:schemeClr>
        </a:solidFill>
      </dgm:spPr>
      <dgm:t>
        <a:bodyPr/>
        <a:lstStyle/>
        <a:p>
          <a:r>
            <a:rPr lang="ru-RU" sz="1200" dirty="0"/>
            <a:t>Банк выдает кредит заемщику при положительном решении Минсельхоза России</a:t>
          </a:r>
        </a:p>
      </dgm:t>
    </dgm:pt>
    <dgm:pt modelId="{15D0781C-E543-4D78-BD8A-57BA3AB001DA}" type="parTrans" cxnId="{7418FADA-4524-46A9-88EA-712B62605BB1}">
      <dgm:prSet/>
      <dgm:spPr/>
      <dgm:t>
        <a:bodyPr/>
        <a:lstStyle/>
        <a:p>
          <a:endParaRPr lang="ru-RU"/>
        </a:p>
      </dgm:t>
    </dgm:pt>
    <dgm:pt modelId="{1546401D-62A6-491C-918B-651E7A7656EE}" type="sibTrans" cxnId="{7418FADA-4524-46A9-88EA-712B62605BB1}">
      <dgm:prSet/>
      <dgm:spPr/>
      <dgm:t>
        <a:bodyPr/>
        <a:lstStyle/>
        <a:p>
          <a:endParaRPr lang="ru-RU"/>
        </a:p>
      </dgm:t>
    </dgm:pt>
    <dgm:pt modelId="{AD0C1B95-3E2E-4D36-AB07-1625A7F22026}" type="pres">
      <dgm:prSet presAssocID="{6BBD077A-4C62-400E-A4B1-44B15A5EC9D6}" presName="list" presStyleCnt="0">
        <dgm:presLayoutVars>
          <dgm:dir/>
          <dgm:animLvl val="lvl"/>
        </dgm:presLayoutVars>
      </dgm:prSet>
      <dgm:spPr/>
      <dgm:t>
        <a:bodyPr/>
        <a:lstStyle/>
        <a:p>
          <a:endParaRPr lang="ru-RU"/>
        </a:p>
      </dgm:t>
    </dgm:pt>
    <dgm:pt modelId="{5675C020-FB7A-45F4-8F7F-A723A188AF06}" type="pres">
      <dgm:prSet presAssocID="{2A279C35-B0A0-41B7-8B04-7027E16572D2}" presName="posSpace" presStyleCnt="0"/>
      <dgm:spPr/>
    </dgm:pt>
    <dgm:pt modelId="{50B52CE2-523B-4BDB-A8EC-8732516B61A9}" type="pres">
      <dgm:prSet presAssocID="{2A279C35-B0A0-41B7-8B04-7027E16572D2}" presName="vertFlow" presStyleCnt="0"/>
      <dgm:spPr/>
    </dgm:pt>
    <dgm:pt modelId="{37FE7DEF-7250-4F90-B3AC-32370D10CF1B}" type="pres">
      <dgm:prSet presAssocID="{2A279C35-B0A0-41B7-8B04-7027E16572D2}" presName="topSpace" presStyleCnt="0"/>
      <dgm:spPr/>
    </dgm:pt>
    <dgm:pt modelId="{08E9CADF-2BCE-4982-AD77-755C2B577413}" type="pres">
      <dgm:prSet presAssocID="{2A279C35-B0A0-41B7-8B04-7027E16572D2}" presName="firstComp" presStyleCnt="0"/>
      <dgm:spPr/>
    </dgm:pt>
    <dgm:pt modelId="{969A1CE8-D250-46B0-A3D8-6C63229364DA}" type="pres">
      <dgm:prSet presAssocID="{2A279C35-B0A0-41B7-8B04-7027E16572D2}" presName="firstChild" presStyleLbl="bgAccFollowNode1" presStyleIdx="0" presStyleCnt="4" custScaleX="122276" custScaleY="240413" custLinFactNeighborX="4565" custLinFactNeighborY="-16075"/>
      <dgm:spPr/>
      <dgm:t>
        <a:bodyPr/>
        <a:lstStyle/>
        <a:p>
          <a:endParaRPr lang="ru-RU"/>
        </a:p>
      </dgm:t>
    </dgm:pt>
    <dgm:pt modelId="{5B076B25-5D8D-45B7-83FC-FBB8FAF672BF}" type="pres">
      <dgm:prSet presAssocID="{2A279C35-B0A0-41B7-8B04-7027E16572D2}" presName="firstChildTx" presStyleLbl="bgAccFollowNode1" presStyleIdx="0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1108996-3151-4608-B30F-A16445498C94}" type="pres">
      <dgm:prSet presAssocID="{2A279C35-B0A0-41B7-8B04-7027E16572D2}" presName="negSpace" presStyleCnt="0"/>
      <dgm:spPr/>
    </dgm:pt>
    <dgm:pt modelId="{2B413318-054D-4043-A8BF-D2433EE96C06}" type="pres">
      <dgm:prSet presAssocID="{2A279C35-B0A0-41B7-8B04-7027E16572D2}" presName="circle" presStyleLbl="node1" presStyleIdx="0" presStyleCnt="4" custScaleX="56872" custScaleY="55055" custLinFactNeighborX="-1611" custLinFactNeighborY="-147"/>
      <dgm:spPr/>
      <dgm:t>
        <a:bodyPr/>
        <a:lstStyle/>
        <a:p>
          <a:endParaRPr lang="ru-RU"/>
        </a:p>
      </dgm:t>
    </dgm:pt>
    <dgm:pt modelId="{20732B8E-F5F0-4BF1-A328-B066214F3CCE}" type="pres">
      <dgm:prSet presAssocID="{12F94353-6657-439D-9A9C-8380C19B6395}" presName="transSpace" presStyleCnt="0"/>
      <dgm:spPr/>
    </dgm:pt>
    <dgm:pt modelId="{921889E5-0E6E-44C7-ABC0-869CD7B3E818}" type="pres">
      <dgm:prSet presAssocID="{9F36B0FC-680F-43DE-B4C0-0C5D8738EB48}" presName="posSpace" presStyleCnt="0"/>
      <dgm:spPr/>
    </dgm:pt>
    <dgm:pt modelId="{D1D4487A-024E-4887-A770-7FCEF5D14421}" type="pres">
      <dgm:prSet presAssocID="{9F36B0FC-680F-43DE-B4C0-0C5D8738EB48}" presName="vertFlow" presStyleCnt="0"/>
      <dgm:spPr/>
    </dgm:pt>
    <dgm:pt modelId="{B0D64958-9F8B-4A64-907C-52118BE09F31}" type="pres">
      <dgm:prSet presAssocID="{9F36B0FC-680F-43DE-B4C0-0C5D8738EB48}" presName="topSpace" presStyleCnt="0"/>
      <dgm:spPr/>
    </dgm:pt>
    <dgm:pt modelId="{6B33506E-180C-4034-9B0F-8F4B302ECC20}" type="pres">
      <dgm:prSet presAssocID="{9F36B0FC-680F-43DE-B4C0-0C5D8738EB48}" presName="firstComp" presStyleCnt="0"/>
      <dgm:spPr/>
    </dgm:pt>
    <dgm:pt modelId="{08480064-7CED-41F9-8966-F7F6D5DEF35F}" type="pres">
      <dgm:prSet presAssocID="{9F36B0FC-680F-43DE-B4C0-0C5D8738EB48}" presName="firstChild" presStyleLbl="bgAccFollowNode1" presStyleIdx="1" presStyleCnt="4" custScaleX="122276" custScaleY="240413" custLinFactNeighborX="-9712" custLinFactNeighborY="-16075"/>
      <dgm:spPr/>
      <dgm:t>
        <a:bodyPr/>
        <a:lstStyle/>
        <a:p>
          <a:endParaRPr lang="ru-RU"/>
        </a:p>
      </dgm:t>
    </dgm:pt>
    <dgm:pt modelId="{07D70E4E-B9D0-45F2-AD9F-0D4604F54375}" type="pres">
      <dgm:prSet presAssocID="{9F36B0FC-680F-43DE-B4C0-0C5D8738EB48}" presName="firstChildTx" presStyleLbl="bgAccFollowNode1" presStyleIdx="1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25CD61D-B67B-43ED-A549-662C26D2EEC8}" type="pres">
      <dgm:prSet presAssocID="{9F36B0FC-680F-43DE-B4C0-0C5D8738EB48}" presName="negSpace" presStyleCnt="0"/>
      <dgm:spPr/>
    </dgm:pt>
    <dgm:pt modelId="{2ADE6F9E-176D-4DEC-B3DA-B4D72FC9D4AE}" type="pres">
      <dgm:prSet presAssocID="{9F36B0FC-680F-43DE-B4C0-0C5D8738EB48}" presName="circle" presStyleLbl="node1" presStyleIdx="1" presStyleCnt="4" custScaleX="56872" custScaleY="55055" custLinFactNeighborX="-23848" custLinFactNeighborY="-147"/>
      <dgm:spPr/>
      <dgm:t>
        <a:bodyPr/>
        <a:lstStyle/>
        <a:p>
          <a:endParaRPr lang="ru-RU"/>
        </a:p>
      </dgm:t>
    </dgm:pt>
    <dgm:pt modelId="{0387A771-A1F5-4A1A-80BB-FD87FE1D106F}" type="pres">
      <dgm:prSet presAssocID="{799CD185-1A8B-45A9-9C3B-C18A06E82314}" presName="transSpace" presStyleCnt="0"/>
      <dgm:spPr/>
    </dgm:pt>
    <dgm:pt modelId="{9A811501-E871-458F-AD0D-B3C6F0F05A86}" type="pres">
      <dgm:prSet presAssocID="{FC3CDC10-BADA-467A-A448-85CD5759D28A}" presName="posSpace" presStyleCnt="0"/>
      <dgm:spPr/>
    </dgm:pt>
    <dgm:pt modelId="{40B98367-F8B5-44BF-AD23-D1BD2E089034}" type="pres">
      <dgm:prSet presAssocID="{FC3CDC10-BADA-467A-A448-85CD5759D28A}" presName="vertFlow" presStyleCnt="0"/>
      <dgm:spPr/>
    </dgm:pt>
    <dgm:pt modelId="{122FCBE4-282C-407F-811D-9D96BD71D0F7}" type="pres">
      <dgm:prSet presAssocID="{FC3CDC10-BADA-467A-A448-85CD5759D28A}" presName="topSpace" presStyleCnt="0"/>
      <dgm:spPr/>
    </dgm:pt>
    <dgm:pt modelId="{7EE96B96-8008-452D-B84F-9A0112ADCD2F}" type="pres">
      <dgm:prSet presAssocID="{FC3CDC10-BADA-467A-A448-85CD5759D28A}" presName="firstComp" presStyleCnt="0"/>
      <dgm:spPr/>
    </dgm:pt>
    <dgm:pt modelId="{7BFDECB5-3B9A-4B5B-A21C-532C093BF9ED}" type="pres">
      <dgm:prSet presAssocID="{FC3CDC10-BADA-467A-A448-85CD5759D28A}" presName="firstChild" presStyleLbl="bgAccFollowNode1" presStyleIdx="2" presStyleCnt="4" custScaleX="122276" custScaleY="240413" custLinFactNeighborX="-27085" custLinFactNeighborY="-16075"/>
      <dgm:spPr/>
      <dgm:t>
        <a:bodyPr/>
        <a:lstStyle/>
        <a:p>
          <a:endParaRPr lang="ru-RU"/>
        </a:p>
      </dgm:t>
    </dgm:pt>
    <dgm:pt modelId="{66AC91AB-E661-4EC3-A3BB-9D7C7BD7B34D}" type="pres">
      <dgm:prSet presAssocID="{FC3CDC10-BADA-467A-A448-85CD5759D28A}" presName="firstChildTx" presStyleLbl="bgAccFollowNode1" presStyleIdx="2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5E7289F-BEA4-48E6-92D2-F7EEB56BD98C}" type="pres">
      <dgm:prSet presAssocID="{FC3CDC10-BADA-467A-A448-85CD5759D28A}" presName="negSpace" presStyleCnt="0"/>
      <dgm:spPr/>
    </dgm:pt>
    <dgm:pt modelId="{074DCDFA-7312-422D-9895-03AF4E24C88D}" type="pres">
      <dgm:prSet presAssocID="{FC3CDC10-BADA-467A-A448-85CD5759D28A}" presName="circle" presStyleLbl="node1" presStyleIdx="2" presStyleCnt="4" custScaleX="56872" custScaleY="55055" custLinFactNeighborX="-40610" custLinFactNeighborY="-11348"/>
      <dgm:spPr/>
      <dgm:t>
        <a:bodyPr/>
        <a:lstStyle/>
        <a:p>
          <a:endParaRPr lang="ru-RU"/>
        </a:p>
      </dgm:t>
    </dgm:pt>
    <dgm:pt modelId="{A4579071-7E7B-4D81-9FD1-9FFD39B8E279}" type="pres">
      <dgm:prSet presAssocID="{5F200E78-A60B-41A4-87D1-EC891E1C29D4}" presName="transSpace" presStyleCnt="0"/>
      <dgm:spPr/>
    </dgm:pt>
    <dgm:pt modelId="{A81AACB2-5D25-4500-87F4-69113B5BF25F}" type="pres">
      <dgm:prSet presAssocID="{7958427D-9319-4C9E-A06F-55E07B6D5E63}" presName="posSpace" presStyleCnt="0"/>
      <dgm:spPr/>
    </dgm:pt>
    <dgm:pt modelId="{70902F77-4E12-41FB-8362-B9B55C3938AC}" type="pres">
      <dgm:prSet presAssocID="{7958427D-9319-4C9E-A06F-55E07B6D5E63}" presName="vertFlow" presStyleCnt="0"/>
      <dgm:spPr/>
    </dgm:pt>
    <dgm:pt modelId="{DB2BE00F-F657-4BAA-8328-5D6419D626E7}" type="pres">
      <dgm:prSet presAssocID="{7958427D-9319-4C9E-A06F-55E07B6D5E63}" presName="topSpace" presStyleCnt="0"/>
      <dgm:spPr/>
    </dgm:pt>
    <dgm:pt modelId="{4C034E7D-32A5-4A5F-998D-0711A0D16C84}" type="pres">
      <dgm:prSet presAssocID="{7958427D-9319-4C9E-A06F-55E07B6D5E63}" presName="firstComp" presStyleCnt="0"/>
      <dgm:spPr/>
    </dgm:pt>
    <dgm:pt modelId="{2B357817-674D-405D-9CCF-23C42A73C159}" type="pres">
      <dgm:prSet presAssocID="{7958427D-9319-4C9E-A06F-55E07B6D5E63}" presName="firstChild" presStyleLbl="bgAccFollowNode1" presStyleIdx="3" presStyleCnt="4" custScaleX="122276" custScaleY="240413" custLinFactNeighborX="-48780" custLinFactNeighborY="-16075"/>
      <dgm:spPr/>
      <dgm:t>
        <a:bodyPr/>
        <a:lstStyle/>
        <a:p>
          <a:endParaRPr lang="ru-RU"/>
        </a:p>
      </dgm:t>
    </dgm:pt>
    <dgm:pt modelId="{B8FD47E0-5FEA-4313-97D3-D5DF28462DA6}" type="pres">
      <dgm:prSet presAssocID="{7958427D-9319-4C9E-A06F-55E07B6D5E63}" presName="firstChildTx" presStyleLbl="bgAccFollowNode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EFF0BF1-D30C-4D50-B4B9-6B586B48050C}" type="pres">
      <dgm:prSet presAssocID="{7958427D-9319-4C9E-A06F-55E07B6D5E63}" presName="negSpace" presStyleCnt="0"/>
      <dgm:spPr/>
    </dgm:pt>
    <dgm:pt modelId="{01E35F00-E53F-4793-81A6-03F6AD37F978}" type="pres">
      <dgm:prSet presAssocID="{7958427D-9319-4C9E-A06F-55E07B6D5E63}" presName="circle" presStyleLbl="node1" presStyleIdx="3" presStyleCnt="4" custScaleX="56872" custScaleY="55055" custLinFactNeighborX="-41456" custLinFactNeighborY="-7889"/>
      <dgm:spPr/>
      <dgm:t>
        <a:bodyPr/>
        <a:lstStyle/>
        <a:p>
          <a:endParaRPr lang="ru-RU"/>
        </a:p>
      </dgm:t>
    </dgm:pt>
  </dgm:ptLst>
  <dgm:cxnLst>
    <dgm:cxn modelId="{37E00AB5-5173-4C0D-9CF0-7AFD652BDA21}" srcId="{6BBD077A-4C62-400E-A4B1-44B15A5EC9D6}" destId="{7958427D-9319-4C9E-A06F-55E07B6D5E63}" srcOrd="3" destOrd="0" parTransId="{64A8FCEC-7B48-47F3-BA7C-7D946130A015}" sibTransId="{AE9015A1-8C8F-4D47-A843-5A10B7AFA703}"/>
    <dgm:cxn modelId="{DDC47C96-F58F-46DC-922D-E2011C1426A2}" type="presOf" srcId="{1D2596BB-8F35-44FB-843A-10738F0038F5}" destId="{7BFDECB5-3B9A-4B5B-A21C-532C093BF9ED}" srcOrd="0" destOrd="0" presId="urn:microsoft.com/office/officeart/2005/8/layout/hList9"/>
    <dgm:cxn modelId="{A642F488-D7DA-447A-81C9-A2537B961913}" srcId="{6BBD077A-4C62-400E-A4B1-44B15A5EC9D6}" destId="{9F36B0FC-680F-43DE-B4C0-0C5D8738EB48}" srcOrd="1" destOrd="0" parTransId="{194CB349-DFE5-496A-BCEE-ACB577868D60}" sibTransId="{799CD185-1A8B-45A9-9C3B-C18A06E82314}"/>
    <dgm:cxn modelId="{6C836A98-A6CE-401D-88EB-C9BAA3D857D4}" type="presOf" srcId="{6BBD077A-4C62-400E-A4B1-44B15A5EC9D6}" destId="{AD0C1B95-3E2E-4D36-AB07-1625A7F22026}" srcOrd="0" destOrd="0" presId="urn:microsoft.com/office/officeart/2005/8/layout/hList9"/>
    <dgm:cxn modelId="{7418FADA-4524-46A9-88EA-712B62605BB1}" srcId="{7958427D-9319-4C9E-A06F-55E07B6D5E63}" destId="{C9A5D0D9-A8BF-4B5B-9281-A178DFE2EE4B}" srcOrd="0" destOrd="0" parTransId="{15D0781C-E543-4D78-BD8A-57BA3AB001DA}" sibTransId="{1546401D-62A6-491C-918B-651E7A7656EE}"/>
    <dgm:cxn modelId="{773C839F-2F1A-40F2-B60B-EBCCAA4B65C2}" type="presOf" srcId="{C9A5D0D9-A8BF-4B5B-9281-A178DFE2EE4B}" destId="{B8FD47E0-5FEA-4313-97D3-D5DF28462DA6}" srcOrd="1" destOrd="0" presId="urn:microsoft.com/office/officeart/2005/8/layout/hList9"/>
    <dgm:cxn modelId="{069C983A-C8D6-4398-8F23-46447B449F03}" type="presOf" srcId="{9F36B0FC-680F-43DE-B4C0-0C5D8738EB48}" destId="{2ADE6F9E-176D-4DEC-B3DA-B4D72FC9D4AE}" srcOrd="0" destOrd="0" presId="urn:microsoft.com/office/officeart/2005/8/layout/hList9"/>
    <dgm:cxn modelId="{1B6732BF-3885-44CD-AF0B-469285E0C879}" type="presOf" srcId="{3E2D4F12-D927-4415-A8BA-5EDB86245E82}" destId="{5B076B25-5D8D-45B7-83FC-FBB8FAF672BF}" srcOrd="1" destOrd="0" presId="urn:microsoft.com/office/officeart/2005/8/layout/hList9"/>
    <dgm:cxn modelId="{3AFAA642-808E-456D-A150-9870996652EC}" srcId="{2A279C35-B0A0-41B7-8B04-7027E16572D2}" destId="{3E2D4F12-D927-4415-A8BA-5EDB86245E82}" srcOrd="0" destOrd="0" parTransId="{1618B49B-BD7D-4226-9A10-E3E24A134BB7}" sibTransId="{24C5C254-8B9D-41CE-98B8-77812A31E368}"/>
    <dgm:cxn modelId="{F21B6258-2AFF-4F0D-BABF-B2952C4D824F}" srcId="{6BBD077A-4C62-400E-A4B1-44B15A5EC9D6}" destId="{FC3CDC10-BADA-467A-A448-85CD5759D28A}" srcOrd="2" destOrd="0" parTransId="{30EE17F4-3EC1-4C01-BF6D-A3626F4119BD}" sibTransId="{5F200E78-A60B-41A4-87D1-EC891E1C29D4}"/>
    <dgm:cxn modelId="{19621E38-44BC-458D-8E73-EFC0791B9916}" type="presOf" srcId="{D686311C-46CC-4859-B2E9-218CF1913F8D}" destId="{07D70E4E-B9D0-45F2-AD9F-0D4604F54375}" srcOrd="1" destOrd="0" presId="urn:microsoft.com/office/officeart/2005/8/layout/hList9"/>
    <dgm:cxn modelId="{85D5FD76-1067-4F30-871F-B478651BA1D3}" type="presOf" srcId="{3E2D4F12-D927-4415-A8BA-5EDB86245E82}" destId="{969A1CE8-D250-46B0-A3D8-6C63229364DA}" srcOrd="0" destOrd="0" presId="urn:microsoft.com/office/officeart/2005/8/layout/hList9"/>
    <dgm:cxn modelId="{0E14FD50-4FD0-4387-8312-F90D747CFE03}" type="presOf" srcId="{1D2596BB-8F35-44FB-843A-10738F0038F5}" destId="{66AC91AB-E661-4EC3-A3BB-9D7C7BD7B34D}" srcOrd="1" destOrd="0" presId="urn:microsoft.com/office/officeart/2005/8/layout/hList9"/>
    <dgm:cxn modelId="{54549F9E-1A96-4F3C-8B5C-884094750C44}" type="presOf" srcId="{2A279C35-B0A0-41B7-8B04-7027E16572D2}" destId="{2B413318-054D-4043-A8BF-D2433EE96C06}" srcOrd="0" destOrd="0" presId="urn:microsoft.com/office/officeart/2005/8/layout/hList9"/>
    <dgm:cxn modelId="{DB182AB2-3CA3-4F0D-B5B4-C82E6406E766}" type="presOf" srcId="{FC3CDC10-BADA-467A-A448-85CD5759D28A}" destId="{074DCDFA-7312-422D-9895-03AF4E24C88D}" srcOrd="0" destOrd="0" presId="urn:microsoft.com/office/officeart/2005/8/layout/hList9"/>
    <dgm:cxn modelId="{30051C69-A796-470A-A5A0-477024B2807A}" type="presOf" srcId="{D686311C-46CC-4859-B2E9-218CF1913F8D}" destId="{08480064-7CED-41F9-8966-F7F6D5DEF35F}" srcOrd="0" destOrd="0" presId="urn:microsoft.com/office/officeart/2005/8/layout/hList9"/>
    <dgm:cxn modelId="{69B5F73D-FC85-444B-B622-89EA80608C07}" type="presOf" srcId="{7958427D-9319-4C9E-A06F-55E07B6D5E63}" destId="{01E35F00-E53F-4793-81A6-03F6AD37F978}" srcOrd="0" destOrd="0" presId="urn:microsoft.com/office/officeart/2005/8/layout/hList9"/>
    <dgm:cxn modelId="{87F3DC08-10F9-4777-A3F3-C56552741746}" srcId="{FC3CDC10-BADA-467A-A448-85CD5759D28A}" destId="{1D2596BB-8F35-44FB-843A-10738F0038F5}" srcOrd="0" destOrd="0" parTransId="{09785917-586A-4876-AB6D-E258D0E5F708}" sibTransId="{E8C308E0-1730-4915-8ED1-2474E2DAC48A}"/>
    <dgm:cxn modelId="{466EF417-7DDE-43E8-99D5-6E701DBC3280}" srcId="{9F36B0FC-680F-43DE-B4C0-0C5D8738EB48}" destId="{D686311C-46CC-4859-B2E9-218CF1913F8D}" srcOrd="0" destOrd="0" parTransId="{67B72DDF-3E81-434C-9496-476B23467137}" sibTransId="{B1A38C9E-C103-417C-A0AA-D4A3BB7460D0}"/>
    <dgm:cxn modelId="{6D8050D9-DA7F-445E-9F7B-65566B733693}" srcId="{6BBD077A-4C62-400E-A4B1-44B15A5EC9D6}" destId="{2A279C35-B0A0-41B7-8B04-7027E16572D2}" srcOrd="0" destOrd="0" parTransId="{89C21174-8BE5-4765-B65C-47C6C121CF2E}" sibTransId="{12F94353-6657-439D-9A9C-8380C19B6395}"/>
    <dgm:cxn modelId="{2DE6FD5A-09EE-4FA4-B119-551ED9AD4BD2}" type="presOf" srcId="{C9A5D0D9-A8BF-4B5B-9281-A178DFE2EE4B}" destId="{2B357817-674D-405D-9CCF-23C42A73C159}" srcOrd="0" destOrd="0" presId="urn:microsoft.com/office/officeart/2005/8/layout/hList9"/>
    <dgm:cxn modelId="{BFD22D69-7FAE-44EE-AAB1-C33281EBA293}" type="presParOf" srcId="{AD0C1B95-3E2E-4D36-AB07-1625A7F22026}" destId="{5675C020-FB7A-45F4-8F7F-A723A188AF06}" srcOrd="0" destOrd="0" presId="urn:microsoft.com/office/officeart/2005/8/layout/hList9"/>
    <dgm:cxn modelId="{ECB447E8-23A8-473D-AD52-678DDEC8E2FC}" type="presParOf" srcId="{AD0C1B95-3E2E-4D36-AB07-1625A7F22026}" destId="{50B52CE2-523B-4BDB-A8EC-8732516B61A9}" srcOrd="1" destOrd="0" presId="urn:microsoft.com/office/officeart/2005/8/layout/hList9"/>
    <dgm:cxn modelId="{50117BAE-FF8E-4136-B492-0F62EC7D423B}" type="presParOf" srcId="{50B52CE2-523B-4BDB-A8EC-8732516B61A9}" destId="{37FE7DEF-7250-4F90-B3AC-32370D10CF1B}" srcOrd="0" destOrd="0" presId="urn:microsoft.com/office/officeart/2005/8/layout/hList9"/>
    <dgm:cxn modelId="{E9FBD3D4-F681-4D37-AED5-76A5853FB959}" type="presParOf" srcId="{50B52CE2-523B-4BDB-A8EC-8732516B61A9}" destId="{08E9CADF-2BCE-4982-AD77-755C2B577413}" srcOrd="1" destOrd="0" presId="urn:microsoft.com/office/officeart/2005/8/layout/hList9"/>
    <dgm:cxn modelId="{35975BE7-9E6A-498C-B80B-08212F834C99}" type="presParOf" srcId="{08E9CADF-2BCE-4982-AD77-755C2B577413}" destId="{969A1CE8-D250-46B0-A3D8-6C63229364DA}" srcOrd="0" destOrd="0" presId="urn:microsoft.com/office/officeart/2005/8/layout/hList9"/>
    <dgm:cxn modelId="{B1F28B6E-CD81-4A3C-B5E5-F05CD566F3A2}" type="presParOf" srcId="{08E9CADF-2BCE-4982-AD77-755C2B577413}" destId="{5B076B25-5D8D-45B7-83FC-FBB8FAF672BF}" srcOrd="1" destOrd="0" presId="urn:microsoft.com/office/officeart/2005/8/layout/hList9"/>
    <dgm:cxn modelId="{3FB2FD80-13BF-4F82-95A6-7FCDDB9A4BF2}" type="presParOf" srcId="{AD0C1B95-3E2E-4D36-AB07-1625A7F22026}" destId="{D1108996-3151-4608-B30F-A16445498C94}" srcOrd="2" destOrd="0" presId="urn:microsoft.com/office/officeart/2005/8/layout/hList9"/>
    <dgm:cxn modelId="{89FEA532-DD31-40D7-A153-15146B167D3A}" type="presParOf" srcId="{AD0C1B95-3E2E-4D36-AB07-1625A7F22026}" destId="{2B413318-054D-4043-A8BF-D2433EE96C06}" srcOrd="3" destOrd="0" presId="urn:microsoft.com/office/officeart/2005/8/layout/hList9"/>
    <dgm:cxn modelId="{86174B8E-9BE3-40D9-9B1F-8F16EF313E91}" type="presParOf" srcId="{AD0C1B95-3E2E-4D36-AB07-1625A7F22026}" destId="{20732B8E-F5F0-4BF1-A328-B066214F3CCE}" srcOrd="4" destOrd="0" presId="urn:microsoft.com/office/officeart/2005/8/layout/hList9"/>
    <dgm:cxn modelId="{1304A6EC-222A-48CE-B3E7-56BBF26BE293}" type="presParOf" srcId="{AD0C1B95-3E2E-4D36-AB07-1625A7F22026}" destId="{921889E5-0E6E-44C7-ABC0-869CD7B3E818}" srcOrd="5" destOrd="0" presId="urn:microsoft.com/office/officeart/2005/8/layout/hList9"/>
    <dgm:cxn modelId="{1B3F649B-1A99-45B2-AA8D-864B950E6F74}" type="presParOf" srcId="{AD0C1B95-3E2E-4D36-AB07-1625A7F22026}" destId="{D1D4487A-024E-4887-A770-7FCEF5D14421}" srcOrd="6" destOrd="0" presId="urn:microsoft.com/office/officeart/2005/8/layout/hList9"/>
    <dgm:cxn modelId="{57196B84-6E70-417B-8D5B-F3F75D0EA985}" type="presParOf" srcId="{D1D4487A-024E-4887-A770-7FCEF5D14421}" destId="{B0D64958-9F8B-4A64-907C-52118BE09F31}" srcOrd="0" destOrd="0" presId="urn:microsoft.com/office/officeart/2005/8/layout/hList9"/>
    <dgm:cxn modelId="{41F0171C-0B16-4C8F-BA4B-46D69C7AECC8}" type="presParOf" srcId="{D1D4487A-024E-4887-A770-7FCEF5D14421}" destId="{6B33506E-180C-4034-9B0F-8F4B302ECC20}" srcOrd="1" destOrd="0" presId="urn:microsoft.com/office/officeart/2005/8/layout/hList9"/>
    <dgm:cxn modelId="{2070E405-317D-4F64-8639-2BFB32359767}" type="presParOf" srcId="{6B33506E-180C-4034-9B0F-8F4B302ECC20}" destId="{08480064-7CED-41F9-8966-F7F6D5DEF35F}" srcOrd="0" destOrd="0" presId="urn:microsoft.com/office/officeart/2005/8/layout/hList9"/>
    <dgm:cxn modelId="{590F7751-0DDA-454C-A75F-B8E7ACA3A24F}" type="presParOf" srcId="{6B33506E-180C-4034-9B0F-8F4B302ECC20}" destId="{07D70E4E-B9D0-45F2-AD9F-0D4604F54375}" srcOrd="1" destOrd="0" presId="urn:microsoft.com/office/officeart/2005/8/layout/hList9"/>
    <dgm:cxn modelId="{988231DD-EF40-4E0C-9D4C-706AE2F1FDC7}" type="presParOf" srcId="{AD0C1B95-3E2E-4D36-AB07-1625A7F22026}" destId="{125CD61D-B67B-43ED-A549-662C26D2EEC8}" srcOrd="7" destOrd="0" presId="urn:microsoft.com/office/officeart/2005/8/layout/hList9"/>
    <dgm:cxn modelId="{93D40B01-B8D6-4535-8049-29249C6A029F}" type="presParOf" srcId="{AD0C1B95-3E2E-4D36-AB07-1625A7F22026}" destId="{2ADE6F9E-176D-4DEC-B3DA-B4D72FC9D4AE}" srcOrd="8" destOrd="0" presId="urn:microsoft.com/office/officeart/2005/8/layout/hList9"/>
    <dgm:cxn modelId="{60D4B889-5A67-4122-A50D-41EF4C3A229C}" type="presParOf" srcId="{AD0C1B95-3E2E-4D36-AB07-1625A7F22026}" destId="{0387A771-A1F5-4A1A-80BB-FD87FE1D106F}" srcOrd="9" destOrd="0" presId="urn:microsoft.com/office/officeart/2005/8/layout/hList9"/>
    <dgm:cxn modelId="{675AAE3B-BDFC-4212-B628-C54158E05816}" type="presParOf" srcId="{AD0C1B95-3E2E-4D36-AB07-1625A7F22026}" destId="{9A811501-E871-458F-AD0D-B3C6F0F05A86}" srcOrd="10" destOrd="0" presId="urn:microsoft.com/office/officeart/2005/8/layout/hList9"/>
    <dgm:cxn modelId="{55AFBF51-5015-48A9-9A28-44CF55788E61}" type="presParOf" srcId="{AD0C1B95-3E2E-4D36-AB07-1625A7F22026}" destId="{40B98367-F8B5-44BF-AD23-D1BD2E089034}" srcOrd="11" destOrd="0" presId="urn:microsoft.com/office/officeart/2005/8/layout/hList9"/>
    <dgm:cxn modelId="{77CD695C-0D30-4FDE-8AC3-FE52018C876F}" type="presParOf" srcId="{40B98367-F8B5-44BF-AD23-D1BD2E089034}" destId="{122FCBE4-282C-407F-811D-9D96BD71D0F7}" srcOrd="0" destOrd="0" presId="urn:microsoft.com/office/officeart/2005/8/layout/hList9"/>
    <dgm:cxn modelId="{39D4B4F5-46DA-4C56-8C67-53D9830ED45A}" type="presParOf" srcId="{40B98367-F8B5-44BF-AD23-D1BD2E089034}" destId="{7EE96B96-8008-452D-B84F-9A0112ADCD2F}" srcOrd="1" destOrd="0" presId="urn:microsoft.com/office/officeart/2005/8/layout/hList9"/>
    <dgm:cxn modelId="{E6B4321E-D1B7-4132-905D-0AB75545F987}" type="presParOf" srcId="{7EE96B96-8008-452D-B84F-9A0112ADCD2F}" destId="{7BFDECB5-3B9A-4B5B-A21C-532C093BF9ED}" srcOrd="0" destOrd="0" presId="urn:microsoft.com/office/officeart/2005/8/layout/hList9"/>
    <dgm:cxn modelId="{786747BB-92B6-40DF-8452-3FB8AE6D511D}" type="presParOf" srcId="{7EE96B96-8008-452D-B84F-9A0112ADCD2F}" destId="{66AC91AB-E661-4EC3-A3BB-9D7C7BD7B34D}" srcOrd="1" destOrd="0" presId="urn:microsoft.com/office/officeart/2005/8/layout/hList9"/>
    <dgm:cxn modelId="{793FF1E9-D8AD-4111-8867-B590CB7629CC}" type="presParOf" srcId="{AD0C1B95-3E2E-4D36-AB07-1625A7F22026}" destId="{75E7289F-BEA4-48E6-92D2-F7EEB56BD98C}" srcOrd="12" destOrd="0" presId="urn:microsoft.com/office/officeart/2005/8/layout/hList9"/>
    <dgm:cxn modelId="{EEFE7171-4642-435E-AB8A-1DF782616A1F}" type="presParOf" srcId="{AD0C1B95-3E2E-4D36-AB07-1625A7F22026}" destId="{074DCDFA-7312-422D-9895-03AF4E24C88D}" srcOrd="13" destOrd="0" presId="urn:microsoft.com/office/officeart/2005/8/layout/hList9"/>
    <dgm:cxn modelId="{C60969B7-82BC-49C2-A310-B602CCD4021F}" type="presParOf" srcId="{AD0C1B95-3E2E-4D36-AB07-1625A7F22026}" destId="{A4579071-7E7B-4D81-9FD1-9FFD39B8E279}" srcOrd="14" destOrd="0" presId="urn:microsoft.com/office/officeart/2005/8/layout/hList9"/>
    <dgm:cxn modelId="{BFC6645B-7F01-4F50-B842-1AFE442A6617}" type="presParOf" srcId="{AD0C1B95-3E2E-4D36-AB07-1625A7F22026}" destId="{A81AACB2-5D25-4500-87F4-69113B5BF25F}" srcOrd="15" destOrd="0" presId="urn:microsoft.com/office/officeart/2005/8/layout/hList9"/>
    <dgm:cxn modelId="{9635B675-A452-46C5-8CEA-ADB189686AC3}" type="presParOf" srcId="{AD0C1B95-3E2E-4D36-AB07-1625A7F22026}" destId="{70902F77-4E12-41FB-8362-B9B55C3938AC}" srcOrd="16" destOrd="0" presId="urn:microsoft.com/office/officeart/2005/8/layout/hList9"/>
    <dgm:cxn modelId="{D9E9250A-5A0E-4A51-8053-EE27EF1FC0AA}" type="presParOf" srcId="{70902F77-4E12-41FB-8362-B9B55C3938AC}" destId="{DB2BE00F-F657-4BAA-8328-5D6419D626E7}" srcOrd="0" destOrd="0" presId="urn:microsoft.com/office/officeart/2005/8/layout/hList9"/>
    <dgm:cxn modelId="{2D395758-D41E-4E3E-B60B-79E45EFAE22E}" type="presParOf" srcId="{70902F77-4E12-41FB-8362-B9B55C3938AC}" destId="{4C034E7D-32A5-4A5F-998D-0711A0D16C84}" srcOrd="1" destOrd="0" presId="urn:microsoft.com/office/officeart/2005/8/layout/hList9"/>
    <dgm:cxn modelId="{83AB2BE6-98FD-4444-AD57-9DC8A3DB7BFE}" type="presParOf" srcId="{4C034E7D-32A5-4A5F-998D-0711A0D16C84}" destId="{2B357817-674D-405D-9CCF-23C42A73C159}" srcOrd="0" destOrd="0" presId="urn:microsoft.com/office/officeart/2005/8/layout/hList9"/>
    <dgm:cxn modelId="{3999B82E-1AF8-4AAA-9B82-9EE2CF4F013E}" type="presParOf" srcId="{4C034E7D-32A5-4A5F-998D-0711A0D16C84}" destId="{B8FD47E0-5FEA-4313-97D3-D5DF28462DA6}" srcOrd="1" destOrd="0" presId="urn:microsoft.com/office/officeart/2005/8/layout/hList9"/>
    <dgm:cxn modelId="{39D671B7-A4ED-493A-A38E-54309CB50A11}" type="presParOf" srcId="{AD0C1B95-3E2E-4D36-AB07-1625A7F22026}" destId="{FEFF0BF1-D30C-4D50-B4B9-6B586B48050C}" srcOrd="17" destOrd="0" presId="urn:microsoft.com/office/officeart/2005/8/layout/hList9"/>
    <dgm:cxn modelId="{C49AD78A-B051-4AF1-AEFA-AA93753C9C37}" type="presParOf" srcId="{AD0C1B95-3E2E-4D36-AB07-1625A7F22026}" destId="{01E35F00-E53F-4793-81A6-03F6AD37F978}" srcOrd="18" destOrd="0" presId="urn:microsoft.com/office/officeart/2005/8/layout/hList9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AC8CCFD6-6E1D-4CAA-B69E-2FEC00E95102}" type="doc">
      <dgm:prSet loTypeId="urn:microsoft.com/office/officeart/2005/8/layout/chevron1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67EDB86F-9C24-47D0-840B-47F8155FE316}">
      <dgm:prSet phldrT="[Текст]" custT="1"/>
      <dgm:spPr/>
      <dgm:t>
        <a:bodyPr/>
        <a:lstStyle/>
        <a:p>
          <a:pPr>
            <a:spcAft>
              <a:spcPts val="0"/>
            </a:spcAft>
          </a:pPr>
          <a:r>
            <a:rPr lang="ru-RU" sz="1200" dirty="0">
              <a:solidFill>
                <a:schemeClr val="tx1"/>
              </a:solidFill>
            </a:rPr>
            <a:t>Постановление Правительства РФ от 14.07.2012 № 717</a:t>
          </a:r>
        </a:p>
        <a:p>
          <a:pPr>
            <a:spcAft>
              <a:spcPts val="0"/>
            </a:spcAft>
          </a:pPr>
          <a:r>
            <a:rPr lang="ru-RU" sz="1200" dirty="0">
              <a:solidFill>
                <a:schemeClr val="tx1"/>
              </a:solidFill>
            </a:rPr>
            <a:t> (приложение 12(1</a:t>
          </a:r>
          <a:r>
            <a:rPr lang="ru-RU" sz="1200" dirty="0" smtClean="0">
              <a:solidFill>
                <a:schemeClr val="tx1"/>
              </a:solidFill>
            </a:rPr>
            <a:t>),</a:t>
          </a:r>
        </a:p>
        <a:p>
          <a:pPr>
            <a:spcAft>
              <a:spcPts val="0"/>
            </a:spcAft>
          </a:pPr>
          <a:r>
            <a:rPr lang="ru-RU" sz="1200" dirty="0" smtClean="0">
              <a:solidFill>
                <a:schemeClr val="tx1"/>
              </a:solidFill>
            </a:rPr>
            <a:t> приложение 15,</a:t>
          </a:r>
        </a:p>
        <a:p>
          <a:pPr>
            <a:spcAft>
              <a:spcPts val="0"/>
            </a:spcAft>
          </a:pPr>
          <a:r>
            <a:rPr lang="ru-RU" sz="1200" dirty="0" smtClean="0">
              <a:solidFill>
                <a:schemeClr val="tx1"/>
              </a:solidFill>
            </a:rPr>
            <a:t> </a:t>
          </a:r>
          <a:r>
            <a:rPr lang="ru-RU" sz="1200" dirty="0">
              <a:solidFill>
                <a:schemeClr val="tx1"/>
              </a:solidFill>
            </a:rPr>
            <a:t>приложение 17)</a:t>
          </a:r>
        </a:p>
      </dgm:t>
    </dgm:pt>
    <dgm:pt modelId="{F7B216AF-D0D6-4832-AC1D-7F4727AFABA9}" type="parTrans" cxnId="{C7424035-CCD7-4138-9539-B837491AE1E3}">
      <dgm:prSet/>
      <dgm:spPr/>
      <dgm:t>
        <a:bodyPr/>
        <a:lstStyle/>
        <a:p>
          <a:endParaRPr lang="ru-RU" sz="1400">
            <a:solidFill>
              <a:schemeClr val="tx1"/>
            </a:solidFill>
          </a:endParaRPr>
        </a:p>
      </dgm:t>
    </dgm:pt>
    <dgm:pt modelId="{64E863EB-6969-4CF1-9E8A-A60097FB65A4}" type="sibTrans" cxnId="{C7424035-CCD7-4138-9539-B837491AE1E3}">
      <dgm:prSet/>
      <dgm:spPr/>
      <dgm:t>
        <a:bodyPr/>
        <a:lstStyle/>
        <a:p>
          <a:endParaRPr lang="ru-RU" sz="1400">
            <a:solidFill>
              <a:schemeClr val="tx1"/>
            </a:solidFill>
          </a:endParaRPr>
        </a:p>
      </dgm:t>
    </dgm:pt>
    <dgm:pt modelId="{D94ACDD5-57BA-4869-A5AD-5208B8CFCF74}">
      <dgm:prSet phldrT="[Текст]" custT="1"/>
      <dgm:spPr/>
      <dgm:t>
        <a:bodyPr/>
        <a:lstStyle/>
        <a:p>
          <a:pPr>
            <a:spcAft>
              <a:spcPts val="0"/>
            </a:spcAft>
          </a:pPr>
          <a:r>
            <a:rPr lang="ru-RU" sz="1100" i="1" dirty="0">
              <a:solidFill>
                <a:schemeClr val="tx1"/>
              </a:solidFill>
            </a:rPr>
            <a:t>Приказы Минсельхоза России</a:t>
          </a:r>
        </a:p>
        <a:p>
          <a:pPr>
            <a:spcAft>
              <a:spcPts val="0"/>
            </a:spcAft>
          </a:pPr>
          <a:r>
            <a:rPr lang="ru-RU" sz="1100" i="1" dirty="0">
              <a:solidFill>
                <a:schemeClr val="tx1"/>
              </a:solidFill>
            </a:rPr>
            <a:t> от 23.06.2023 № 588, </a:t>
          </a:r>
        </a:p>
        <a:p>
          <a:pPr>
            <a:spcAft>
              <a:spcPts val="0"/>
            </a:spcAft>
          </a:pPr>
          <a:r>
            <a:rPr lang="ru-RU" sz="1100" i="1" dirty="0">
              <a:solidFill>
                <a:schemeClr val="tx1"/>
              </a:solidFill>
            </a:rPr>
            <a:t>от 18.07.2023 от № 625,  </a:t>
          </a:r>
        </a:p>
        <a:p>
          <a:pPr>
            <a:spcAft>
              <a:spcPts val="0"/>
            </a:spcAft>
          </a:pPr>
          <a:r>
            <a:rPr lang="ru-RU" sz="1100" i="1" dirty="0">
              <a:solidFill>
                <a:schemeClr val="tx1"/>
              </a:solidFill>
            </a:rPr>
            <a:t>     от 23.06.2023 № 587,</a:t>
          </a:r>
        </a:p>
        <a:p>
          <a:pPr>
            <a:spcAft>
              <a:spcPts val="0"/>
            </a:spcAft>
          </a:pPr>
          <a:r>
            <a:rPr lang="ru-RU" sz="1100" i="1" dirty="0">
              <a:solidFill>
                <a:schemeClr val="tx1"/>
              </a:solidFill>
            </a:rPr>
            <a:t>           от 22.01.2024 № 17</a:t>
          </a:r>
        </a:p>
      </dgm:t>
    </dgm:pt>
    <dgm:pt modelId="{5DD600ED-9D57-4CA9-ABBA-ABA8CC9D672A}" type="parTrans" cxnId="{2095CD40-EB31-4D62-A12D-046BB0179AC4}">
      <dgm:prSet/>
      <dgm:spPr/>
      <dgm:t>
        <a:bodyPr/>
        <a:lstStyle/>
        <a:p>
          <a:endParaRPr lang="ru-RU" sz="1400">
            <a:solidFill>
              <a:schemeClr val="tx1"/>
            </a:solidFill>
          </a:endParaRPr>
        </a:p>
      </dgm:t>
    </dgm:pt>
    <dgm:pt modelId="{20C7B4A9-2544-4AA9-BAAC-9825E2FAC206}" type="sibTrans" cxnId="{2095CD40-EB31-4D62-A12D-046BB0179AC4}">
      <dgm:prSet/>
      <dgm:spPr/>
      <dgm:t>
        <a:bodyPr/>
        <a:lstStyle/>
        <a:p>
          <a:endParaRPr lang="ru-RU" sz="1400">
            <a:solidFill>
              <a:schemeClr val="tx1"/>
            </a:solidFill>
          </a:endParaRPr>
        </a:p>
      </dgm:t>
    </dgm:pt>
    <dgm:pt modelId="{556A4FA1-392E-47FA-8868-BACC96157991}">
      <dgm:prSet custT="1"/>
      <dgm:spPr/>
      <dgm:t>
        <a:bodyPr/>
        <a:lstStyle/>
        <a:p>
          <a:pPr>
            <a:spcAft>
              <a:spcPct val="35000"/>
            </a:spcAft>
          </a:pPr>
          <a:r>
            <a:rPr lang="ru-RU" sz="1100" dirty="0">
              <a:solidFill>
                <a:schemeClr val="tx1"/>
              </a:solidFill>
            </a:rPr>
            <a:t>Постановление Правительства НО от 19.09.2020 № 781</a:t>
          </a:r>
        </a:p>
        <a:p>
          <a:pPr>
            <a:spcAft>
              <a:spcPts val="0"/>
            </a:spcAft>
          </a:pPr>
          <a:r>
            <a:rPr lang="ru-RU" sz="1100" dirty="0">
              <a:solidFill>
                <a:schemeClr val="tx1"/>
              </a:solidFill>
            </a:rPr>
            <a:t>Приказ МСХ НО </a:t>
          </a:r>
        </a:p>
        <a:p>
          <a:pPr>
            <a:spcAft>
              <a:spcPts val="0"/>
            </a:spcAft>
          </a:pPr>
          <a:r>
            <a:rPr lang="ru-RU" sz="1100" dirty="0">
              <a:solidFill>
                <a:schemeClr val="tx1"/>
              </a:solidFill>
            </a:rPr>
            <a:t>от 17.05.2023 № 137</a:t>
          </a:r>
        </a:p>
      </dgm:t>
    </dgm:pt>
    <dgm:pt modelId="{182927E8-8973-4E62-B7C1-06AF2F6DF368}" type="sibTrans" cxnId="{D183D0F8-530C-4ACC-8E9F-4BBBD9E4FFC3}">
      <dgm:prSet/>
      <dgm:spPr/>
      <dgm:t>
        <a:bodyPr/>
        <a:lstStyle/>
        <a:p>
          <a:endParaRPr lang="ru-RU" sz="1400">
            <a:solidFill>
              <a:schemeClr val="tx1"/>
            </a:solidFill>
          </a:endParaRPr>
        </a:p>
      </dgm:t>
    </dgm:pt>
    <dgm:pt modelId="{47747EBE-5C50-45E8-BFD8-0713B77E5D3C}" type="parTrans" cxnId="{D183D0F8-530C-4ACC-8E9F-4BBBD9E4FFC3}">
      <dgm:prSet/>
      <dgm:spPr/>
      <dgm:t>
        <a:bodyPr/>
        <a:lstStyle/>
        <a:p>
          <a:endParaRPr lang="ru-RU" sz="1400">
            <a:solidFill>
              <a:schemeClr val="tx1"/>
            </a:solidFill>
          </a:endParaRPr>
        </a:p>
      </dgm:t>
    </dgm:pt>
    <dgm:pt modelId="{0A6E3086-41B0-4C13-BA08-1712139269F9}" type="pres">
      <dgm:prSet presAssocID="{AC8CCFD6-6E1D-4CAA-B69E-2FEC00E95102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2CE51DCA-35C9-4EC1-9019-6CEAF14B47C7}" type="pres">
      <dgm:prSet presAssocID="{67EDB86F-9C24-47D0-840B-47F8155FE316}" presName="parTxOnly" presStyleLbl="node1" presStyleIdx="0" presStyleCnt="3" custScaleY="74918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40AA9CE-BF3D-43AF-ABEE-17FCC4B3BB7A}" type="pres">
      <dgm:prSet presAssocID="{64E863EB-6969-4CF1-9E8A-A60097FB65A4}" presName="parTxOnlySpace" presStyleCnt="0"/>
      <dgm:spPr/>
    </dgm:pt>
    <dgm:pt modelId="{7706373C-F20B-4582-A203-3B956D4CDCF2}" type="pres">
      <dgm:prSet presAssocID="{556A4FA1-392E-47FA-8868-BACC96157991}" presName="parTxOnly" presStyleLbl="node1" presStyleIdx="1" presStyleCnt="3" custScaleY="7729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B5FB0D7-AA5A-42CE-B637-4F1D39814415}" type="pres">
      <dgm:prSet presAssocID="{182927E8-8973-4E62-B7C1-06AF2F6DF368}" presName="parTxOnlySpace" presStyleCnt="0"/>
      <dgm:spPr/>
    </dgm:pt>
    <dgm:pt modelId="{4A89AFB2-6644-4730-AD22-177892228F54}" type="pres">
      <dgm:prSet presAssocID="{D94ACDD5-57BA-4869-A5AD-5208B8CFCF74}" presName="parTxOnly" presStyleLbl="node1" presStyleIdx="2" presStyleCnt="3" custScaleX="100872" custScaleY="73547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292374FB-66DD-4544-90E4-9E5C210461FA}" type="presOf" srcId="{D94ACDD5-57BA-4869-A5AD-5208B8CFCF74}" destId="{4A89AFB2-6644-4730-AD22-177892228F54}" srcOrd="0" destOrd="0" presId="urn:microsoft.com/office/officeart/2005/8/layout/chevron1"/>
    <dgm:cxn modelId="{2095CD40-EB31-4D62-A12D-046BB0179AC4}" srcId="{AC8CCFD6-6E1D-4CAA-B69E-2FEC00E95102}" destId="{D94ACDD5-57BA-4869-A5AD-5208B8CFCF74}" srcOrd="2" destOrd="0" parTransId="{5DD600ED-9D57-4CA9-ABBA-ABA8CC9D672A}" sibTransId="{20C7B4A9-2544-4AA9-BAAC-9825E2FAC206}"/>
    <dgm:cxn modelId="{773EFE50-7879-4C41-8FCC-186DB8326B5D}" type="presOf" srcId="{556A4FA1-392E-47FA-8868-BACC96157991}" destId="{7706373C-F20B-4582-A203-3B956D4CDCF2}" srcOrd="0" destOrd="0" presId="urn:microsoft.com/office/officeart/2005/8/layout/chevron1"/>
    <dgm:cxn modelId="{D7444EB3-AE5C-4DCF-8883-E4A48954ED5B}" type="presOf" srcId="{67EDB86F-9C24-47D0-840B-47F8155FE316}" destId="{2CE51DCA-35C9-4EC1-9019-6CEAF14B47C7}" srcOrd="0" destOrd="0" presId="urn:microsoft.com/office/officeart/2005/8/layout/chevron1"/>
    <dgm:cxn modelId="{AE4B8693-E841-485C-9775-1F8EBC715854}" type="presOf" srcId="{AC8CCFD6-6E1D-4CAA-B69E-2FEC00E95102}" destId="{0A6E3086-41B0-4C13-BA08-1712139269F9}" srcOrd="0" destOrd="0" presId="urn:microsoft.com/office/officeart/2005/8/layout/chevron1"/>
    <dgm:cxn modelId="{D183D0F8-530C-4ACC-8E9F-4BBBD9E4FFC3}" srcId="{AC8CCFD6-6E1D-4CAA-B69E-2FEC00E95102}" destId="{556A4FA1-392E-47FA-8868-BACC96157991}" srcOrd="1" destOrd="0" parTransId="{47747EBE-5C50-45E8-BFD8-0713B77E5D3C}" sibTransId="{182927E8-8973-4E62-B7C1-06AF2F6DF368}"/>
    <dgm:cxn modelId="{C7424035-CCD7-4138-9539-B837491AE1E3}" srcId="{AC8CCFD6-6E1D-4CAA-B69E-2FEC00E95102}" destId="{67EDB86F-9C24-47D0-840B-47F8155FE316}" srcOrd="0" destOrd="0" parTransId="{F7B216AF-D0D6-4832-AC1D-7F4727AFABA9}" sibTransId="{64E863EB-6969-4CF1-9E8A-A60097FB65A4}"/>
    <dgm:cxn modelId="{6A4A9ADE-C828-4347-B9AE-99CED63363D6}" type="presParOf" srcId="{0A6E3086-41B0-4C13-BA08-1712139269F9}" destId="{2CE51DCA-35C9-4EC1-9019-6CEAF14B47C7}" srcOrd="0" destOrd="0" presId="urn:microsoft.com/office/officeart/2005/8/layout/chevron1"/>
    <dgm:cxn modelId="{60B67429-726A-4D3D-B97D-3D526FE88453}" type="presParOf" srcId="{0A6E3086-41B0-4C13-BA08-1712139269F9}" destId="{E40AA9CE-BF3D-43AF-ABEE-17FCC4B3BB7A}" srcOrd="1" destOrd="0" presId="urn:microsoft.com/office/officeart/2005/8/layout/chevron1"/>
    <dgm:cxn modelId="{3CEF9DE7-DDD3-41E3-9892-A157688D992A}" type="presParOf" srcId="{0A6E3086-41B0-4C13-BA08-1712139269F9}" destId="{7706373C-F20B-4582-A203-3B956D4CDCF2}" srcOrd="2" destOrd="0" presId="urn:microsoft.com/office/officeart/2005/8/layout/chevron1"/>
    <dgm:cxn modelId="{524A7C4F-2190-429A-96C0-10053F1386E0}" type="presParOf" srcId="{0A6E3086-41B0-4C13-BA08-1712139269F9}" destId="{DB5FB0D7-AA5A-42CE-B637-4F1D39814415}" srcOrd="3" destOrd="0" presId="urn:microsoft.com/office/officeart/2005/8/layout/chevron1"/>
    <dgm:cxn modelId="{C7CA1205-FD3D-4758-A784-624F751E8206}" type="presParOf" srcId="{0A6E3086-41B0-4C13-BA08-1712139269F9}" destId="{4A89AFB2-6644-4730-AD22-177892228F54}" srcOrd="4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4.xml><?xml version="1.0" encoding="utf-8"?>
<dgm:dataModel xmlns:dgm="http://schemas.openxmlformats.org/drawingml/2006/diagram" xmlns:a="http://schemas.openxmlformats.org/drawingml/2006/main">
  <dgm:ptLst>
    <dgm:pt modelId="{AC8CCFD6-6E1D-4CAA-B69E-2FEC00E95102}" type="doc">
      <dgm:prSet loTypeId="urn:microsoft.com/office/officeart/2005/8/layout/chevron1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67EDB86F-9C24-47D0-840B-47F8155FE316}">
      <dgm:prSet phldrT="[Текст]" custT="1"/>
      <dgm:spPr/>
      <dgm:t>
        <a:bodyPr/>
        <a:lstStyle/>
        <a:p>
          <a:r>
            <a:rPr lang="ru-RU" sz="1400" b="0" dirty="0">
              <a:solidFill>
                <a:schemeClr val="tx1"/>
              </a:solidFill>
            </a:rPr>
            <a:t>Постановление Правительства РФ                              от 14.05.2021 №</a:t>
          </a:r>
          <a:r>
            <a:rPr lang="en-US" sz="1400" b="0" dirty="0">
              <a:solidFill>
                <a:schemeClr val="tx1"/>
              </a:solidFill>
            </a:rPr>
            <a:t> 731</a:t>
          </a:r>
          <a:r>
            <a:rPr lang="ru-RU" sz="1400" b="0" dirty="0">
              <a:solidFill>
                <a:schemeClr val="tx1"/>
              </a:solidFill>
            </a:rPr>
            <a:t> (приложение №6), приказ Минсельхоза России от 17.12.2021 №</a:t>
          </a:r>
          <a:r>
            <a:rPr lang="en-US" sz="1400" b="0" dirty="0">
              <a:solidFill>
                <a:schemeClr val="tx1"/>
              </a:solidFill>
            </a:rPr>
            <a:t> 857</a:t>
          </a:r>
          <a:endParaRPr lang="ru-RU" sz="1400" b="0" dirty="0">
            <a:solidFill>
              <a:schemeClr val="tx1"/>
            </a:solidFill>
          </a:endParaRPr>
        </a:p>
      </dgm:t>
    </dgm:pt>
    <dgm:pt modelId="{F7B216AF-D0D6-4832-AC1D-7F4727AFABA9}" type="parTrans" cxnId="{C7424035-CCD7-4138-9539-B837491AE1E3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64E863EB-6969-4CF1-9E8A-A60097FB65A4}" type="sibTrans" cxnId="{C7424035-CCD7-4138-9539-B837491AE1E3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8E1B4741-74BB-4E5F-A32F-3066C7604931}">
      <dgm:prSet phldrT="[Текст]"/>
      <dgm:spPr/>
      <dgm:t>
        <a:bodyPr/>
        <a:lstStyle/>
        <a:p>
          <a:endParaRPr lang="ru-RU" dirty="0">
            <a:solidFill>
              <a:schemeClr val="tx1"/>
            </a:solidFill>
          </a:endParaRPr>
        </a:p>
      </dgm:t>
    </dgm:pt>
    <dgm:pt modelId="{208F82E9-16A7-4F3B-8BA9-2E3667CC8BCD}" type="parTrans" cxnId="{E4900865-A220-4F23-9065-EF4E2CABCD65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0048FDF8-CA27-43D4-B9B2-912DE3D2AA34}" type="sibTrans" cxnId="{E4900865-A220-4F23-9065-EF4E2CABCD65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556A4FA1-392E-47FA-8868-BACC96157991}">
      <dgm:prSet custT="1"/>
      <dgm:spPr/>
      <dgm:t>
        <a:bodyPr/>
        <a:lstStyle/>
        <a:p>
          <a:r>
            <a:rPr lang="ru-RU" sz="1400" b="0" dirty="0">
              <a:solidFill>
                <a:schemeClr val="tx1"/>
              </a:solidFill>
            </a:rPr>
            <a:t>Приказ министерства сельского хозяйства и продовольственных ресурсов Нижегородской области от 12.04.2024 № 153</a:t>
          </a:r>
        </a:p>
      </dgm:t>
    </dgm:pt>
    <dgm:pt modelId="{47747EBE-5C50-45E8-BFD8-0713B77E5D3C}" type="parTrans" cxnId="{D183D0F8-530C-4ACC-8E9F-4BBBD9E4FFC3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182927E8-8973-4E62-B7C1-06AF2F6DF368}" type="sibTrans" cxnId="{D183D0F8-530C-4ACC-8E9F-4BBBD9E4FFC3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0A6E3086-41B0-4C13-BA08-1712139269F9}" type="pres">
      <dgm:prSet presAssocID="{AC8CCFD6-6E1D-4CAA-B69E-2FEC00E95102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235C06C9-992D-4A12-A327-362D68D5EF2C}" type="pres">
      <dgm:prSet presAssocID="{67EDB86F-9C24-47D0-840B-47F8155FE316}" presName="composite" presStyleCnt="0"/>
      <dgm:spPr/>
    </dgm:pt>
    <dgm:pt modelId="{524BBD77-D836-4BEE-A19E-A2052DF9DF1E}" type="pres">
      <dgm:prSet presAssocID="{67EDB86F-9C24-47D0-840B-47F8155FE316}" presName="parTx" presStyleLbl="node1" presStyleIdx="0" presStyleCnt="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45D1D77-C20F-4633-A23B-C5237EC8937E}" type="pres">
      <dgm:prSet presAssocID="{67EDB86F-9C24-47D0-840B-47F8155FE316}" presName="desTx" presStyleLbl="revTx" presStyleIdx="0" presStyleCnt="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F7C48C2-6EA7-4665-91A1-5DD97E2A8DEB}" type="pres">
      <dgm:prSet presAssocID="{64E863EB-6969-4CF1-9E8A-A60097FB65A4}" presName="space" presStyleCnt="0"/>
      <dgm:spPr/>
    </dgm:pt>
    <dgm:pt modelId="{0868E3A6-C392-444F-9743-319B3B1EDF00}" type="pres">
      <dgm:prSet presAssocID="{556A4FA1-392E-47FA-8868-BACC96157991}" presName="composite" presStyleCnt="0"/>
      <dgm:spPr/>
    </dgm:pt>
    <dgm:pt modelId="{F22AD7F2-3EEF-4299-9CDF-67168AD17A93}" type="pres">
      <dgm:prSet presAssocID="{556A4FA1-392E-47FA-8868-BACC96157991}" presName="parTx" presStyleLbl="node1" presStyleIdx="1" presStyleCnt="2" custScaleX="9705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800FBD1-1012-4520-A363-6929414C3C50}" type="pres">
      <dgm:prSet presAssocID="{556A4FA1-392E-47FA-8868-BACC96157991}" presName="desTx" presStyleLbl="revTx" presStyleIdx="0" presStyleCnt="1">
        <dgm:presLayoutVars>
          <dgm:bulletEnabled val="1"/>
        </dgm:presLayoutVars>
      </dgm:prSet>
      <dgm:spPr/>
    </dgm:pt>
  </dgm:ptLst>
  <dgm:cxnLst>
    <dgm:cxn modelId="{0BDD1A9D-902C-46E4-AFFE-1FD2A8D9167B}" type="presOf" srcId="{8E1B4741-74BB-4E5F-A32F-3066C7604931}" destId="{B45D1D77-C20F-4633-A23B-C5237EC8937E}" srcOrd="0" destOrd="0" presId="urn:microsoft.com/office/officeart/2005/8/layout/chevron1"/>
    <dgm:cxn modelId="{1C7411CA-2B8C-48B8-9FD3-3A6557ED8E63}" type="presOf" srcId="{67EDB86F-9C24-47D0-840B-47F8155FE316}" destId="{524BBD77-D836-4BEE-A19E-A2052DF9DF1E}" srcOrd="0" destOrd="0" presId="urn:microsoft.com/office/officeart/2005/8/layout/chevron1"/>
    <dgm:cxn modelId="{E4900865-A220-4F23-9065-EF4E2CABCD65}" srcId="{67EDB86F-9C24-47D0-840B-47F8155FE316}" destId="{8E1B4741-74BB-4E5F-A32F-3066C7604931}" srcOrd="0" destOrd="0" parTransId="{208F82E9-16A7-4F3B-8BA9-2E3667CC8BCD}" sibTransId="{0048FDF8-CA27-43D4-B9B2-912DE3D2AA34}"/>
    <dgm:cxn modelId="{70682663-B72D-44BE-9F3A-2B56E293FF4F}" type="presOf" srcId="{556A4FA1-392E-47FA-8868-BACC96157991}" destId="{F22AD7F2-3EEF-4299-9CDF-67168AD17A93}" srcOrd="0" destOrd="0" presId="urn:microsoft.com/office/officeart/2005/8/layout/chevron1"/>
    <dgm:cxn modelId="{D183D0F8-530C-4ACC-8E9F-4BBBD9E4FFC3}" srcId="{AC8CCFD6-6E1D-4CAA-B69E-2FEC00E95102}" destId="{556A4FA1-392E-47FA-8868-BACC96157991}" srcOrd="1" destOrd="0" parTransId="{47747EBE-5C50-45E8-BFD8-0713B77E5D3C}" sibTransId="{182927E8-8973-4E62-B7C1-06AF2F6DF368}"/>
    <dgm:cxn modelId="{A2D168C7-8E92-450B-B827-2FCC0FCABAD5}" type="presOf" srcId="{AC8CCFD6-6E1D-4CAA-B69E-2FEC00E95102}" destId="{0A6E3086-41B0-4C13-BA08-1712139269F9}" srcOrd="0" destOrd="0" presId="urn:microsoft.com/office/officeart/2005/8/layout/chevron1"/>
    <dgm:cxn modelId="{C7424035-CCD7-4138-9539-B837491AE1E3}" srcId="{AC8CCFD6-6E1D-4CAA-B69E-2FEC00E95102}" destId="{67EDB86F-9C24-47D0-840B-47F8155FE316}" srcOrd="0" destOrd="0" parTransId="{F7B216AF-D0D6-4832-AC1D-7F4727AFABA9}" sibTransId="{64E863EB-6969-4CF1-9E8A-A60097FB65A4}"/>
    <dgm:cxn modelId="{83B58245-EA91-4352-8F47-12AB3FCA9481}" type="presParOf" srcId="{0A6E3086-41B0-4C13-BA08-1712139269F9}" destId="{235C06C9-992D-4A12-A327-362D68D5EF2C}" srcOrd="0" destOrd="0" presId="urn:microsoft.com/office/officeart/2005/8/layout/chevron1"/>
    <dgm:cxn modelId="{5754DD03-87CC-4C64-BA48-C1FC338E59BB}" type="presParOf" srcId="{235C06C9-992D-4A12-A327-362D68D5EF2C}" destId="{524BBD77-D836-4BEE-A19E-A2052DF9DF1E}" srcOrd="0" destOrd="0" presId="urn:microsoft.com/office/officeart/2005/8/layout/chevron1"/>
    <dgm:cxn modelId="{6642F405-8EC6-402B-9E56-57BFBE0D9687}" type="presParOf" srcId="{235C06C9-992D-4A12-A327-362D68D5EF2C}" destId="{B45D1D77-C20F-4633-A23B-C5237EC8937E}" srcOrd="1" destOrd="0" presId="urn:microsoft.com/office/officeart/2005/8/layout/chevron1"/>
    <dgm:cxn modelId="{B821B18C-6F32-46F0-830B-527D4DE1DE5E}" type="presParOf" srcId="{0A6E3086-41B0-4C13-BA08-1712139269F9}" destId="{0F7C48C2-6EA7-4665-91A1-5DD97E2A8DEB}" srcOrd="1" destOrd="0" presId="urn:microsoft.com/office/officeart/2005/8/layout/chevron1"/>
    <dgm:cxn modelId="{BBBD35F2-DAC0-44C1-8693-9698982DEFA3}" type="presParOf" srcId="{0A6E3086-41B0-4C13-BA08-1712139269F9}" destId="{0868E3A6-C392-444F-9743-319B3B1EDF00}" srcOrd="2" destOrd="0" presId="urn:microsoft.com/office/officeart/2005/8/layout/chevron1"/>
    <dgm:cxn modelId="{8229FDA3-BC76-4DD5-9C64-37158CCF982C}" type="presParOf" srcId="{0868E3A6-C392-444F-9743-319B3B1EDF00}" destId="{F22AD7F2-3EEF-4299-9CDF-67168AD17A93}" srcOrd="0" destOrd="0" presId="urn:microsoft.com/office/officeart/2005/8/layout/chevron1"/>
    <dgm:cxn modelId="{22AD9574-E1A3-413B-B29A-FDB38CC046B7}" type="presParOf" srcId="{0868E3A6-C392-444F-9743-319B3B1EDF00}" destId="{1800FBD1-1012-4520-A363-6929414C3C50}" srcOrd="1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5.xml><?xml version="1.0" encoding="utf-8"?>
<dgm:dataModel xmlns:dgm="http://schemas.openxmlformats.org/drawingml/2006/diagram" xmlns:a="http://schemas.openxmlformats.org/drawingml/2006/main">
  <dgm:ptLst>
    <dgm:pt modelId="{AC8CCFD6-6E1D-4CAA-B69E-2FEC00E95102}" type="doc">
      <dgm:prSet loTypeId="urn:microsoft.com/office/officeart/2005/8/layout/chevron1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67EDB86F-9C24-47D0-840B-47F8155FE316}">
      <dgm:prSet phldrT="[Текст]" custT="1"/>
      <dgm:spPr/>
      <dgm:t>
        <a:bodyPr/>
        <a:lstStyle/>
        <a:p>
          <a:r>
            <a:rPr lang="ru-RU" sz="1400" b="0" dirty="0">
              <a:solidFill>
                <a:schemeClr val="tx1"/>
              </a:solidFill>
            </a:rPr>
            <a:t>Постановление Правительства РФ </a:t>
          </a:r>
        </a:p>
        <a:p>
          <a:r>
            <a:rPr lang="ru-RU" sz="1400" b="0" dirty="0">
              <a:solidFill>
                <a:schemeClr val="tx1"/>
              </a:solidFill>
            </a:rPr>
            <a:t>от 14.07.2012 № 717 (приложение 14)</a:t>
          </a:r>
        </a:p>
      </dgm:t>
    </dgm:pt>
    <dgm:pt modelId="{F7B216AF-D0D6-4832-AC1D-7F4727AFABA9}" type="parTrans" cxnId="{C7424035-CCD7-4138-9539-B837491AE1E3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64E863EB-6969-4CF1-9E8A-A60097FB65A4}" type="sibTrans" cxnId="{C7424035-CCD7-4138-9539-B837491AE1E3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8E1B4741-74BB-4E5F-A32F-3066C7604931}">
      <dgm:prSet phldrT="[Текст]"/>
      <dgm:spPr/>
      <dgm:t>
        <a:bodyPr/>
        <a:lstStyle/>
        <a:p>
          <a:endParaRPr lang="ru-RU" dirty="0">
            <a:solidFill>
              <a:schemeClr val="tx1"/>
            </a:solidFill>
          </a:endParaRPr>
        </a:p>
      </dgm:t>
    </dgm:pt>
    <dgm:pt modelId="{208F82E9-16A7-4F3B-8BA9-2E3667CC8BCD}" type="parTrans" cxnId="{E4900865-A220-4F23-9065-EF4E2CABCD65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0048FDF8-CA27-43D4-B9B2-912DE3D2AA34}" type="sibTrans" cxnId="{E4900865-A220-4F23-9065-EF4E2CABCD65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556A4FA1-392E-47FA-8868-BACC96157991}">
      <dgm:prSet custT="1"/>
      <dgm:spPr/>
      <dgm:t>
        <a:bodyPr/>
        <a:lstStyle/>
        <a:p>
          <a:r>
            <a:rPr lang="ru-RU" sz="1400" b="0" dirty="0">
              <a:solidFill>
                <a:schemeClr val="tx1"/>
              </a:solidFill>
            </a:rPr>
            <a:t>Постановление Правительства НО                                               от 09.03.2023 N 193</a:t>
          </a:r>
        </a:p>
      </dgm:t>
    </dgm:pt>
    <dgm:pt modelId="{47747EBE-5C50-45E8-BFD8-0713B77E5D3C}" type="parTrans" cxnId="{D183D0F8-530C-4ACC-8E9F-4BBBD9E4FFC3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182927E8-8973-4E62-B7C1-06AF2F6DF368}" type="sibTrans" cxnId="{D183D0F8-530C-4ACC-8E9F-4BBBD9E4FFC3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0A6E3086-41B0-4C13-BA08-1712139269F9}" type="pres">
      <dgm:prSet presAssocID="{AC8CCFD6-6E1D-4CAA-B69E-2FEC00E95102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235C06C9-992D-4A12-A327-362D68D5EF2C}" type="pres">
      <dgm:prSet presAssocID="{67EDB86F-9C24-47D0-840B-47F8155FE316}" presName="composite" presStyleCnt="0"/>
      <dgm:spPr/>
    </dgm:pt>
    <dgm:pt modelId="{524BBD77-D836-4BEE-A19E-A2052DF9DF1E}" type="pres">
      <dgm:prSet presAssocID="{67EDB86F-9C24-47D0-840B-47F8155FE316}" presName="parTx" presStyleLbl="node1" presStyleIdx="0" presStyleCnt="2" custLinFactNeighborX="-225" custLinFactNeighborY="-4341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45D1D77-C20F-4633-A23B-C5237EC8937E}" type="pres">
      <dgm:prSet presAssocID="{67EDB86F-9C24-47D0-840B-47F8155FE316}" presName="desTx" presStyleLbl="revTx" presStyleIdx="0" presStyleCnt="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F7C48C2-6EA7-4665-91A1-5DD97E2A8DEB}" type="pres">
      <dgm:prSet presAssocID="{64E863EB-6969-4CF1-9E8A-A60097FB65A4}" presName="space" presStyleCnt="0"/>
      <dgm:spPr/>
    </dgm:pt>
    <dgm:pt modelId="{0868E3A6-C392-444F-9743-319B3B1EDF00}" type="pres">
      <dgm:prSet presAssocID="{556A4FA1-392E-47FA-8868-BACC96157991}" presName="composite" presStyleCnt="0"/>
      <dgm:spPr/>
    </dgm:pt>
    <dgm:pt modelId="{F22AD7F2-3EEF-4299-9CDF-67168AD17A93}" type="pres">
      <dgm:prSet presAssocID="{556A4FA1-392E-47FA-8868-BACC96157991}" presName="parTx" presStyleLbl="node1" presStyleIdx="1" presStyleCnt="2" custScaleX="8977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800FBD1-1012-4520-A363-6929414C3C50}" type="pres">
      <dgm:prSet presAssocID="{556A4FA1-392E-47FA-8868-BACC96157991}" presName="desTx" presStyleLbl="revTx" presStyleIdx="0" presStyleCnt="1">
        <dgm:presLayoutVars>
          <dgm:bulletEnabled val="1"/>
        </dgm:presLayoutVars>
      </dgm:prSet>
      <dgm:spPr/>
    </dgm:pt>
  </dgm:ptLst>
  <dgm:cxnLst>
    <dgm:cxn modelId="{EE342E76-62AE-4DE1-8E51-B7DF92DA94E2}" type="presOf" srcId="{8E1B4741-74BB-4E5F-A32F-3066C7604931}" destId="{B45D1D77-C20F-4633-A23B-C5237EC8937E}" srcOrd="0" destOrd="0" presId="urn:microsoft.com/office/officeart/2005/8/layout/chevron1"/>
    <dgm:cxn modelId="{D4C092DB-BFCA-4272-85B3-39AC0672439A}" type="presOf" srcId="{556A4FA1-392E-47FA-8868-BACC96157991}" destId="{F22AD7F2-3EEF-4299-9CDF-67168AD17A93}" srcOrd="0" destOrd="0" presId="urn:microsoft.com/office/officeart/2005/8/layout/chevron1"/>
    <dgm:cxn modelId="{E4900865-A220-4F23-9065-EF4E2CABCD65}" srcId="{67EDB86F-9C24-47D0-840B-47F8155FE316}" destId="{8E1B4741-74BB-4E5F-A32F-3066C7604931}" srcOrd="0" destOrd="0" parTransId="{208F82E9-16A7-4F3B-8BA9-2E3667CC8BCD}" sibTransId="{0048FDF8-CA27-43D4-B9B2-912DE3D2AA34}"/>
    <dgm:cxn modelId="{D183D0F8-530C-4ACC-8E9F-4BBBD9E4FFC3}" srcId="{AC8CCFD6-6E1D-4CAA-B69E-2FEC00E95102}" destId="{556A4FA1-392E-47FA-8868-BACC96157991}" srcOrd="1" destOrd="0" parTransId="{47747EBE-5C50-45E8-BFD8-0713B77E5D3C}" sibTransId="{182927E8-8973-4E62-B7C1-06AF2F6DF368}"/>
    <dgm:cxn modelId="{30181654-5C1E-4C0B-A6DF-E2666A302968}" type="presOf" srcId="{AC8CCFD6-6E1D-4CAA-B69E-2FEC00E95102}" destId="{0A6E3086-41B0-4C13-BA08-1712139269F9}" srcOrd="0" destOrd="0" presId="urn:microsoft.com/office/officeart/2005/8/layout/chevron1"/>
    <dgm:cxn modelId="{C7424035-CCD7-4138-9539-B837491AE1E3}" srcId="{AC8CCFD6-6E1D-4CAA-B69E-2FEC00E95102}" destId="{67EDB86F-9C24-47D0-840B-47F8155FE316}" srcOrd="0" destOrd="0" parTransId="{F7B216AF-D0D6-4832-AC1D-7F4727AFABA9}" sibTransId="{64E863EB-6969-4CF1-9E8A-A60097FB65A4}"/>
    <dgm:cxn modelId="{16BBB9BC-CB92-4B42-B91F-F93991D24E0A}" type="presOf" srcId="{67EDB86F-9C24-47D0-840B-47F8155FE316}" destId="{524BBD77-D836-4BEE-A19E-A2052DF9DF1E}" srcOrd="0" destOrd="0" presId="urn:microsoft.com/office/officeart/2005/8/layout/chevron1"/>
    <dgm:cxn modelId="{98875B44-2FD3-40CD-983D-741E3EBFEB3A}" type="presParOf" srcId="{0A6E3086-41B0-4C13-BA08-1712139269F9}" destId="{235C06C9-992D-4A12-A327-362D68D5EF2C}" srcOrd="0" destOrd="0" presId="urn:microsoft.com/office/officeart/2005/8/layout/chevron1"/>
    <dgm:cxn modelId="{E939FD24-9C60-43E1-8E77-85EF3AB533B0}" type="presParOf" srcId="{235C06C9-992D-4A12-A327-362D68D5EF2C}" destId="{524BBD77-D836-4BEE-A19E-A2052DF9DF1E}" srcOrd="0" destOrd="0" presId="urn:microsoft.com/office/officeart/2005/8/layout/chevron1"/>
    <dgm:cxn modelId="{50B8B917-C68D-43F7-BB37-CFB9122245CE}" type="presParOf" srcId="{235C06C9-992D-4A12-A327-362D68D5EF2C}" destId="{B45D1D77-C20F-4633-A23B-C5237EC8937E}" srcOrd="1" destOrd="0" presId="urn:microsoft.com/office/officeart/2005/8/layout/chevron1"/>
    <dgm:cxn modelId="{92642B65-A4B2-46E6-AB24-28486B2DB48F}" type="presParOf" srcId="{0A6E3086-41B0-4C13-BA08-1712139269F9}" destId="{0F7C48C2-6EA7-4665-91A1-5DD97E2A8DEB}" srcOrd="1" destOrd="0" presId="urn:microsoft.com/office/officeart/2005/8/layout/chevron1"/>
    <dgm:cxn modelId="{70FC3E0D-62F2-4AE0-A267-4938FF1E651D}" type="presParOf" srcId="{0A6E3086-41B0-4C13-BA08-1712139269F9}" destId="{0868E3A6-C392-444F-9743-319B3B1EDF00}" srcOrd="2" destOrd="0" presId="urn:microsoft.com/office/officeart/2005/8/layout/chevron1"/>
    <dgm:cxn modelId="{113090D5-8F22-4E5F-AF4F-A03637B4CCD6}" type="presParOf" srcId="{0868E3A6-C392-444F-9743-319B3B1EDF00}" destId="{F22AD7F2-3EEF-4299-9CDF-67168AD17A93}" srcOrd="0" destOrd="0" presId="urn:microsoft.com/office/officeart/2005/8/layout/chevron1"/>
    <dgm:cxn modelId="{5EDCF2A1-2EBE-4D42-BCE5-34983ED192ED}" type="presParOf" srcId="{0868E3A6-C392-444F-9743-319B3B1EDF00}" destId="{1800FBD1-1012-4520-A363-6929414C3C50}" srcOrd="1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6.xml><?xml version="1.0" encoding="utf-8"?>
<dgm:dataModel xmlns:dgm="http://schemas.openxmlformats.org/drawingml/2006/diagram" xmlns:a="http://schemas.openxmlformats.org/drawingml/2006/main">
  <dgm:ptLst>
    <dgm:pt modelId="{AC8CCFD6-6E1D-4CAA-B69E-2FEC00E95102}" type="doc">
      <dgm:prSet loTypeId="urn:microsoft.com/office/officeart/2005/8/layout/chevron1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67EDB86F-9C24-47D0-840B-47F8155FE316}">
      <dgm:prSet phldrT="[Текст]" custT="1"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ru-RU" sz="1400" dirty="0">
              <a:solidFill>
                <a:schemeClr val="tx1"/>
              </a:solidFill>
            </a:rPr>
            <a:t>Постановление Правительства РФ </a:t>
          </a:r>
        </a:p>
        <a:p>
          <a:pPr>
            <a:lnSpc>
              <a:spcPct val="90000"/>
            </a:lnSpc>
            <a:spcAft>
              <a:spcPct val="35000"/>
            </a:spcAft>
          </a:pPr>
          <a:r>
            <a:rPr lang="ru-RU" sz="1400" dirty="0">
              <a:solidFill>
                <a:schemeClr val="tx1"/>
              </a:solidFill>
            </a:rPr>
            <a:t>от 14.07.2012 </a:t>
          </a:r>
          <a:r>
            <a:rPr lang="ru-RU" sz="1400" dirty="0" smtClean="0">
              <a:solidFill>
                <a:schemeClr val="tx1"/>
              </a:solidFill>
            </a:rPr>
            <a:t>№ </a:t>
          </a:r>
          <a:r>
            <a:rPr lang="ru-RU" sz="1400" dirty="0">
              <a:solidFill>
                <a:schemeClr val="tx1"/>
              </a:solidFill>
            </a:rPr>
            <a:t>717 (</a:t>
          </a:r>
          <a:r>
            <a:rPr lang="ru-RU" sz="1400" dirty="0" err="1">
              <a:solidFill>
                <a:schemeClr val="tx1"/>
              </a:solidFill>
            </a:rPr>
            <a:t>приложени</a:t>
          </a:r>
          <a:r>
            <a:rPr lang="en-US" sz="1400" dirty="0">
              <a:solidFill>
                <a:schemeClr val="tx1"/>
              </a:solidFill>
            </a:rPr>
            <a:t>е </a:t>
          </a:r>
          <a:r>
            <a:rPr lang="ru-RU" sz="1400" dirty="0">
              <a:solidFill>
                <a:schemeClr val="tx1"/>
              </a:solidFill>
            </a:rPr>
            <a:t>№6)</a:t>
          </a:r>
          <a:endParaRPr lang="ru-RU" sz="1400" b="0" dirty="0">
            <a:solidFill>
              <a:schemeClr val="tx1"/>
            </a:solidFill>
          </a:endParaRPr>
        </a:p>
      </dgm:t>
    </dgm:pt>
    <dgm:pt modelId="{F7B216AF-D0D6-4832-AC1D-7F4727AFABA9}" type="parTrans" cxnId="{C7424035-CCD7-4138-9539-B837491AE1E3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64E863EB-6969-4CF1-9E8A-A60097FB65A4}" type="sibTrans" cxnId="{C7424035-CCD7-4138-9539-B837491AE1E3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8E1B4741-74BB-4E5F-A32F-3066C7604931}">
      <dgm:prSet phldrT="[Текст]"/>
      <dgm:spPr/>
      <dgm:t>
        <a:bodyPr/>
        <a:lstStyle/>
        <a:p>
          <a:endParaRPr lang="ru-RU" dirty="0">
            <a:solidFill>
              <a:schemeClr val="tx1"/>
            </a:solidFill>
          </a:endParaRPr>
        </a:p>
      </dgm:t>
    </dgm:pt>
    <dgm:pt modelId="{208F82E9-16A7-4F3B-8BA9-2E3667CC8BCD}" type="parTrans" cxnId="{E4900865-A220-4F23-9065-EF4E2CABCD65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0048FDF8-CA27-43D4-B9B2-912DE3D2AA34}" type="sibTrans" cxnId="{E4900865-A220-4F23-9065-EF4E2CABCD65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556A4FA1-392E-47FA-8868-BACC96157991}">
      <dgm:prSet custT="1"/>
      <dgm:spPr/>
      <dgm:t>
        <a:bodyPr/>
        <a:lstStyle/>
        <a:p>
          <a:pPr>
            <a:spcAft>
              <a:spcPts val="0"/>
            </a:spcAft>
          </a:pPr>
          <a:r>
            <a:rPr lang="ru-RU" sz="1400" b="0" dirty="0">
              <a:solidFill>
                <a:schemeClr val="tx1"/>
              </a:solidFill>
            </a:rPr>
            <a:t>Постановление Правительства НО                                               от 24.05.2019  </a:t>
          </a:r>
          <a:r>
            <a:rPr lang="ru-RU" sz="1400" b="0" dirty="0" smtClean="0">
              <a:solidFill>
                <a:schemeClr val="tx1"/>
              </a:solidFill>
            </a:rPr>
            <a:t>№291</a:t>
          </a:r>
        </a:p>
        <a:p>
          <a:pPr>
            <a:spcAft>
              <a:spcPts val="0"/>
            </a:spcAft>
          </a:pPr>
          <a:r>
            <a:rPr lang="ru-RU" sz="1400" b="0" dirty="0" smtClean="0">
              <a:solidFill>
                <a:schemeClr val="tx1"/>
              </a:solidFill>
            </a:rPr>
            <a:t>Приказ Минсельхозпрод </a:t>
          </a:r>
        </a:p>
        <a:p>
          <a:pPr>
            <a:spcAft>
              <a:spcPts val="0"/>
            </a:spcAft>
          </a:pPr>
          <a:r>
            <a:rPr lang="ru-RU" sz="1400" b="0" dirty="0" smtClean="0">
              <a:solidFill>
                <a:schemeClr val="tx1"/>
              </a:solidFill>
            </a:rPr>
            <a:t>от 22.06.2023 №168</a:t>
          </a:r>
          <a:endParaRPr lang="ru-RU" sz="1400" b="0" dirty="0">
            <a:solidFill>
              <a:schemeClr val="tx1"/>
            </a:solidFill>
          </a:endParaRPr>
        </a:p>
      </dgm:t>
    </dgm:pt>
    <dgm:pt modelId="{47747EBE-5C50-45E8-BFD8-0713B77E5D3C}" type="parTrans" cxnId="{D183D0F8-530C-4ACC-8E9F-4BBBD9E4FFC3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182927E8-8973-4E62-B7C1-06AF2F6DF368}" type="sibTrans" cxnId="{D183D0F8-530C-4ACC-8E9F-4BBBD9E4FFC3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0A6E3086-41B0-4C13-BA08-1712139269F9}" type="pres">
      <dgm:prSet presAssocID="{AC8CCFD6-6E1D-4CAA-B69E-2FEC00E95102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235C06C9-992D-4A12-A327-362D68D5EF2C}" type="pres">
      <dgm:prSet presAssocID="{67EDB86F-9C24-47D0-840B-47F8155FE316}" presName="composite" presStyleCnt="0"/>
      <dgm:spPr/>
    </dgm:pt>
    <dgm:pt modelId="{524BBD77-D836-4BEE-A19E-A2052DF9DF1E}" type="pres">
      <dgm:prSet presAssocID="{67EDB86F-9C24-47D0-840B-47F8155FE316}" presName="parTx" presStyleLbl="node1" presStyleIdx="0" presStyleCnt="2" custScaleY="116445" custLinFactNeighborY="-1097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45D1D77-C20F-4633-A23B-C5237EC8937E}" type="pres">
      <dgm:prSet presAssocID="{67EDB86F-9C24-47D0-840B-47F8155FE316}" presName="desTx" presStyleLbl="revTx" presStyleIdx="0" presStyleCnt="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F7C48C2-6EA7-4665-91A1-5DD97E2A8DEB}" type="pres">
      <dgm:prSet presAssocID="{64E863EB-6969-4CF1-9E8A-A60097FB65A4}" presName="space" presStyleCnt="0"/>
      <dgm:spPr/>
    </dgm:pt>
    <dgm:pt modelId="{0868E3A6-C392-444F-9743-319B3B1EDF00}" type="pres">
      <dgm:prSet presAssocID="{556A4FA1-392E-47FA-8868-BACC96157991}" presName="composite" presStyleCnt="0"/>
      <dgm:spPr/>
    </dgm:pt>
    <dgm:pt modelId="{F22AD7F2-3EEF-4299-9CDF-67168AD17A93}" type="pres">
      <dgm:prSet presAssocID="{556A4FA1-392E-47FA-8868-BACC96157991}" presName="parTx" presStyleLbl="node1" presStyleIdx="1" presStyleCnt="2" custScaleX="100549" custScaleY="114612" custLinFactNeighborX="2092" custLinFactNeighborY="-99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800FBD1-1012-4520-A363-6929414C3C50}" type="pres">
      <dgm:prSet presAssocID="{556A4FA1-392E-47FA-8868-BACC96157991}" presName="desTx" presStyleLbl="revTx" presStyleIdx="0" presStyleCnt="1">
        <dgm:presLayoutVars>
          <dgm:bulletEnabled val="1"/>
        </dgm:presLayoutVars>
      </dgm:prSet>
      <dgm:spPr/>
    </dgm:pt>
  </dgm:ptLst>
  <dgm:cxnLst>
    <dgm:cxn modelId="{F5EEF72E-BDC4-4338-936C-29993EE6F452}" type="presOf" srcId="{67EDB86F-9C24-47D0-840B-47F8155FE316}" destId="{524BBD77-D836-4BEE-A19E-A2052DF9DF1E}" srcOrd="0" destOrd="0" presId="urn:microsoft.com/office/officeart/2005/8/layout/chevron1"/>
    <dgm:cxn modelId="{66B4A490-D849-47D5-96AB-B3B343BCC094}" type="presOf" srcId="{556A4FA1-392E-47FA-8868-BACC96157991}" destId="{F22AD7F2-3EEF-4299-9CDF-67168AD17A93}" srcOrd="0" destOrd="0" presId="urn:microsoft.com/office/officeart/2005/8/layout/chevron1"/>
    <dgm:cxn modelId="{E4900865-A220-4F23-9065-EF4E2CABCD65}" srcId="{67EDB86F-9C24-47D0-840B-47F8155FE316}" destId="{8E1B4741-74BB-4E5F-A32F-3066C7604931}" srcOrd="0" destOrd="0" parTransId="{208F82E9-16A7-4F3B-8BA9-2E3667CC8BCD}" sibTransId="{0048FDF8-CA27-43D4-B9B2-912DE3D2AA34}"/>
    <dgm:cxn modelId="{3F44EB1C-28C9-4DCC-8CCC-4CC645C8ADC2}" type="presOf" srcId="{8E1B4741-74BB-4E5F-A32F-3066C7604931}" destId="{B45D1D77-C20F-4633-A23B-C5237EC8937E}" srcOrd="0" destOrd="0" presId="urn:microsoft.com/office/officeart/2005/8/layout/chevron1"/>
    <dgm:cxn modelId="{D183D0F8-530C-4ACC-8E9F-4BBBD9E4FFC3}" srcId="{AC8CCFD6-6E1D-4CAA-B69E-2FEC00E95102}" destId="{556A4FA1-392E-47FA-8868-BACC96157991}" srcOrd="1" destOrd="0" parTransId="{47747EBE-5C50-45E8-BFD8-0713B77E5D3C}" sibTransId="{182927E8-8973-4E62-B7C1-06AF2F6DF368}"/>
    <dgm:cxn modelId="{C7424035-CCD7-4138-9539-B837491AE1E3}" srcId="{AC8CCFD6-6E1D-4CAA-B69E-2FEC00E95102}" destId="{67EDB86F-9C24-47D0-840B-47F8155FE316}" srcOrd="0" destOrd="0" parTransId="{F7B216AF-D0D6-4832-AC1D-7F4727AFABA9}" sibTransId="{64E863EB-6969-4CF1-9E8A-A60097FB65A4}"/>
    <dgm:cxn modelId="{C4B355EC-733B-4C9F-9A0C-27CABD57F4E3}" type="presOf" srcId="{AC8CCFD6-6E1D-4CAA-B69E-2FEC00E95102}" destId="{0A6E3086-41B0-4C13-BA08-1712139269F9}" srcOrd="0" destOrd="0" presId="urn:microsoft.com/office/officeart/2005/8/layout/chevron1"/>
    <dgm:cxn modelId="{63AC7C51-6A1D-496F-A6DB-2C035DDF5B81}" type="presParOf" srcId="{0A6E3086-41B0-4C13-BA08-1712139269F9}" destId="{235C06C9-992D-4A12-A327-362D68D5EF2C}" srcOrd="0" destOrd="0" presId="urn:microsoft.com/office/officeart/2005/8/layout/chevron1"/>
    <dgm:cxn modelId="{0CDAACB1-926A-41E5-8A14-17DF8851F938}" type="presParOf" srcId="{235C06C9-992D-4A12-A327-362D68D5EF2C}" destId="{524BBD77-D836-4BEE-A19E-A2052DF9DF1E}" srcOrd="0" destOrd="0" presId="urn:microsoft.com/office/officeart/2005/8/layout/chevron1"/>
    <dgm:cxn modelId="{23EB2EA2-A47B-4962-ADD7-E6996831A193}" type="presParOf" srcId="{235C06C9-992D-4A12-A327-362D68D5EF2C}" destId="{B45D1D77-C20F-4633-A23B-C5237EC8937E}" srcOrd="1" destOrd="0" presId="urn:microsoft.com/office/officeart/2005/8/layout/chevron1"/>
    <dgm:cxn modelId="{4E9D45B8-4DF3-44EA-B81A-E3B98D36FDCB}" type="presParOf" srcId="{0A6E3086-41B0-4C13-BA08-1712139269F9}" destId="{0F7C48C2-6EA7-4665-91A1-5DD97E2A8DEB}" srcOrd="1" destOrd="0" presId="urn:microsoft.com/office/officeart/2005/8/layout/chevron1"/>
    <dgm:cxn modelId="{A1722604-6A1C-426E-AB89-D5CF855232F6}" type="presParOf" srcId="{0A6E3086-41B0-4C13-BA08-1712139269F9}" destId="{0868E3A6-C392-444F-9743-319B3B1EDF00}" srcOrd="2" destOrd="0" presId="urn:microsoft.com/office/officeart/2005/8/layout/chevron1"/>
    <dgm:cxn modelId="{666DF2F4-4151-4445-8995-878F84EB17E2}" type="presParOf" srcId="{0868E3A6-C392-444F-9743-319B3B1EDF00}" destId="{F22AD7F2-3EEF-4299-9CDF-67168AD17A93}" srcOrd="0" destOrd="0" presId="urn:microsoft.com/office/officeart/2005/8/layout/chevron1"/>
    <dgm:cxn modelId="{649334C1-0F4E-4610-B8F5-44D3B8D1D814}" type="presParOf" srcId="{0868E3A6-C392-444F-9743-319B3B1EDF00}" destId="{1800FBD1-1012-4520-A363-6929414C3C50}" srcOrd="1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7.xml><?xml version="1.0" encoding="utf-8"?>
<dgm:dataModel xmlns:dgm="http://schemas.openxmlformats.org/drawingml/2006/diagram" xmlns:a="http://schemas.openxmlformats.org/drawingml/2006/main">
  <dgm:ptLst>
    <dgm:pt modelId="{AC8CCFD6-6E1D-4CAA-B69E-2FEC00E95102}" type="doc">
      <dgm:prSet loTypeId="urn:microsoft.com/office/officeart/2005/8/layout/chevron1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67EDB86F-9C24-47D0-840B-47F8155FE316}">
      <dgm:prSet phldrT="[Текст]" custT="1"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ru-RU" sz="1350" dirty="0">
              <a:solidFill>
                <a:schemeClr val="tx1"/>
              </a:solidFill>
            </a:rPr>
            <a:t>Постановление Правительства РФ </a:t>
          </a:r>
        </a:p>
        <a:p>
          <a:pPr>
            <a:lnSpc>
              <a:spcPct val="90000"/>
            </a:lnSpc>
            <a:spcAft>
              <a:spcPct val="35000"/>
            </a:spcAft>
          </a:pPr>
          <a:r>
            <a:rPr lang="ru-RU" sz="1350" dirty="0">
              <a:solidFill>
                <a:schemeClr val="tx1"/>
              </a:solidFill>
            </a:rPr>
            <a:t>от 14.07.2012 № 717 (</a:t>
          </a:r>
          <a:r>
            <a:rPr lang="ru-RU" sz="1350" dirty="0" err="1">
              <a:solidFill>
                <a:schemeClr val="tx1"/>
              </a:solidFill>
            </a:rPr>
            <a:t>приложени</a:t>
          </a:r>
          <a:r>
            <a:rPr lang="en-US" sz="1350" dirty="0">
              <a:solidFill>
                <a:schemeClr val="tx1"/>
              </a:solidFill>
            </a:rPr>
            <a:t>е </a:t>
          </a:r>
          <a:r>
            <a:rPr lang="ru-RU" sz="1350" dirty="0">
              <a:solidFill>
                <a:schemeClr val="tx1"/>
              </a:solidFill>
            </a:rPr>
            <a:t>№ </a:t>
          </a:r>
          <a:r>
            <a:rPr lang="ru-RU" sz="1350" dirty="0" smtClean="0">
              <a:solidFill>
                <a:schemeClr val="tx1"/>
              </a:solidFill>
            </a:rPr>
            <a:t>12               Приказ Минсельхоза РФ от 02.03.2022 № 116</a:t>
          </a:r>
          <a:endParaRPr lang="ru-RU" sz="1350" b="0" dirty="0">
            <a:solidFill>
              <a:schemeClr val="tx1"/>
            </a:solidFill>
          </a:endParaRPr>
        </a:p>
      </dgm:t>
    </dgm:pt>
    <dgm:pt modelId="{F7B216AF-D0D6-4832-AC1D-7F4727AFABA9}" type="parTrans" cxnId="{C7424035-CCD7-4138-9539-B837491AE1E3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64E863EB-6969-4CF1-9E8A-A60097FB65A4}" type="sibTrans" cxnId="{C7424035-CCD7-4138-9539-B837491AE1E3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8E1B4741-74BB-4E5F-A32F-3066C7604931}">
      <dgm:prSet phldrT="[Текст]"/>
      <dgm:spPr/>
      <dgm:t>
        <a:bodyPr/>
        <a:lstStyle/>
        <a:p>
          <a:endParaRPr lang="ru-RU" dirty="0">
            <a:solidFill>
              <a:schemeClr val="tx1"/>
            </a:solidFill>
          </a:endParaRPr>
        </a:p>
      </dgm:t>
    </dgm:pt>
    <dgm:pt modelId="{208F82E9-16A7-4F3B-8BA9-2E3667CC8BCD}" type="parTrans" cxnId="{E4900865-A220-4F23-9065-EF4E2CABCD65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0048FDF8-CA27-43D4-B9B2-912DE3D2AA34}" type="sibTrans" cxnId="{E4900865-A220-4F23-9065-EF4E2CABCD65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556A4FA1-392E-47FA-8868-BACC96157991}">
      <dgm:prSet custT="1"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ru-RU" sz="1400" b="0" dirty="0">
              <a:solidFill>
                <a:schemeClr val="tx1"/>
              </a:solidFill>
            </a:rPr>
            <a:t>Постановление Правительства НО </a:t>
          </a:r>
        </a:p>
        <a:p>
          <a:pPr>
            <a:lnSpc>
              <a:spcPct val="90000"/>
            </a:lnSpc>
            <a:spcAft>
              <a:spcPct val="35000"/>
            </a:spcAft>
          </a:pPr>
          <a:r>
            <a:rPr lang="ru-RU" sz="1400" b="0" dirty="0">
              <a:solidFill>
                <a:schemeClr val="tx1"/>
              </a:solidFill>
            </a:rPr>
            <a:t>от 14.07.2022 № </a:t>
          </a:r>
          <a:r>
            <a:rPr lang="ru-RU" sz="1400" b="0" dirty="0" smtClean="0">
              <a:solidFill>
                <a:schemeClr val="tx1"/>
              </a:solidFill>
            </a:rPr>
            <a:t>535</a:t>
          </a:r>
          <a:endParaRPr lang="ru-RU" sz="1400" b="0" dirty="0">
            <a:solidFill>
              <a:schemeClr val="tx1"/>
            </a:solidFill>
          </a:endParaRPr>
        </a:p>
      </dgm:t>
    </dgm:pt>
    <dgm:pt modelId="{47747EBE-5C50-45E8-BFD8-0713B77E5D3C}" type="parTrans" cxnId="{D183D0F8-530C-4ACC-8E9F-4BBBD9E4FFC3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182927E8-8973-4E62-B7C1-06AF2F6DF368}" type="sibTrans" cxnId="{D183D0F8-530C-4ACC-8E9F-4BBBD9E4FFC3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0A6E3086-41B0-4C13-BA08-1712139269F9}" type="pres">
      <dgm:prSet presAssocID="{AC8CCFD6-6E1D-4CAA-B69E-2FEC00E95102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235C06C9-992D-4A12-A327-362D68D5EF2C}" type="pres">
      <dgm:prSet presAssocID="{67EDB86F-9C24-47D0-840B-47F8155FE316}" presName="composite" presStyleCnt="0"/>
      <dgm:spPr/>
    </dgm:pt>
    <dgm:pt modelId="{524BBD77-D836-4BEE-A19E-A2052DF9DF1E}" type="pres">
      <dgm:prSet presAssocID="{67EDB86F-9C24-47D0-840B-47F8155FE316}" presName="parTx" presStyleLbl="node1" presStyleIdx="0" presStyleCnt="2" custScaleX="112448" custScaleY="10113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45D1D77-C20F-4633-A23B-C5237EC8937E}" type="pres">
      <dgm:prSet presAssocID="{67EDB86F-9C24-47D0-840B-47F8155FE316}" presName="desTx" presStyleLbl="revTx" presStyleIdx="0" presStyleCnt="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F7C48C2-6EA7-4665-91A1-5DD97E2A8DEB}" type="pres">
      <dgm:prSet presAssocID="{64E863EB-6969-4CF1-9E8A-A60097FB65A4}" presName="space" presStyleCnt="0"/>
      <dgm:spPr/>
    </dgm:pt>
    <dgm:pt modelId="{0868E3A6-C392-444F-9743-319B3B1EDF00}" type="pres">
      <dgm:prSet presAssocID="{556A4FA1-392E-47FA-8868-BACC96157991}" presName="composite" presStyleCnt="0"/>
      <dgm:spPr/>
    </dgm:pt>
    <dgm:pt modelId="{F22AD7F2-3EEF-4299-9CDF-67168AD17A93}" type="pres">
      <dgm:prSet presAssocID="{556A4FA1-392E-47FA-8868-BACC96157991}" presName="parTx" presStyleLbl="node1" presStyleIdx="1" presStyleCnt="2" custScaleX="112143" custLinFactNeighborX="8049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800FBD1-1012-4520-A363-6929414C3C50}" type="pres">
      <dgm:prSet presAssocID="{556A4FA1-392E-47FA-8868-BACC96157991}" presName="desTx" presStyleLbl="revTx" presStyleIdx="0" presStyleCnt="1">
        <dgm:presLayoutVars>
          <dgm:bulletEnabled val="1"/>
        </dgm:presLayoutVars>
      </dgm:prSet>
      <dgm:spPr/>
    </dgm:pt>
  </dgm:ptLst>
  <dgm:cxnLst>
    <dgm:cxn modelId="{C8E4FB97-B967-4E5B-A031-A4587BE12349}" type="presOf" srcId="{8E1B4741-74BB-4E5F-A32F-3066C7604931}" destId="{B45D1D77-C20F-4633-A23B-C5237EC8937E}" srcOrd="0" destOrd="0" presId="urn:microsoft.com/office/officeart/2005/8/layout/chevron1"/>
    <dgm:cxn modelId="{E4900865-A220-4F23-9065-EF4E2CABCD65}" srcId="{67EDB86F-9C24-47D0-840B-47F8155FE316}" destId="{8E1B4741-74BB-4E5F-A32F-3066C7604931}" srcOrd="0" destOrd="0" parTransId="{208F82E9-16A7-4F3B-8BA9-2E3667CC8BCD}" sibTransId="{0048FDF8-CA27-43D4-B9B2-912DE3D2AA34}"/>
    <dgm:cxn modelId="{BA583960-1E73-405C-88C8-E744CABD21EE}" type="presOf" srcId="{AC8CCFD6-6E1D-4CAA-B69E-2FEC00E95102}" destId="{0A6E3086-41B0-4C13-BA08-1712139269F9}" srcOrd="0" destOrd="0" presId="urn:microsoft.com/office/officeart/2005/8/layout/chevron1"/>
    <dgm:cxn modelId="{FC7BE0F5-9F66-4080-9E74-B8635439DA8F}" type="presOf" srcId="{556A4FA1-392E-47FA-8868-BACC96157991}" destId="{F22AD7F2-3EEF-4299-9CDF-67168AD17A93}" srcOrd="0" destOrd="0" presId="urn:microsoft.com/office/officeart/2005/8/layout/chevron1"/>
    <dgm:cxn modelId="{034B99D6-7B51-4B09-AEAE-43404BD764AC}" type="presOf" srcId="{67EDB86F-9C24-47D0-840B-47F8155FE316}" destId="{524BBD77-D836-4BEE-A19E-A2052DF9DF1E}" srcOrd="0" destOrd="0" presId="urn:microsoft.com/office/officeart/2005/8/layout/chevron1"/>
    <dgm:cxn modelId="{D183D0F8-530C-4ACC-8E9F-4BBBD9E4FFC3}" srcId="{AC8CCFD6-6E1D-4CAA-B69E-2FEC00E95102}" destId="{556A4FA1-392E-47FA-8868-BACC96157991}" srcOrd="1" destOrd="0" parTransId="{47747EBE-5C50-45E8-BFD8-0713B77E5D3C}" sibTransId="{182927E8-8973-4E62-B7C1-06AF2F6DF368}"/>
    <dgm:cxn modelId="{C7424035-CCD7-4138-9539-B837491AE1E3}" srcId="{AC8CCFD6-6E1D-4CAA-B69E-2FEC00E95102}" destId="{67EDB86F-9C24-47D0-840B-47F8155FE316}" srcOrd="0" destOrd="0" parTransId="{F7B216AF-D0D6-4832-AC1D-7F4727AFABA9}" sibTransId="{64E863EB-6969-4CF1-9E8A-A60097FB65A4}"/>
    <dgm:cxn modelId="{AEFFC052-C35F-4C9B-9FE3-92F05E9DDFF3}" type="presParOf" srcId="{0A6E3086-41B0-4C13-BA08-1712139269F9}" destId="{235C06C9-992D-4A12-A327-362D68D5EF2C}" srcOrd="0" destOrd="0" presId="urn:microsoft.com/office/officeart/2005/8/layout/chevron1"/>
    <dgm:cxn modelId="{3141BDD8-D5B9-4BED-9D40-EC532BC395B8}" type="presParOf" srcId="{235C06C9-992D-4A12-A327-362D68D5EF2C}" destId="{524BBD77-D836-4BEE-A19E-A2052DF9DF1E}" srcOrd="0" destOrd="0" presId="urn:microsoft.com/office/officeart/2005/8/layout/chevron1"/>
    <dgm:cxn modelId="{66FBB3BB-A9E3-40E5-8118-F88A9FA2B5E7}" type="presParOf" srcId="{235C06C9-992D-4A12-A327-362D68D5EF2C}" destId="{B45D1D77-C20F-4633-A23B-C5237EC8937E}" srcOrd="1" destOrd="0" presId="urn:microsoft.com/office/officeart/2005/8/layout/chevron1"/>
    <dgm:cxn modelId="{D39F3AFC-F54F-40D0-AF5F-DB5523AA25A8}" type="presParOf" srcId="{0A6E3086-41B0-4C13-BA08-1712139269F9}" destId="{0F7C48C2-6EA7-4665-91A1-5DD97E2A8DEB}" srcOrd="1" destOrd="0" presId="urn:microsoft.com/office/officeart/2005/8/layout/chevron1"/>
    <dgm:cxn modelId="{1C75F4C8-FEF2-4554-A6F5-74B7007C7FF3}" type="presParOf" srcId="{0A6E3086-41B0-4C13-BA08-1712139269F9}" destId="{0868E3A6-C392-444F-9743-319B3B1EDF00}" srcOrd="2" destOrd="0" presId="urn:microsoft.com/office/officeart/2005/8/layout/chevron1"/>
    <dgm:cxn modelId="{F0B0B388-0298-4AE2-BBD3-5841396F6887}" type="presParOf" srcId="{0868E3A6-C392-444F-9743-319B3B1EDF00}" destId="{F22AD7F2-3EEF-4299-9CDF-67168AD17A93}" srcOrd="0" destOrd="0" presId="urn:microsoft.com/office/officeart/2005/8/layout/chevron1"/>
    <dgm:cxn modelId="{768DB2C4-4D88-4521-8D4B-4180420A21C6}" type="presParOf" srcId="{0868E3A6-C392-444F-9743-319B3B1EDF00}" destId="{1800FBD1-1012-4520-A363-6929414C3C50}" srcOrd="1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8.xml><?xml version="1.0" encoding="utf-8"?>
<dgm:dataModel xmlns:dgm="http://schemas.openxmlformats.org/drawingml/2006/diagram" xmlns:a="http://schemas.openxmlformats.org/drawingml/2006/main">
  <dgm:ptLst>
    <dgm:pt modelId="{AC8CCFD6-6E1D-4CAA-B69E-2FEC00E95102}" type="doc">
      <dgm:prSet loTypeId="urn:microsoft.com/office/officeart/2005/8/layout/chevron1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67EDB86F-9C24-47D0-840B-47F8155FE316}">
      <dgm:prSet phldrT="[Текст]" custT="1"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ru-RU" sz="1400" dirty="0">
              <a:solidFill>
                <a:schemeClr val="tx1"/>
              </a:solidFill>
            </a:rPr>
            <a:t>Постановление Правительства РФ </a:t>
          </a:r>
        </a:p>
        <a:p>
          <a:pPr>
            <a:lnSpc>
              <a:spcPct val="100000"/>
            </a:lnSpc>
            <a:spcAft>
              <a:spcPts val="0"/>
            </a:spcAft>
          </a:pPr>
          <a:r>
            <a:rPr lang="ru-RU" sz="1400" dirty="0">
              <a:solidFill>
                <a:schemeClr val="tx1"/>
              </a:solidFill>
            </a:rPr>
            <a:t>от 14.07.2012 № 717 (</a:t>
          </a:r>
          <a:r>
            <a:rPr lang="ru-RU" sz="1400" dirty="0" err="1">
              <a:solidFill>
                <a:schemeClr val="tx1"/>
              </a:solidFill>
            </a:rPr>
            <a:t>приложени</a:t>
          </a:r>
          <a:r>
            <a:rPr lang="en-US" sz="1400" dirty="0">
              <a:solidFill>
                <a:schemeClr val="tx1"/>
              </a:solidFill>
            </a:rPr>
            <a:t>е </a:t>
          </a:r>
          <a:r>
            <a:rPr lang="ru-RU" sz="1400" dirty="0">
              <a:solidFill>
                <a:schemeClr val="tx1"/>
              </a:solidFill>
            </a:rPr>
            <a:t>№12 (1))</a:t>
          </a:r>
        </a:p>
      </dgm:t>
    </dgm:pt>
    <dgm:pt modelId="{F7B216AF-D0D6-4832-AC1D-7F4727AFABA9}" type="parTrans" cxnId="{C7424035-CCD7-4138-9539-B837491AE1E3}">
      <dgm:prSet/>
      <dgm:spPr/>
      <dgm:t>
        <a:bodyPr/>
        <a:lstStyle/>
        <a:p>
          <a:endParaRPr lang="ru-RU" sz="1400">
            <a:solidFill>
              <a:schemeClr val="tx1"/>
            </a:solidFill>
          </a:endParaRPr>
        </a:p>
      </dgm:t>
    </dgm:pt>
    <dgm:pt modelId="{64E863EB-6969-4CF1-9E8A-A60097FB65A4}" type="sibTrans" cxnId="{C7424035-CCD7-4138-9539-B837491AE1E3}">
      <dgm:prSet/>
      <dgm:spPr/>
      <dgm:t>
        <a:bodyPr/>
        <a:lstStyle/>
        <a:p>
          <a:endParaRPr lang="ru-RU" sz="1400">
            <a:solidFill>
              <a:schemeClr val="tx1"/>
            </a:solidFill>
          </a:endParaRPr>
        </a:p>
      </dgm:t>
    </dgm:pt>
    <dgm:pt modelId="{8E1B4741-74BB-4E5F-A32F-3066C7604931}">
      <dgm:prSet phldrT="[Текст]" custT="1"/>
      <dgm:spPr/>
      <dgm:t>
        <a:bodyPr/>
        <a:lstStyle/>
        <a:p>
          <a:endParaRPr lang="ru-RU" sz="1400" dirty="0">
            <a:solidFill>
              <a:schemeClr val="tx1"/>
            </a:solidFill>
          </a:endParaRPr>
        </a:p>
      </dgm:t>
    </dgm:pt>
    <dgm:pt modelId="{208F82E9-16A7-4F3B-8BA9-2E3667CC8BCD}" type="parTrans" cxnId="{E4900865-A220-4F23-9065-EF4E2CABCD65}">
      <dgm:prSet/>
      <dgm:spPr/>
      <dgm:t>
        <a:bodyPr/>
        <a:lstStyle/>
        <a:p>
          <a:endParaRPr lang="ru-RU" sz="1400">
            <a:solidFill>
              <a:schemeClr val="tx1"/>
            </a:solidFill>
          </a:endParaRPr>
        </a:p>
      </dgm:t>
    </dgm:pt>
    <dgm:pt modelId="{0048FDF8-CA27-43D4-B9B2-912DE3D2AA34}" type="sibTrans" cxnId="{E4900865-A220-4F23-9065-EF4E2CABCD65}">
      <dgm:prSet/>
      <dgm:spPr/>
      <dgm:t>
        <a:bodyPr/>
        <a:lstStyle/>
        <a:p>
          <a:endParaRPr lang="ru-RU" sz="1400">
            <a:solidFill>
              <a:schemeClr val="tx1"/>
            </a:solidFill>
          </a:endParaRPr>
        </a:p>
      </dgm:t>
    </dgm:pt>
    <dgm:pt modelId="{556A4FA1-392E-47FA-8868-BACC96157991}">
      <dgm:prSet custT="1"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ru-RU" sz="1400" dirty="0">
              <a:solidFill>
                <a:schemeClr val="tx1"/>
              </a:solidFill>
            </a:rPr>
            <a:t>Постановление Правительства НО </a:t>
          </a:r>
        </a:p>
        <a:p>
          <a:pPr>
            <a:lnSpc>
              <a:spcPct val="90000"/>
            </a:lnSpc>
            <a:spcAft>
              <a:spcPct val="35000"/>
            </a:spcAft>
          </a:pPr>
          <a:r>
            <a:rPr lang="ru-RU" sz="1400" dirty="0">
              <a:solidFill>
                <a:schemeClr val="tx1"/>
              </a:solidFill>
            </a:rPr>
            <a:t>от 15.12.2022 № 1071</a:t>
          </a:r>
        </a:p>
      </dgm:t>
    </dgm:pt>
    <dgm:pt modelId="{47747EBE-5C50-45E8-BFD8-0713B77E5D3C}" type="parTrans" cxnId="{D183D0F8-530C-4ACC-8E9F-4BBBD9E4FFC3}">
      <dgm:prSet/>
      <dgm:spPr/>
      <dgm:t>
        <a:bodyPr/>
        <a:lstStyle/>
        <a:p>
          <a:endParaRPr lang="ru-RU" sz="1400">
            <a:solidFill>
              <a:schemeClr val="tx1"/>
            </a:solidFill>
          </a:endParaRPr>
        </a:p>
      </dgm:t>
    </dgm:pt>
    <dgm:pt modelId="{182927E8-8973-4E62-B7C1-06AF2F6DF368}" type="sibTrans" cxnId="{D183D0F8-530C-4ACC-8E9F-4BBBD9E4FFC3}">
      <dgm:prSet/>
      <dgm:spPr/>
      <dgm:t>
        <a:bodyPr/>
        <a:lstStyle/>
        <a:p>
          <a:endParaRPr lang="ru-RU" sz="1400">
            <a:solidFill>
              <a:schemeClr val="tx1"/>
            </a:solidFill>
          </a:endParaRPr>
        </a:p>
      </dgm:t>
    </dgm:pt>
    <dgm:pt modelId="{0A6E3086-41B0-4C13-BA08-1712139269F9}" type="pres">
      <dgm:prSet presAssocID="{AC8CCFD6-6E1D-4CAA-B69E-2FEC00E95102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235C06C9-992D-4A12-A327-362D68D5EF2C}" type="pres">
      <dgm:prSet presAssocID="{67EDB86F-9C24-47D0-840B-47F8155FE316}" presName="composite" presStyleCnt="0"/>
      <dgm:spPr/>
    </dgm:pt>
    <dgm:pt modelId="{524BBD77-D836-4BEE-A19E-A2052DF9DF1E}" type="pres">
      <dgm:prSet presAssocID="{67EDB86F-9C24-47D0-840B-47F8155FE316}" presName="parTx" presStyleLbl="node1" presStyleIdx="0" presStyleCnt="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45D1D77-C20F-4633-A23B-C5237EC8937E}" type="pres">
      <dgm:prSet presAssocID="{67EDB86F-9C24-47D0-840B-47F8155FE316}" presName="desTx" presStyleLbl="revTx" presStyleIdx="0" presStyleCnt="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F7C48C2-6EA7-4665-91A1-5DD97E2A8DEB}" type="pres">
      <dgm:prSet presAssocID="{64E863EB-6969-4CF1-9E8A-A60097FB65A4}" presName="space" presStyleCnt="0"/>
      <dgm:spPr/>
    </dgm:pt>
    <dgm:pt modelId="{0868E3A6-C392-444F-9743-319B3B1EDF00}" type="pres">
      <dgm:prSet presAssocID="{556A4FA1-392E-47FA-8868-BACC96157991}" presName="composite" presStyleCnt="0"/>
      <dgm:spPr/>
    </dgm:pt>
    <dgm:pt modelId="{F22AD7F2-3EEF-4299-9CDF-67168AD17A93}" type="pres">
      <dgm:prSet presAssocID="{556A4FA1-392E-47FA-8868-BACC96157991}" presName="parTx" presStyleLbl="node1" presStyleIdx="1" presStyleCnt="2" custScaleX="94927" custLinFactNeighborX="768" custLinFactNeighborY="-3808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800FBD1-1012-4520-A363-6929414C3C50}" type="pres">
      <dgm:prSet presAssocID="{556A4FA1-392E-47FA-8868-BACC96157991}" presName="desTx" presStyleLbl="revTx" presStyleIdx="0" presStyleCnt="1">
        <dgm:presLayoutVars>
          <dgm:bulletEnabled val="1"/>
        </dgm:presLayoutVars>
      </dgm:prSet>
      <dgm:spPr/>
    </dgm:pt>
  </dgm:ptLst>
  <dgm:cxnLst>
    <dgm:cxn modelId="{D0ADBD7F-40C6-4056-A448-09AE148284C2}" type="presOf" srcId="{556A4FA1-392E-47FA-8868-BACC96157991}" destId="{F22AD7F2-3EEF-4299-9CDF-67168AD17A93}" srcOrd="0" destOrd="0" presId="urn:microsoft.com/office/officeart/2005/8/layout/chevron1"/>
    <dgm:cxn modelId="{E4900865-A220-4F23-9065-EF4E2CABCD65}" srcId="{67EDB86F-9C24-47D0-840B-47F8155FE316}" destId="{8E1B4741-74BB-4E5F-A32F-3066C7604931}" srcOrd="0" destOrd="0" parTransId="{208F82E9-16A7-4F3B-8BA9-2E3667CC8BCD}" sibTransId="{0048FDF8-CA27-43D4-B9B2-912DE3D2AA34}"/>
    <dgm:cxn modelId="{7F85D51E-E49A-4942-A9DF-6536526CF344}" type="presOf" srcId="{8E1B4741-74BB-4E5F-A32F-3066C7604931}" destId="{B45D1D77-C20F-4633-A23B-C5237EC8937E}" srcOrd="0" destOrd="0" presId="urn:microsoft.com/office/officeart/2005/8/layout/chevron1"/>
    <dgm:cxn modelId="{AE4B8693-E841-485C-9775-1F8EBC715854}" type="presOf" srcId="{AC8CCFD6-6E1D-4CAA-B69E-2FEC00E95102}" destId="{0A6E3086-41B0-4C13-BA08-1712139269F9}" srcOrd="0" destOrd="0" presId="urn:microsoft.com/office/officeart/2005/8/layout/chevron1"/>
    <dgm:cxn modelId="{D183D0F8-530C-4ACC-8E9F-4BBBD9E4FFC3}" srcId="{AC8CCFD6-6E1D-4CAA-B69E-2FEC00E95102}" destId="{556A4FA1-392E-47FA-8868-BACC96157991}" srcOrd="1" destOrd="0" parTransId="{47747EBE-5C50-45E8-BFD8-0713B77E5D3C}" sibTransId="{182927E8-8973-4E62-B7C1-06AF2F6DF368}"/>
    <dgm:cxn modelId="{E47588B4-D2C6-4A90-BF4D-D76CECD3E46B}" type="presOf" srcId="{67EDB86F-9C24-47D0-840B-47F8155FE316}" destId="{524BBD77-D836-4BEE-A19E-A2052DF9DF1E}" srcOrd="0" destOrd="0" presId="urn:microsoft.com/office/officeart/2005/8/layout/chevron1"/>
    <dgm:cxn modelId="{C7424035-CCD7-4138-9539-B837491AE1E3}" srcId="{AC8CCFD6-6E1D-4CAA-B69E-2FEC00E95102}" destId="{67EDB86F-9C24-47D0-840B-47F8155FE316}" srcOrd="0" destOrd="0" parTransId="{F7B216AF-D0D6-4832-AC1D-7F4727AFABA9}" sibTransId="{64E863EB-6969-4CF1-9E8A-A60097FB65A4}"/>
    <dgm:cxn modelId="{694BFCF9-2879-4A6D-B699-DA5588702794}" type="presParOf" srcId="{0A6E3086-41B0-4C13-BA08-1712139269F9}" destId="{235C06C9-992D-4A12-A327-362D68D5EF2C}" srcOrd="0" destOrd="0" presId="urn:microsoft.com/office/officeart/2005/8/layout/chevron1"/>
    <dgm:cxn modelId="{A672D493-96B6-46A0-A0E8-8899670CF00F}" type="presParOf" srcId="{235C06C9-992D-4A12-A327-362D68D5EF2C}" destId="{524BBD77-D836-4BEE-A19E-A2052DF9DF1E}" srcOrd="0" destOrd="0" presId="urn:microsoft.com/office/officeart/2005/8/layout/chevron1"/>
    <dgm:cxn modelId="{D8001852-7DBC-42A6-BEB8-95BE07C3BAE2}" type="presParOf" srcId="{235C06C9-992D-4A12-A327-362D68D5EF2C}" destId="{B45D1D77-C20F-4633-A23B-C5237EC8937E}" srcOrd="1" destOrd="0" presId="urn:microsoft.com/office/officeart/2005/8/layout/chevron1"/>
    <dgm:cxn modelId="{08BCC4F1-C02B-4938-8EBB-B422C9B948C2}" type="presParOf" srcId="{0A6E3086-41B0-4C13-BA08-1712139269F9}" destId="{0F7C48C2-6EA7-4665-91A1-5DD97E2A8DEB}" srcOrd="1" destOrd="0" presId="urn:microsoft.com/office/officeart/2005/8/layout/chevron1"/>
    <dgm:cxn modelId="{6AFF2ACB-EF46-4687-92D4-E0BB1128323E}" type="presParOf" srcId="{0A6E3086-41B0-4C13-BA08-1712139269F9}" destId="{0868E3A6-C392-444F-9743-319B3B1EDF00}" srcOrd="2" destOrd="0" presId="urn:microsoft.com/office/officeart/2005/8/layout/chevron1"/>
    <dgm:cxn modelId="{12B9A178-2024-4631-8056-88EAFF932739}" type="presParOf" srcId="{0868E3A6-C392-444F-9743-319B3B1EDF00}" destId="{F22AD7F2-3EEF-4299-9CDF-67168AD17A93}" srcOrd="0" destOrd="0" presId="urn:microsoft.com/office/officeart/2005/8/layout/chevron1"/>
    <dgm:cxn modelId="{CA63A6CC-AE23-4714-90C6-D57A40334710}" type="presParOf" srcId="{0868E3A6-C392-444F-9743-319B3B1EDF00}" destId="{1800FBD1-1012-4520-A363-6929414C3C50}" srcOrd="1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9.xml><?xml version="1.0" encoding="utf-8"?>
<dgm:dataModel xmlns:dgm="http://schemas.openxmlformats.org/drawingml/2006/diagram" xmlns:a="http://schemas.openxmlformats.org/drawingml/2006/main">
  <dgm:ptLst>
    <dgm:pt modelId="{AC8CCFD6-6E1D-4CAA-B69E-2FEC00E95102}" type="doc">
      <dgm:prSet loTypeId="urn:microsoft.com/office/officeart/2005/8/layout/chevron1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8E1B4741-74BB-4E5F-A32F-3066C7604931}">
      <dgm:prSet phldrT="[Текст]" custT="1"/>
      <dgm:spPr/>
      <dgm:t>
        <a:bodyPr rIns="36000"/>
        <a:lstStyle/>
        <a:p>
          <a:pPr>
            <a:spcAft>
              <a:spcPts val="0"/>
            </a:spcAft>
          </a:pPr>
          <a:r>
            <a:rPr lang="ru-RU" sz="1400" dirty="0">
              <a:solidFill>
                <a:schemeClr val="tx1"/>
              </a:solidFill>
            </a:rPr>
            <a:t>Приказ Минсельхоза России</a:t>
          </a:r>
        </a:p>
        <a:p>
          <a:pPr>
            <a:spcAft>
              <a:spcPts val="0"/>
            </a:spcAft>
          </a:pPr>
          <a:r>
            <a:rPr lang="en-US" sz="1400" dirty="0" err="1">
              <a:solidFill>
                <a:schemeClr val="tx1"/>
              </a:solidFill>
            </a:rPr>
            <a:t>от</a:t>
          </a:r>
          <a:r>
            <a:rPr lang="en-US" sz="1400" dirty="0">
              <a:solidFill>
                <a:schemeClr val="tx1"/>
              </a:solidFill>
            </a:rPr>
            <a:t> </a:t>
          </a:r>
          <a:r>
            <a:rPr lang="ru-RU" sz="1400" dirty="0" smtClean="0">
              <a:solidFill>
                <a:schemeClr val="tx1"/>
              </a:solidFill>
            </a:rPr>
            <a:t>15</a:t>
          </a:r>
          <a:r>
            <a:rPr lang="en-US" sz="1400" dirty="0" smtClean="0">
              <a:solidFill>
                <a:schemeClr val="tx1"/>
              </a:solidFill>
            </a:rPr>
            <a:t>.0</a:t>
          </a:r>
          <a:r>
            <a:rPr lang="ru-RU" sz="1400" dirty="0" smtClean="0">
              <a:solidFill>
                <a:schemeClr val="tx1"/>
              </a:solidFill>
            </a:rPr>
            <a:t>3</a:t>
          </a:r>
          <a:r>
            <a:rPr lang="en-US" sz="1400" dirty="0" smtClean="0">
              <a:solidFill>
                <a:schemeClr val="tx1"/>
              </a:solidFill>
            </a:rPr>
            <a:t>.20</a:t>
          </a:r>
          <a:r>
            <a:rPr lang="ru-RU" sz="1400" dirty="0" smtClean="0">
              <a:solidFill>
                <a:schemeClr val="tx1"/>
              </a:solidFill>
            </a:rPr>
            <a:t>24</a:t>
          </a:r>
          <a:r>
            <a:rPr lang="en-US" sz="1400" dirty="0" smtClean="0">
              <a:solidFill>
                <a:schemeClr val="tx1"/>
              </a:solidFill>
            </a:rPr>
            <a:t> </a:t>
          </a:r>
          <a:r>
            <a:rPr lang="en-US" sz="1400" dirty="0">
              <a:solidFill>
                <a:schemeClr val="tx1"/>
              </a:solidFill>
            </a:rPr>
            <a:t>№ </a:t>
          </a:r>
          <a:r>
            <a:rPr lang="ru-RU" sz="1400" dirty="0" smtClean="0">
              <a:solidFill>
                <a:schemeClr val="tx1"/>
              </a:solidFill>
            </a:rPr>
            <a:t>145</a:t>
          </a:r>
          <a:endParaRPr lang="ru-RU" sz="1400" dirty="0">
            <a:solidFill>
              <a:schemeClr val="tx1"/>
            </a:solidFill>
          </a:endParaRPr>
        </a:p>
      </dgm:t>
    </dgm:pt>
    <dgm:pt modelId="{208F82E9-16A7-4F3B-8BA9-2E3667CC8BCD}" type="parTrans" cxnId="{E4900865-A220-4F23-9065-EF4E2CABCD65}">
      <dgm:prSet/>
      <dgm:spPr/>
      <dgm:t>
        <a:bodyPr/>
        <a:lstStyle/>
        <a:p>
          <a:endParaRPr lang="ru-RU" sz="1400">
            <a:solidFill>
              <a:schemeClr val="tx1"/>
            </a:solidFill>
          </a:endParaRPr>
        </a:p>
      </dgm:t>
    </dgm:pt>
    <dgm:pt modelId="{0048FDF8-CA27-43D4-B9B2-912DE3D2AA34}" type="sibTrans" cxnId="{E4900865-A220-4F23-9065-EF4E2CABCD65}">
      <dgm:prSet/>
      <dgm:spPr/>
      <dgm:t>
        <a:bodyPr/>
        <a:lstStyle/>
        <a:p>
          <a:endParaRPr lang="ru-RU" sz="1400">
            <a:solidFill>
              <a:schemeClr val="tx1"/>
            </a:solidFill>
          </a:endParaRPr>
        </a:p>
      </dgm:t>
    </dgm:pt>
    <dgm:pt modelId="{67EDB86F-9C24-47D0-840B-47F8155FE316}">
      <dgm:prSet phldrT="[Текст]" custT="1"/>
      <dgm:spPr/>
      <dgm:t>
        <a:bodyPr/>
        <a:lstStyle/>
        <a:p>
          <a:r>
            <a:rPr lang="ru-RU" sz="1400" dirty="0" smtClean="0">
              <a:solidFill>
                <a:schemeClr val="tx1"/>
              </a:solidFill>
            </a:rPr>
            <a:t>Решение о порядке предоставления субсидии от 07.02.2024 № 22-68850-00358-Р</a:t>
          </a:r>
        </a:p>
      </dgm:t>
    </dgm:pt>
    <dgm:pt modelId="{64E863EB-6969-4CF1-9E8A-A60097FB65A4}" type="sibTrans" cxnId="{C7424035-CCD7-4138-9539-B837491AE1E3}">
      <dgm:prSet/>
      <dgm:spPr/>
      <dgm:t>
        <a:bodyPr/>
        <a:lstStyle/>
        <a:p>
          <a:endParaRPr lang="ru-RU" sz="1400">
            <a:solidFill>
              <a:schemeClr val="tx1"/>
            </a:solidFill>
          </a:endParaRPr>
        </a:p>
      </dgm:t>
    </dgm:pt>
    <dgm:pt modelId="{F7B216AF-D0D6-4832-AC1D-7F4727AFABA9}" type="parTrans" cxnId="{C7424035-CCD7-4138-9539-B837491AE1E3}">
      <dgm:prSet/>
      <dgm:spPr/>
      <dgm:t>
        <a:bodyPr/>
        <a:lstStyle/>
        <a:p>
          <a:endParaRPr lang="ru-RU" sz="1400">
            <a:solidFill>
              <a:schemeClr val="tx1"/>
            </a:solidFill>
          </a:endParaRPr>
        </a:p>
      </dgm:t>
    </dgm:pt>
    <dgm:pt modelId="{0A6E3086-41B0-4C13-BA08-1712139269F9}" type="pres">
      <dgm:prSet presAssocID="{AC8CCFD6-6E1D-4CAA-B69E-2FEC00E95102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01E31719-5B5B-48FD-966C-3923000E75D6}" type="pres">
      <dgm:prSet presAssocID="{67EDB86F-9C24-47D0-840B-47F8155FE316}" presName="parTxOnly" presStyleLbl="node1" presStyleIdx="0" presStyleCnt="2" custScaleX="42780" custLinFactNeighborX="-5163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A2DA44D-A7A1-475F-9A08-A60C20D578A1}" type="pres">
      <dgm:prSet presAssocID="{64E863EB-6969-4CF1-9E8A-A60097FB65A4}" presName="parTxOnlySpace" presStyleCnt="0"/>
      <dgm:spPr/>
    </dgm:pt>
    <dgm:pt modelId="{08E459CB-98AD-4815-A019-0698B29C73F7}" type="pres">
      <dgm:prSet presAssocID="{8E1B4741-74BB-4E5F-A32F-3066C7604931}" presName="parTxOnly" presStyleLbl="node1" presStyleIdx="1" presStyleCnt="2" custScaleX="40958" custLinFactNeighborX="6818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D3903E8F-D78B-43C1-8997-31F5FFDA596F}" type="presOf" srcId="{8E1B4741-74BB-4E5F-A32F-3066C7604931}" destId="{08E459CB-98AD-4815-A019-0698B29C73F7}" srcOrd="0" destOrd="0" presId="urn:microsoft.com/office/officeart/2005/8/layout/chevron1"/>
    <dgm:cxn modelId="{27E53B19-9137-4BB4-8CD9-3D9FF4B837F1}" type="presOf" srcId="{AC8CCFD6-6E1D-4CAA-B69E-2FEC00E95102}" destId="{0A6E3086-41B0-4C13-BA08-1712139269F9}" srcOrd="0" destOrd="0" presId="urn:microsoft.com/office/officeart/2005/8/layout/chevron1"/>
    <dgm:cxn modelId="{C7424035-CCD7-4138-9539-B837491AE1E3}" srcId="{AC8CCFD6-6E1D-4CAA-B69E-2FEC00E95102}" destId="{67EDB86F-9C24-47D0-840B-47F8155FE316}" srcOrd="0" destOrd="0" parTransId="{F7B216AF-D0D6-4832-AC1D-7F4727AFABA9}" sibTransId="{64E863EB-6969-4CF1-9E8A-A60097FB65A4}"/>
    <dgm:cxn modelId="{E4900865-A220-4F23-9065-EF4E2CABCD65}" srcId="{AC8CCFD6-6E1D-4CAA-B69E-2FEC00E95102}" destId="{8E1B4741-74BB-4E5F-A32F-3066C7604931}" srcOrd="1" destOrd="0" parTransId="{208F82E9-16A7-4F3B-8BA9-2E3667CC8BCD}" sibTransId="{0048FDF8-CA27-43D4-B9B2-912DE3D2AA34}"/>
    <dgm:cxn modelId="{15D66730-6F54-4F8A-83AA-E8AD0C8532FA}" type="presOf" srcId="{67EDB86F-9C24-47D0-840B-47F8155FE316}" destId="{01E31719-5B5B-48FD-966C-3923000E75D6}" srcOrd="0" destOrd="0" presId="urn:microsoft.com/office/officeart/2005/8/layout/chevron1"/>
    <dgm:cxn modelId="{91D49DF8-8CF2-4D65-A5F8-AE23DBAA260C}" type="presParOf" srcId="{0A6E3086-41B0-4C13-BA08-1712139269F9}" destId="{01E31719-5B5B-48FD-966C-3923000E75D6}" srcOrd="0" destOrd="0" presId="urn:microsoft.com/office/officeart/2005/8/layout/chevron1"/>
    <dgm:cxn modelId="{43FD00FD-C541-4E96-8BAA-6F778B3613D0}" type="presParOf" srcId="{0A6E3086-41B0-4C13-BA08-1712139269F9}" destId="{0A2DA44D-A7A1-475F-9A08-A60C20D578A1}" srcOrd="1" destOrd="0" presId="urn:microsoft.com/office/officeart/2005/8/layout/chevron1"/>
    <dgm:cxn modelId="{84D8A87C-28F4-427B-981E-F1E17E64AA92}" type="presParOf" srcId="{0A6E3086-41B0-4C13-BA08-1712139269F9}" destId="{08E459CB-98AD-4815-A019-0698B29C73F7}" srcOrd="2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AC8CCFD6-6E1D-4CAA-B69E-2FEC00E95102}" type="doc">
      <dgm:prSet loTypeId="urn:microsoft.com/office/officeart/2005/8/layout/chevron1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67EDB86F-9C24-47D0-840B-47F8155FE316}">
      <dgm:prSet phldrT="[Текст]"/>
      <dgm:spPr/>
      <dgm:t>
        <a:bodyPr/>
        <a:lstStyle/>
        <a:p>
          <a:pPr>
            <a:spcAft>
              <a:spcPts val="0"/>
            </a:spcAft>
          </a:pPr>
          <a:r>
            <a:rPr lang="ru-RU" dirty="0">
              <a:solidFill>
                <a:schemeClr val="tx1"/>
              </a:solidFill>
            </a:rPr>
            <a:t>Постановление Правительства РФ </a:t>
          </a:r>
        </a:p>
        <a:p>
          <a:pPr>
            <a:spcAft>
              <a:spcPts val="0"/>
            </a:spcAft>
          </a:pPr>
          <a:r>
            <a:rPr lang="ru-RU" dirty="0">
              <a:solidFill>
                <a:schemeClr val="tx1"/>
              </a:solidFill>
            </a:rPr>
            <a:t>от 14.07.2012 № 717 (приложение</a:t>
          </a:r>
          <a:r>
            <a:rPr lang="en-US" dirty="0">
              <a:solidFill>
                <a:schemeClr val="tx1"/>
              </a:solidFill>
            </a:rPr>
            <a:t> </a:t>
          </a:r>
          <a:r>
            <a:rPr lang="ru-RU" dirty="0">
              <a:solidFill>
                <a:schemeClr val="tx1"/>
              </a:solidFill>
            </a:rPr>
            <a:t>№8)</a:t>
          </a:r>
        </a:p>
      </dgm:t>
    </dgm:pt>
    <dgm:pt modelId="{F7B216AF-D0D6-4832-AC1D-7F4727AFABA9}" type="parTrans" cxnId="{C7424035-CCD7-4138-9539-B837491AE1E3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64E863EB-6969-4CF1-9E8A-A60097FB65A4}" type="sibTrans" cxnId="{C7424035-CCD7-4138-9539-B837491AE1E3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0A6E3086-41B0-4C13-BA08-1712139269F9}" type="pres">
      <dgm:prSet presAssocID="{AC8CCFD6-6E1D-4CAA-B69E-2FEC00E95102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7EEAB786-2612-4561-A564-7BA33F658C16}" type="pres">
      <dgm:prSet presAssocID="{67EDB86F-9C24-47D0-840B-47F8155FE316}" presName="parTxOnly" presStyleLbl="node1" presStyleIdx="0" presStyleCnt="1" custLinFactNeighborX="20849" custLinFactNeighborY="4072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67B9D8B8-85CB-4C25-9A2F-F13F472D5179}" type="presOf" srcId="{67EDB86F-9C24-47D0-840B-47F8155FE316}" destId="{7EEAB786-2612-4561-A564-7BA33F658C16}" srcOrd="0" destOrd="0" presId="urn:microsoft.com/office/officeart/2005/8/layout/chevron1"/>
    <dgm:cxn modelId="{C7424035-CCD7-4138-9539-B837491AE1E3}" srcId="{AC8CCFD6-6E1D-4CAA-B69E-2FEC00E95102}" destId="{67EDB86F-9C24-47D0-840B-47F8155FE316}" srcOrd="0" destOrd="0" parTransId="{F7B216AF-D0D6-4832-AC1D-7F4727AFABA9}" sibTransId="{64E863EB-6969-4CF1-9E8A-A60097FB65A4}"/>
    <dgm:cxn modelId="{98455780-1C2F-4596-9261-9E7AC56643C2}" type="presOf" srcId="{AC8CCFD6-6E1D-4CAA-B69E-2FEC00E95102}" destId="{0A6E3086-41B0-4C13-BA08-1712139269F9}" srcOrd="0" destOrd="0" presId="urn:microsoft.com/office/officeart/2005/8/layout/chevron1"/>
    <dgm:cxn modelId="{CF8ACE67-D7E2-4055-B9DF-A8C28932649F}" type="presParOf" srcId="{0A6E3086-41B0-4C13-BA08-1712139269F9}" destId="{7EEAB786-2612-4561-A564-7BA33F658C16}" srcOrd="0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0.xml><?xml version="1.0" encoding="utf-8"?>
<dgm:dataModel xmlns:dgm="http://schemas.openxmlformats.org/drawingml/2006/diagram" xmlns:a="http://schemas.openxmlformats.org/drawingml/2006/main">
  <dgm:ptLst>
    <dgm:pt modelId="{AC8CCFD6-6E1D-4CAA-B69E-2FEC00E95102}" type="doc">
      <dgm:prSet loTypeId="urn:microsoft.com/office/officeart/2005/8/layout/chevron1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67EDB86F-9C24-47D0-840B-47F8155FE316}">
      <dgm:prSet phldrT="[Текст]" custT="1"/>
      <dgm:spPr/>
      <dgm:t>
        <a:bodyPr/>
        <a:lstStyle/>
        <a:p>
          <a:r>
            <a:rPr lang="ru-RU" sz="1400" dirty="0">
              <a:solidFill>
                <a:schemeClr val="tx1"/>
              </a:solidFill>
            </a:rPr>
            <a:t>Постановление Правительства РФ от 15.</a:t>
          </a:r>
          <a:r>
            <a:rPr lang="en-US" sz="1400" dirty="0">
              <a:solidFill>
                <a:schemeClr val="tx1"/>
              </a:solidFill>
            </a:rPr>
            <a:t>0</a:t>
          </a:r>
          <a:r>
            <a:rPr lang="ru-RU" sz="1400" dirty="0">
              <a:solidFill>
                <a:schemeClr val="tx1"/>
              </a:solidFill>
            </a:rPr>
            <a:t>9.2017 №1104</a:t>
          </a:r>
        </a:p>
      </dgm:t>
    </dgm:pt>
    <dgm:pt modelId="{64E863EB-6969-4CF1-9E8A-A60097FB65A4}" type="sibTrans" cxnId="{C7424035-CCD7-4138-9539-B837491AE1E3}">
      <dgm:prSet/>
      <dgm:spPr/>
      <dgm:t>
        <a:bodyPr/>
        <a:lstStyle/>
        <a:p>
          <a:endParaRPr lang="ru-RU" sz="1400">
            <a:solidFill>
              <a:schemeClr val="tx1"/>
            </a:solidFill>
          </a:endParaRPr>
        </a:p>
      </dgm:t>
    </dgm:pt>
    <dgm:pt modelId="{F7B216AF-D0D6-4832-AC1D-7F4727AFABA9}" type="parTrans" cxnId="{C7424035-CCD7-4138-9539-B837491AE1E3}">
      <dgm:prSet/>
      <dgm:spPr/>
      <dgm:t>
        <a:bodyPr/>
        <a:lstStyle/>
        <a:p>
          <a:endParaRPr lang="ru-RU" sz="1400">
            <a:solidFill>
              <a:schemeClr val="tx1"/>
            </a:solidFill>
          </a:endParaRPr>
        </a:p>
      </dgm:t>
    </dgm:pt>
    <dgm:pt modelId="{0A6E3086-41B0-4C13-BA08-1712139269F9}" type="pres">
      <dgm:prSet presAssocID="{AC8CCFD6-6E1D-4CAA-B69E-2FEC00E95102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01E31719-5B5B-48FD-966C-3923000E75D6}" type="pres">
      <dgm:prSet presAssocID="{67EDB86F-9C24-47D0-840B-47F8155FE316}" presName="parTxOnly" presStyleLbl="node1" presStyleIdx="0" presStyleCnt="1" custScaleX="100098" custLinFactNeighborX="17" custLinFactNeighborY="-1505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4F46DBC2-E64B-4160-93E4-9FE4DD3200CA}" type="presOf" srcId="{AC8CCFD6-6E1D-4CAA-B69E-2FEC00E95102}" destId="{0A6E3086-41B0-4C13-BA08-1712139269F9}" srcOrd="0" destOrd="0" presId="urn:microsoft.com/office/officeart/2005/8/layout/chevron1"/>
    <dgm:cxn modelId="{C7424035-CCD7-4138-9539-B837491AE1E3}" srcId="{AC8CCFD6-6E1D-4CAA-B69E-2FEC00E95102}" destId="{67EDB86F-9C24-47D0-840B-47F8155FE316}" srcOrd="0" destOrd="0" parTransId="{F7B216AF-D0D6-4832-AC1D-7F4727AFABA9}" sibTransId="{64E863EB-6969-4CF1-9E8A-A60097FB65A4}"/>
    <dgm:cxn modelId="{EF46075F-1D27-476C-96C0-DAD0506D4F6B}" type="presOf" srcId="{67EDB86F-9C24-47D0-840B-47F8155FE316}" destId="{01E31719-5B5B-48FD-966C-3923000E75D6}" srcOrd="0" destOrd="0" presId="urn:microsoft.com/office/officeart/2005/8/layout/chevron1"/>
    <dgm:cxn modelId="{84284C55-D639-49B9-9C78-FD86E706BC32}" type="presParOf" srcId="{0A6E3086-41B0-4C13-BA08-1712139269F9}" destId="{01E31719-5B5B-48FD-966C-3923000E75D6}" srcOrd="0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1.xml><?xml version="1.0" encoding="utf-8"?>
<dgm:dataModel xmlns:dgm="http://schemas.openxmlformats.org/drawingml/2006/diagram" xmlns:a="http://schemas.openxmlformats.org/drawingml/2006/main">
  <dgm:ptLst>
    <dgm:pt modelId="{6A3482F2-EE09-47D5-92C7-E1D7378AA187}" type="doc">
      <dgm:prSet loTypeId="urn:microsoft.com/office/officeart/2008/layout/PictureStrips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18FA8858-8E53-4896-BD37-6C17E08C6BED}">
      <dgm:prSet phldrT="[Текст]"/>
      <dgm:spPr/>
      <dgm:t>
        <a:bodyPr/>
        <a:lstStyle/>
        <a:p>
          <a:r>
            <a:rPr lang="ru-RU" dirty="0"/>
            <a:t>Развитие молочного скотоводства (строительство/реконструкция)</a:t>
          </a:r>
        </a:p>
      </dgm:t>
    </dgm:pt>
    <dgm:pt modelId="{A09C0E64-AD48-4537-B13F-D7D8026E6AE7}" type="parTrans" cxnId="{CC530F79-5062-49B1-8555-CC4356609218}">
      <dgm:prSet/>
      <dgm:spPr/>
      <dgm:t>
        <a:bodyPr/>
        <a:lstStyle/>
        <a:p>
          <a:endParaRPr lang="ru-RU"/>
        </a:p>
      </dgm:t>
    </dgm:pt>
    <dgm:pt modelId="{60055CD6-146F-47F9-995C-5B03E9BFA6E9}" type="sibTrans" cxnId="{CC530F79-5062-49B1-8555-CC4356609218}">
      <dgm:prSet/>
      <dgm:spPr/>
      <dgm:t>
        <a:bodyPr/>
        <a:lstStyle/>
        <a:p>
          <a:endParaRPr lang="ru-RU"/>
        </a:p>
      </dgm:t>
    </dgm:pt>
    <dgm:pt modelId="{8882EB61-BD68-424D-A700-3F561C5B8976}">
      <dgm:prSet phldrT="[Текст]"/>
      <dgm:spPr/>
      <dgm:t>
        <a:bodyPr/>
        <a:lstStyle/>
        <a:p>
          <a:r>
            <a:rPr lang="ru-RU" dirty="0"/>
            <a:t>Развитие мясного скотоводства</a:t>
          </a:r>
        </a:p>
      </dgm:t>
    </dgm:pt>
    <dgm:pt modelId="{4799270D-16B9-47E1-B48D-BFAF1EC37F0A}" type="parTrans" cxnId="{447FA0B8-B0C4-47FE-B87F-9FB9F5551547}">
      <dgm:prSet/>
      <dgm:spPr/>
      <dgm:t>
        <a:bodyPr/>
        <a:lstStyle/>
        <a:p>
          <a:endParaRPr lang="ru-RU"/>
        </a:p>
      </dgm:t>
    </dgm:pt>
    <dgm:pt modelId="{09FB1FE8-6EFD-4189-B8B2-19ED188B29C3}" type="sibTrans" cxnId="{447FA0B8-B0C4-47FE-B87F-9FB9F5551547}">
      <dgm:prSet/>
      <dgm:spPr/>
      <dgm:t>
        <a:bodyPr/>
        <a:lstStyle/>
        <a:p>
          <a:endParaRPr lang="ru-RU"/>
        </a:p>
      </dgm:t>
    </dgm:pt>
    <dgm:pt modelId="{63C55B57-5F3D-46A9-A825-BBD5DD5CEF4D}">
      <dgm:prSet phldrT="[Текст]"/>
      <dgm:spPr/>
      <dgm:t>
        <a:bodyPr/>
        <a:lstStyle/>
        <a:p>
          <a:r>
            <a:rPr lang="ru-RU" dirty="0"/>
            <a:t>Техническая и технологическая модернизация</a:t>
          </a:r>
        </a:p>
      </dgm:t>
    </dgm:pt>
    <dgm:pt modelId="{884A0BAF-91FF-4097-ADFD-1418AABF3A57}" type="parTrans" cxnId="{8CC94828-9F1E-4917-8DCA-3B5BAECD4F4D}">
      <dgm:prSet/>
      <dgm:spPr/>
      <dgm:t>
        <a:bodyPr/>
        <a:lstStyle/>
        <a:p>
          <a:endParaRPr lang="ru-RU"/>
        </a:p>
      </dgm:t>
    </dgm:pt>
    <dgm:pt modelId="{E5EBBB15-351B-472A-9E58-0FFF4A5453C4}" type="sibTrans" cxnId="{8CC94828-9F1E-4917-8DCA-3B5BAECD4F4D}">
      <dgm:prSet/>
      <dgm:spPr/>
      <dgm:t>
        <a:bodyPr/>
        <a:lstStyle/>
        <a:p>
          <a:endParaRPr lang="ru-RU"/>
        </a:p>
      </dgm:t>
    </dgm:pt>
    <dgm:pt modelId="{17CD3990-E37E-4368-983E-34BAAFF6B4C3}">
      <dgm:prSet/>
      <dgm:spPr/>
      <dgm:t>
        <a:bodyPr/>
        <a:lstStyle/>
        <a:p>
          <a:r>
            <a:rPr lang="ru-RU" dirty="0" smtClean="0"/>
            <a:t>Закладка и уход за многолетними насаждениями</a:t>
          </a:r>
          <a:endParaRPr lang="ru-RU" dirty="0"/>
        </a:p>
      </dgm:t>
    </dgm:pt>
    <dgm:pt modelId="{8392F83F-67FF-4D01-8A6A-A4A59343F83B}" type="parTrans" cxnId="{AE4F9DCE-3B5F-4AD0-80D9-03983BB415A4}">
      <dgm:prSet/>
      <dgm:spPr/>
      <dgm:t>
        <a:bodyPr/>
        <a:lstStyle/>
        <a:p>
          <a:endParaRPr lang="ru-RU"/>
        </a:p>
      </dgm:t>
    </dgm:pt>
    <dgm:pt modelId="{FEB379C1-9F7E-423E-A3A4-7830C017F656}" type="sibTrans" cxnId="{AE4F9DCE-3B5F-4AD0-80D9-03983BB415A4}">
      <dgm:prSet/>
      <dgm:spPr/>
      <dgm:t>
        <a:bodyPr/>
        <a:lstStyle/>
        <a:p>
          <a:endParaRPr lang="ru-RU"/>
        </a:p>
      </dgm:t>
    </dgm:pt>
    <dgm:pt modelId="{A2FE4498-2C37-4A5D-92A4-3F068B92AE3B}">
      <dgm:prSet/>
      <dgm:spPr/>
      <dgm:t>
        <a:bodyPr/>
        <a:lstStyle/>
        <a:p>
          <a:pPr algn="l"/>
          <a:r>
            <a:rPr lang="ru-RU" dirty="0"/>
            <a:t>Областная программа льготного кредитования</a:t>
          </a:r>
        </a:p>
      </dgm:t>
    </dgm:pt>
    <dgm:pt modelId="{48751F62-6C71-40C1-8ED6-C98DA2A17603}" type="parTrans" cxnId="{C2AFBDA1-C894-4E6A-86BA-ACDDF9A3ADB6}">
      <dgm:prSet/>
      <dgm:spPr/>
      <dgm:t>
        <a:bodyPr/>
        <a:lstStyle/>
        <a:p>
          <a:endParaRPr lang="ru-RU"/>
        </a:p>
      </dgm:t>
    </dgm:pt>
    <dgm:pt modelId="{867C3889-DAFB-4607-A6C3-70AF487CC40F}" type="sibTrans" cxnId="{C2AFBDA1-C894-4E6A-86BA-ACDDF9A3ADB6}">
      <dgm:prSet/>
      <dgm:spPr/>
      <dgm:t>
        <a:bodyPr/>
        <a:lstStyle/>
        <a:p>
          <a:endParaRPr lang="ru-RU"/>
        </a:p>
      </dgm:t>
    </dgm:pt>
    <dgm:pt modelId="{161A7D7F-2226-4164-BFD8-688F098097E3}">
      <dgm:prSet/>
      <dgm:spPr/>
      <dgm:t>
        <a:bodyPr/>
        <a:lstStyle/>
        <a:p>
          <a:r>
            <a:rPr lang="ru-RU" dirty="0"/>
            <a:t>Поддержка кадрового потенциала</a:t>
          </a:r>
        </a:p>
      </dgm:t>
    </dgm:pt>
    <dgm:pt modelId="{C155DE4D-C4CB-41A1-A025-6AA7FC9BB1C5}" type="parTrans" cxnId="{C6D47E03-14C9-4E44-AC35-8F516DDBCD2B}">
      <dgm:prSet/>
      <dgm:spPr/>
      <dgm:t>
        <a:bodyPr/>
        <a:lstStyle/>
        <a:p>
          <a:endParaRPr lang="ru-RU"/>
        </a:p>
      </dgm:t>
    </dgm:pt>
    <dgm:pt modelId="{1FD62700-C5BC-414E-BACD-9DF394C31495}" type="sibTrans" cxnId="{C6D47E03-14C9-4E44-AC35-8F516DDBCD2B}">
      <dgm:prSet/>
      <dgm:spPr/>
      <dgm:t>
        <a:bodyPr/>
        <a:lstStyle/>
        <a:p>
          <a:endParaRPr lang="ru-RU"/>
        </a:p>
      </dgm:t>
    </dgm:pt>
    <dgm:pt modelId="{6EC61257-F690-4DE1-942C-35373C1CDE14}">
      <dgm:prSet/>
      <dgm:spPr/>
      <dgm:t>
        <a:bodyPr/>
        <a:lstStyle/>
        <a:p>
          <a:pPr marL="266700" indent="0"/>
          <a:r>
            <a:rPr lang="ru-RU" dirty="0"/>
            <a:t>Развитие овощеводства защищенного грунта</a:t>
          </a:r>
        </a:p>
      </dgm:t>
    </dgm:pt>
    <dgm:pt modelId="{A3402683-0683-4217-8B90-55C3FA8A9036}" type="parTrans" cxnId="{7952306E-FEC9-4F9E-B436-F53E6AA88872}">
      <dgm:prSet/>
      <dgm:spPr/>
      <dgm:t>
        <a:bodyPr/>
        <a:lstStyle/>
        <a:p>
          <a:endParaRPr lang="ru-RU"/>
        </a:p>
      </dgm:t>
    </dgm:pt>
    <dgm:pt modelId="{F2F2857E-F82C-4281-821B-5D1732D3F34D}" type="sibTrans" cxnId="{7952306E-FEC9-4F9E-B436-F53E6AA88872}">
      <dgm:prSet/>
      <dgm:spPr/>
      <dgm:t>
        <a:bodyPr/>
        <a:lstStyle/>
        <a:p>
          <a:endParaRPr lang="ru-RU"/>
        </a:p>
      </dgm:t>
    </dgm:pt>
    <dgm:pt modelId="{B400EA49-1FB9-4FF7-BBFB-10C301FC2FAB}" type="pres">
      <dgm:prSet presAssocID="{6A3482F2-EE09-47D5-92C7-E1D7378AA187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CFFCA7F4-7DA4-4AE6-9AB2-9266EA786DC7}" type="pres">
      <dgm:prSet presAssocID="{18FA8858-8E53-4896-BD37-6C17E08C6BED}" presName="composite" presStyleCnt="0"/>
      <dgm:spPr/>
    </dgm:pt>
    <dgm:pt modelId="{0C9754BB-C4E6-4E25-8900-28BE1C8101C6}" type="pres">
      <dgm:prSet presAssocID="{18FA8858-8E53-4896-BD37-6C17E08C6BED}" presName="rect1" presStyleLbl="trAlignAcc1" presStyleIdx="0" presStyleCnt="7" custScaleX="128013" custLinFactNeighborX="-5842" custLinFactNeighborY="1539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803BF43-4471-461A-BF71-3AB03948D990}" type="pres">
      <dgm:prSet presAssocID="{18FA8858-8E53-4896-BD37-6C17E08C6BED}" presName="rect2" presStyleLbl="fgImgPlace1" presStyleIdx="0" presStyleCnt="7" custScaleX="128012" custLinFactX="-29487" custLinFactNeighborX="-100000" custLinFactNeighborY="10751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30000" r="-30000"/>
          </a:stretch>
        </a:blipFill>
      </dgm:spPr>
      <dgm:t>
        <a:bodyPr/>
        <a:lstStyle/>
        <a:p>
          <a:endParaRPr lang="ru-RU"/>
        </a:p>
      </dgm:t>
    </dgm:pt>
    <dgm:pt modelId="{C8D540BC-567F-4919-BEA2-85A7FFBF76FA}" type="pres">
      <dgm:prSet presAssocID="{60055CD6-146F-47F9-995C-5B03E9BFA6E9}" presName="sibTrans" presStyleCnt="0"/>
      <dgm:spPr/>
    </dgm:pt>
    <dgm:pt modelId="{375AB013-FC44-421C-8F97-9EC40082651F}" type="pres">
      <dgm:prSet presAssocID="{8882EB61-BD68-424D-A700-3F561C5B8976}" presName="composite" presStyleCnt="0"/>
      <dgm:spPr/>
    </dgm:pt>
    <dgm:pt modelId="{5CBC12DF-054B-47E6-998E-9D0D1B9E9CA1}" type="pres">
      <dgm:prSet presAssocID="{8882EB61-BD68-424D-A700-3F561C5B8976}" presName="rect1" presStyleLbl="trAlignAcc1" presStyleIdx="1" presStyleCnt="7" custScaleX="132214" custLinFactNeighborX="20975" custLinFactNeighborY="1649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C41F039-80D1-4C56-AD34-B7363CC0CFF3}" type="pres">
      <dgm:prSet presAssocID="{8882EB61-BD68-424D-A700-3F561C5B8976}" presName="rect2" presStyleLbl="fgImgPlace1" presStyleIdx="1" presStyleCnt="7" custScaleX="148444" custLinFactNeighborX="-29477" custLinFactNeighborY="13422"/>
      <dgm:spPr>
        <a:blipFill rotWithShape="1">
          <a:blip xmlns:r="http://schemas.openxmlformats.org/officeDocument/2006/relationships" r:embed="rId2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49C59C35-31C7-4242-8D26-F9BD3CA8D501}" type="pres">
      <dgm:prSet presAssocID="{09FB1FE8-6EFD-4189-B8B2-19ED188B29C3}" presName="sibTrans" presStyleCnt="0"/>
      <dgm:spPr/>
    </dgm:pt>
    <dgm:pt modelId="{EDEBC33D-6237-4E2A-A418-163DAA4D75ED}" type="pres">
      <dgm:prSet presAssocID="{63C55B57-5F3D-46A9-A825-BBD5DD5CEF4D}" presName="composite" presStyleCnt="0"/>
      <dgm:spPr/>
    </dgm:pt>
    <dgm:pt modelId="{876CC553-8C4F-4BCD-ADEB-14DEEA059095}" type="pres">
      <dgm:prSet presAssocID="{63C55B57-5F3D-46A9-A825-BBD5DD5CEF4D}" presName="rect1" presStyleLbl="trAlignAcc1" presStyleIdx="2" presStyleCnt="7" custScaleX="128013" custLinFactNeighborX="-5842" custLinFactNeighborY="1539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5DDF156-8BBE-4BFF-A70E-E5E371A4335D}" type="pres">
      <dgm:prSet presAssocID="{63C55B57-5F3D-46A9-A825-BBD5DD5CEF4D}" presName="rect2" presStyleLbl="fgImgPlace1" presStyleIdx="2" presStyleCnt="7" custScaleX="128012" custLinFactX="-261" custLinFactNeighborX="-100000" custLinFactNeighborY="17726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8000" r="-28000"/>
          </a:stretch>
        </a:blipFill>
      </dgm:spPr>
      <dgm:t>
        <a:bodyPr/>
        <a:lstStyle/>
        <a:p>
          <a:endParaRPr lang="ru-RU"/>
        </a:p>
      </dgm:t>
    </dgm:pt>
    <dgm:pt modelId="{C715855A-4E24-4748-8E03-A64B0EB4DF04}" type="pres">
      <dgm:prSet presAssocID="{E5EBBB15-351B-472A-9E58-0FFF4A5453C4}" presName="sibTrans" presStyleCnt="0"/>
      <dgm:spPr/>
    </dgm:pt>
    <dgm:pt modelId="{08B94B5F-0D67-41B9-AEE5-5B11FC4DB8EA}" type="pres">
      <dgm:prSet presAssocID="{17CD3990-E37E-4368-983E-34BAAFF6B4C3}" presName="composite" presStyleCnt="0"/>
      <dgm:spPr/>
    </dgm:pt>
    <dgm:pt modelId="{E5034C36-CB59-412E-91D6-3E82A6B39BFB}" type="pres">
      <dgm:prSet presAssocID="{17CD3990-E37E-4368-983E-34BAAFF6B4C3}" presName="rect1" presStyleLbl="trAlignAcc1" presStyleIdx="3" presStyleCnt="7" custScaleX="132214" custLinFactNeighborX="16760" custLinFactNeighborY="1649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5692928-0A7C-4A48-BD7D-7395964F6CC6}" type="pres">
      <dgm:prSet presAssocID="{17CD3990-E37E-4368-983E-34BAAFF6B4C3}" presName="rect2" presStyleLbl="fgImgPlace1" presStyleIdx="3" presStyleCnt="7" custScaleX="159611" custScaleY="86285" custLinFactNeighborX="-31511" custLinFactNeighborY="21252"/>
      <dgm:spPr>
        <a:blipFill dpi="0" rotWithShape="1">
          <a:blip xmlns:r="http://schemas.openxmlformats.org/officeDocument/2006/relationships" r:embed="rId4"/>
          <a:srcRect/>
          <a:stretch>
            <a:fillRect l="2639" t="-626" r="2786" b="-3286"/>
          </a:stretch>
        </a:blipFill>
      </dgm:spPr>
      <dgm:t>
        <a:bodyPr/>
        <a:lstStyle/>
        <a:p>
          <a:endParaRPr lang="ru-RU"/>
        </a:p>
      </dgm:t>
    </dgm:pt>
    <dgm:pt modelId="{2A45044A-D7A8-44E1-9F8E-DDF9225B03CB}" type="pres">
      <dgm:prSet presAssocID="{FEB379C1-9F7E-423E-A3A4-7830C017F656}" presName="sibTrans" presStyleCnt="0"/>
      <dgm:spPr/>
    </dgm:pt>
    <dgm:pt modelId="{9487FE61-95F8-4D03-B224-3D1060FB27FB}" type="pres">
      <dgm:prSet presAssocID="{A2FE4498-2C37-4A5D-92A4-3F068B92AE3B}" presName="composite" presStyleCnt="0"/>
      <dgm:spPr/>
    </dgm:pt>
    <dgm:pt modelId="{DF736E27-C389-4517-95DD-A544D0981866}" type="pres">
      <dgm:prSet presAssocID="{A2FE4498-2C37-4A5D-92A4-3F068B92AE3B}" presName="rect1" presStyleLbl="trAlignAcc1" presStyleIdx="4" presStyleCnt="7" custScaleX="126344" custLinFactNeighborX="-5304" custLinFactNeighborY="164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B44B75B-7D46-449E-B957-660096095E46}" type="pres">
      <dgm:prSet presAssocID="{A2FE4498-2C37-4A5D-92A4-3F068B92AE3B}" presName="rect2" presStyleLbl="fgImgPlace1" presStyleIdx="4" presStyleCnt="7" custScaleX="123735" custLinFactX="-3093" custLinFactNeighborX="-100000" custLinFactNeighborY="6706"/>
      <dgm:spPr>
        <a:blipFill>
          <a:blip xmlns:r="http://schemas.openxmlformats.org/officeDocument/2006/relationships"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33000" r="-33000"/>
          </a:stretch>
        </a:blipFill>
      </dgm:spPr>
      <dgm:t>
        <a:bodyPr/>
        <a:lstStyle/>
        <a:p>
          <a:endParaRPr lang="ru-RU"/>
        </a:p>
      </dgm:t>
    </dgm:pt>
    <dgm:pt modelId="{D9EE9FD8-ED01-4A75-A69F-2DBDADD5B2CC}" type="pres">
      <dgm:prSet presAssocID="{867C3889-DAFB-4607-A6C3-70AF487CC40F}" presName="sibTrans" presStyleCnt="0"/>
      <dgm:spPr/>
    </dgm:pt>
    <dgm:pt modelId="{E6A3A8A7-761C-445F-A4A1-34C82D190576}" type="pres">
      <dgm:prSet presAssocID="{161A7D7F-2226-4164-BFD8-688F098097E3}" presName="composite" presStyleCnt="0"/>
      <dgm:spPr/>
    </dgm:pt>
    <dgm:pt modelId="{E26B9CF6-CFCE-4C71-8FFF-ABC11BB61C68}" type="pres">
      <dgm:prSet presAssocID="{161A7D7F-2226-4164-BFD8-688F098097E3}" presName="rect1" presStyleLbl="trAlignAcc1" presStyleIdx="5" presStyleCnt="7" custScaleX="131897" custLinFactNeighborX="20965" custLinFactNeighborY="617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0971FB5-7171-4DE5-B324-F4B8D7593816}" type="pres">
      <dgm:prSet presAssocID="{161A7D7F-2226-4164-BFD8-688F098097E3}" presName="rect2" presStyleLbl="fgImgPlace1" presStyleIdx="5" presStyleCnt="7" custScaleX="152857" custLinFactNeighborX="-24319" custLinFactNeighborY="21286"/>
      <dgm:spPr>
        <a:blipFill>
          <a:blip xmlns:r="http://schemas.openxmlformats.org/officeDocument/2006/relationships"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8000" r="-8000"/>
          </a:stretch>
        </a:blipFill>
      </dgm:spPr>
      <dgm:t>
        <a:bodyPr/>
        <a:lstStyle/>
        <a:p>
          <a:endParaRPr lang="ru-RU"/>
        </a:p>
      </dgm:t>
    </dgm:pt>
    <dgm:pt modelId="{874853DD-E2A0-46C1-84A7-DDFC9F6F799B}" type="pres">
      <dgm:prSet presAssocID="{1FD62700-C5BC-414E-BACD-9DF394C31495}" presName="sibTrans" presStyleCnt="0"/>
      <dgm:spPr/>
    </dgm:pt>
    <dgm:pt modelId="{689AA233-4D13-4A21-AE07-D240030ACF99}" type="pres">
      <dgm:prSet presAssocID="{6EC61257-F690-4DE1-942C-35373C1CDE14}" presName="composite" presStyleCnt="0"/>
      <dgm:spPr/>
    </dgm:pt>
    <dgm:pt modelId="{60B62940-2A6C-4C45-B650-EC55F805D944}" type="pres">
      <dgm:prSet presAssocID="{6EC61257-F690-4DE1-942C-35373C1CDE14}" presName="rect1" presStyleLbl="trAlignAcc1" presStyleIdx="6" presStyleCnt="7" custScaleX="126387" custLinFactNeighborX="-72988" custLinFactNeighborY="290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2EA1C2C-B790-43D1-B0B0-6E834A6B8820}" type="pres">
      <dgm:prSet presAssocID="{6EC61257-F690-4DE1-942C-35373C1CDE14}" presName="rect2" presStyleLbl="fgImgPlace1" presStyleIdx="6" presStyleCnt="7" custScaleX="123735" custLinFactX="-200000" custLinFactNeighborX="-214328" custLinFactNeighborY="6782"/>
      <dgm:spPr>
        <a:blipFill rotWithShape="1">
          <a:blip xmlns:r="http://schemas.openxmlformats.org/officeDocument/2006/relationships" r:embed="rId7"/>
          <a:stretch>
            <a:fillRect/>
          </a:stretch>
        </a:blipFill>
      </dgm:spPr>
      <dgm:t>
        <a:bodyPr/>
        <a:lstStyle/>
        <a:p>
          <a:endParaRPr lang="ru-RU"/>
        </a:p>
      </dgm:t>
    </dgm:pt>
  </dgm:ptLst>
  <dgm:cxnLst>
    <dgm:cxn modelId="{8CC94828-9F1E-4917-8DCA-3B5BAECD4F4D}" srcId="{6A3482F2-EE09-47D5-92C7-E1D7378AA187}" destId="{63C55B57-5F3D-46A9-A825-BBD5DD5CEF4D}" srcOrd="2" destOrd="0" parTransId="{884A0BAF-91FF-4097-ADFD-1418AABF3A57}" sibTransId="{E5EBBB15-351B-472A-9E58-0FFF4A5453C4}"/>
    <dgm:cxn modelId="{C6D47E03-14C9-4E44-AC35-8F516DDBCD2B}" srcId="{6A3482F2-EE09-47D5-92C7-E1D7378AA187}" destId="{161A7D7F-2226-4164-BFD8-688F098097E3}" srcOrd="5" destOrd="0" parTransId="{C155DE4D-C4CB-41A1-A025-6AA7FC9BB1C5}" sibTransId="{1FD62700-C5BC-414E-BACD-9DF394C31495}"/>
    <dgm:cxn modelId="{89B6AEDD-9B08-41AB-9393-5B0809CCB392}" type="presOf" srcId="{161A7D7F-2226-4164-BFD8-688F098097E3}" destId="{E26B9CF6-CFCE-4C71-8FFF-ABC11BB61C68}" srcOrd="0" destOrd="0" presId="urn:microsoft.com/office/officeart/2008/layout/PictureStrips"/>
    <dgm:cxn modelId="{4FE64932-B208-4484-9F50-23EE00373E94}" type="presOf" srcId="{6EC61257-F690-4DE1-942C-35373C1CDE14}" destId="{60B62940-2A6C-4C45-B650-EC55F805D944}" srcOrd="0" destOrd="0" presId="urn:microsoft.com/office/officeart/2008/layout/PictureStrips"/>
    <dgm:cxn modelId="{D4004828-7996-4A2A-9992-67607831C418}" type="presOf" srcId="{A2FE4498-2C37-4A5D-92A4-3F068B92AE3B}" destId="{DF736E27-C389-4517-95DD-A544D0981866}" srcOrd="0" destOrd="0" presId="urn:microsoft.com/office/officeart/2008/layout/PictureStrips"/>
    <dgm:cxn modelId="{447FA0B8-B0C4-47FE-B87F-9FB9F5551547}" srcId="{6A3482F2-EE09-47D5-92C7-E1D7378AA187}" destId="{8882EB61-BD68-424D-A700-3F561C5B8976}" srcOrd="1" destOrd="0" parTransId="{4799270D-16B9-47E1-B48D-BFAF1EC37F0A}" sibTransId="{09FB1FE8-6EFD-4189-B8B2-19ED188B29C3}"/>
    <dgm:cxn modelId="{AE4F9DCE-3B5F-4AD0-80D9-03983BB415A4}" srcId="{6A3482F2-EE09-47D5-92C7-E1D7378AA187}" destId="{17CD3990-E37E-4368-983E-34BAAFF6B4C3}" srcOrd="3" destOrd="0" parTransId="{8392F83F-67FF-4D01-8A6A-A4A59343F83B}" sibTransId="{FEB379C1-9F7E-423E-A3A4-7830C017F656}"/>
    <dgm:cxn modelId="{CA417E64-09E2-4529-8E1C-32D82F4DC721}" type="presOf" srcId="{6A3482F2-EE09-47D5-92C7-E1D7378AA187}" destId="{B400EA49-1FB9-4FF7-BBFB-10C301FC2FAB}" srcOrd="0" destOrd="0" presId="urn:microsoft.com/office/officeart/2008/layout/PictureStrips"/>
    <dgm:cxn modelId="{C2AFBDA1-C894-4E6A-86BA-ACDDF9A3ADB6}" srcId="{6A3482F2-EE09-47D5-92C7-E1D7378AA187}" destId="{A2FE4498-2C37-4A5D-92A4-3F068B92AE3B}" srcOrd="4" destOrd="0" parTransId="{48751F62-6C71-40C1-8ED6-C98DA2A17603}" sibTransId="{867C3889-DAFB-4607-A6C3-70AF487CC40F}"/>
    <dgm:cxn modelId="{59E85BD6-A17D-47A0-99D1-4E0F491C3B44}" type="presOf" srcId="{18FA8858-8E53-4896-BD37-6C17E08C6BED}" destId="{0C9754BB-C4E6-4E25-8900-28BE1C8101C6}" srcOrd="0" destOrd="0" presId="urn:microsoft.com/office/officeart/2008/layout/PictureStrips"/>
    <dgm:cxn modelId="{43F27775-89D2-4FD0-AFA7-6F3CCE029974}" type="presOf" srcId="{63C55B57-5F3D-46A9-A825-BBD5DD5CEF4D}" destId="{876CC553-8C4F-4BCD-ADEB-14DEEA059095}" srcOrd="0" destOrd="0" presId="urn:microsoft.com/office/officeart/2008/layout/PictureStrips"/>
    <dgm:cxn modelId="{F0652EBE-6C81-462E-B30E-15408D5286D3}" type="presOf" srcId="{8882EB61-BD68-424D-A700-3F561C5B8976}" destId="{5CBC12DF-054B-47E6-998E-9D0D1B9E9CA1}" srcOrd="0" destOrd="0" presId="urn:microsoft.com/office/officeart/2008/layout/PictureStrips"/>
    <dgm:cxn modelId="{88C848C3-2ABE-4786-B5F8-E591287AFBD3}" type="presOf" srcId="{17CD3990-E37E-4368-983E-34BAAFF6B4C3}" destId="{E5034C36-CB59-412E-91D6-3E82A6B39BFB}" srcOrd="0" destOrd="0" presId="urn:microsoft.com/office/officeart/2008/layout/PictureStrips"/>
    <dgm:cxn modelId="{7952306E-FEC9-4F9E-B436-F53E6AA88872}" srcId="{6A3482F2-EE09-47D5-92C7-E1D7378AA187}" destId="{6EC61257-F690-4DE1-942C-35373C1CDE14}" srcOrd="6" destOrd="0" parTransId="{A3402683-0683-4217-8B90-55C3FA8A9036}" sibTransId="{F2F2857E-F82C-4281-821B-5D1732D3F34D}"/>
    <dgm:cxn modelId="{CC530F79-5062-49B1-8555-CC4356609218}" srcId="{6A3482F2-EE09-47D5-92C7-E1D7378AA187}" destId="{18FA8858-8E53-4896-BD37-6C17E08C6BED}" srcOrd="0" destOrd="0" parTransId="{A09C0E64-AD48-4537-B13F-D7D8026E6AE7}" sibTransId="{60055CD6-146F-47F9-995C-5B03E9BFA6E9}"/>
    <dgm:cxn modelId="{450BC1BF-E640-49BE-BC08-33F602CE4325}" type="presParOf" srcId="{B400EA49-1FB9-4FF7-BBFB-10C301FC2FAB}" destId="{CFFCA7F4-7DA4-4AE6-9AB2-9266EA786DC7}" srcOrd="0" destOrd="0" presId="urn:microsoft.com/office/officeart/2008/layout/PictureStrips"/>
    <dgm:cxn modelId="{33D68F14-7E79-47EF-879D-D1CFE6AA33B1}" type="presParOf" srcId="{CFFCA7F4-7DA4-4AE6-9AB2-9266EA786DC7}" destId="{0C9754BB-C4E6-4E25-8900-28BE1C8101C6}" srcOrd="0" destOrd="0" presId="urn:microsoft.com/office/officeart/2008/layout/PictureStrips"/>
    <dgm:cxn modelId="{26FA82AB-E8B7-46C4-80A3-2F4AA0B5DA6C}" type="presParOf" srcId="{CFFCA7F4-7DA4-4AE6-9AB2-9266EA786DC7}" destId="{1803BF43-4471-461A-BF71-3AB03948D990}" srcOrd="1" destOrd="0" presId="urn:microsoft.com/office/officeart/2008/layout/PictureStrips"/>
    <dgm:cxn modelId="{A050E311-1709-414E-8917-0D9831C83F61}" type="presParOf" srcId="{B400EA49-1FB9-4FF7-BBFB-10C301FC2FAB}" destId="{C8D540BC-567F-4919-BEA2-85A7FFBF76FA}" srcOrd="1" destOrd="0" presId="urn:microsoft.com/office/officeart/2008/layout/PictureStrips"/>
    <dgm:cxn modelId="{49AFDA76-4A35-4722-A561-C381C7705AF8}" type="presParOf" srcId="{B400EA49-1FB9-4FF7-BBFB-10C301FC2FAB}" destId="{375AB013-FC44-421C-8F97-9EC40082651F}" srcOrd="2" destOrd="0" presId="urn:microsoft.com/office/officeart/2008/layout/PictureStrips"/>
    <dgm:cxn modelId="{6B081B5D-7AD8-49DF-9885-129CED9566BC}" type="presParOf" srcId="{375AB013-FC44-421C-8F97-9EC40082651F}" destId="{5CBC12DF-054B-47E6-998E-9D0D1B9E9CA1}" srcOrd="0" destOrd="0" presId="urn:microsoft.com/office/officeart/2008/layout/PictureStrips"/>
    <dgm:cxn modelId="{8347927B-2672-499C-ABC5-0CF44482ABC3}" type="presParOf" srcId="{375AB013-FC44-421C-8F97-9EC40082651F}" destId="{EC41F039-80D1-4C56-AD34-B7363CC0CFF3}" srcOrd="1" destOrd="0" presId="urn:microsoft.com/office/officeart/2008/layout/PictureStrips"/>
    <dgm:cxn modelId="{82E3119C-C031-49F1-B213-CE9D3903D8CD}" type="presParOf" srcId="{B400EA49-1FB9-4FF7-BBFB-10C301FC2FAB}" destId="{49C59C35-31C7-4242-8D26-F9BD3CA8D501}" srcOrd="3" destOrd="0" presId="urn:microsoft.com/office/officeart/2008/layout/PictureStrips"/>
    <dgm:cxn modelId="{917DFE9C-3631-4031-9277-31EA137D8DFC}" type="presParOf" srcId="{B400EA49-1FB9-4FF7-BBFB-10C301FC2FAB}" destId="{EDEBC33D-6237-4E2A-A418-163DAA4D75ED}" srcOrd="4" destOrd="0" presId="urn:microsoft.com/office/officeart/2008/layout/PictureStrips"/>
    <dgm:cxn modelId="{D14849B3-98CC-4BB0-AB65-790DDFC78CDD}" type="presParOf" srcId="{EDEBC33D-6237-4E2A-A418-163DAA4D75ED}" destId="{876CC553-8C4F-4BCD-ADEB-14DEEA059095}" srcOrd="0" destOrd="0" presId="urn:microsoft.com/office/officeart/2008/layout/PictureStrips"/>
    <dgm:cxn modelId="{8084A5C8-0D13-4924-9698-819E84C5A507}" type="presParOf" srcId="{EDEBC33D-6237-4E2A-A418-163DAA4D75ED}" destId="{A5DDF156-8BBE-4BFF-A70E-E5E371A4335D}" srcOrd="1" destOrd="0" presId="urn:microsoft.com/office/officeart/2008/layout/PictureStrips"/>
    <dgm:cxn modelId="{7A0375AD-6B93-4B27-8F15-C941DEF5E13E}" type="presParOf" srcId="{B400EA49-1FB9-4FF7-BBFB-10C301FC2FAB}" destId="{C715855A-4E24-4748-8E03-A64B0EB4DF04}" srcOrd="5" destOrd="0" presId="urn:microsoft.com/office/officeart/2008/layout/PictureStrips"/>
    <dgm:cxn modelId="{BEB2795A-2EA0-477A-9704-C015AAB76A2E}" type="presParOf" srcId="{B400EA49-1FB9-4FF7-BBFB-10C301FC2FAB}" destId="{08B94B5F-0D67-41B9-AEE5-5B11FC4DB8EA}" srcOrd="6" destOrd="0" presId="urn:microsoft.com/office/officeart/2008/layout/PictureStrips"/>
    <dgm:cxn modelId="{2C8CE091-2AFA-4207-9B68-F5F68108B2FF}" type="presParOf" srcId="{08B94B5F-0D67-41B9-AEE5-5B11FC4DB8EA}" destId="{E5034C36-CB59-412E-91D6-3E82A6B39BFB}" srcOrd="0" destOrd="0" presId="urn:microsoft.com/office/officeart/2008/layout/PictureStrips"/>
    <dgm:cxn modelId="{C5CE3C6D-D3E0-4966-B834-D3E4548B17AD}" type="presParOf" srcId="{08B94B5F-0D67-41B9-AEE5-5B11FC4DB8EA}" destId="{C5692928-0A7C-4A48-BD7D-7395964F6CC6}" srcOrd="1" destOrd="0" presId="urn:microsoft.com/office/officeart/2008/layout/PictureStrips"/>
    <dgm:cxn modelId="{37BD28C4-E73D-469A-A42D-F5B82C545BEF}" type="presParOf" srcId="{B400EA49-1FB9-4FF7-BBFB-10C301FC2FAB}" destId="{2A45044A-D7A8-44E1-9F8E-DDF9225B03CB}" srcOrd="7" destOrd="0" presId="urn:microsoft.com/office/officeart/2008/layout/PictureStrips"/>
    <dgm:cxn modelId="{609D19FF-C1A4-4599-BF8B-B0D34F7487E0}" type="presParOf" srcId="{B400EA49-1FB9-4FF7-BBFB-10C301FC2FAB}" destId="{9487FE61-95F8-4D03-B224-3D1060FB27FB}" srcOrd="8" destOrd="0" presId="urn:microsoft.com/office/officeart/2008/layout/PictureStrips"/>
    <dgm:cxn modelId="{62DEB1A2-ECF5-4CD8-88A0-0CD162EE0DAE}" type="presParOf" srcId="{9487FE61-95F8-4D03-B224-3D1060FB27FB}" destId="{DF736E27-C389-4517-95DD-A544D0981866}" srcOrd="0" destOrd="0" presId="urn:microsoft.com/office/officeart/2008/layout/PictureStrips"/>
    <dgm:cxn modelId="{B14DC707-05B0-4986-9388-2BBBAF6CC6A0}" type="presParOf" srcId="{9487FE61-95F8-4D03-B224-3D1060FB27FB}" destId="{0B44B75B-7D46-449E-B957-660096095E46}" srcOrd="1" destOrd="0" presId="urn:microsoft.com/office/officeart/2008/layout/PictureStrips"/>
    <dgm:cxn modelId="{89B4DC45-B395-4295-8083-35DDB5057700}" type="presParOf" srcId="{B400EA49-1FB9-4FF7-BBFB-10C301FC2FAB}" destId="{D9EE9FD8-ED01-4A75-A69F-2DBDADD5B2CC}" srcOrd="9" destOrd="0" presId="urn:microsoft.com/office/officeart/2008/layout/PictureStrips"/>
    <dgm:cxn modelId="{F9BC088D-596C-41A7-8497-6D14D1B2BE1C}" type="presParOf" srcId="{B400EA49-1FB9-4FF7-BBFB-10C301FC2FAB}" destId="{E6A3A8A7-761C-445F-A4A1-34C82D190576}" srcOrd="10" destOrd="0" presId="urn:microsoft.com/office/officeart/2008/layout/PictureStrips"/>
    <dgm:cxn modelId="{9CBF0290-2016-432B-ABCA-D9F4B8B844CA}" type="presParOf" srcId="{E6A3A8A7-761C-445F-A4A1-34C82D190576}" destId="{E26B9CF6-CFCE-4C71-8FFF-ABC11BB61C68}" srcOrd="0" destOrd="0" presId="urn:microsoft.com/office/officeart/2008/layout/PictureStrips"/>
    <dgm:cxn modelId="{C54274B8-1AA8-45AD-A6C8-50E806471259}" type="presParOf" srcId="{E6A3A8A7-761C-445F-A4A1-34C82D190576}" destId="{90971FB5-7171-4DE5-B324-F4B8D7593816}" srcOrd="1" destOrd="0" presId="urn:microsoft.com/office/officeart/2008/layout/PictureStrips"/>
    <dgm:cxn modelId="{5075DA06-54C0-43CE-A348-6264873BACFA}" type="presParOf" srcId="{B400EA49-1FB9-4FF7-BBFB-10C301FC2FAB}" destId="{874853DD-E2A0-46C1-84A7-DDFC9F6F799B}" srcOrd="11" destOrd="0" presId="urn:microsoft.com/office/officeart/2008/layout/PictureStrips"/>
    <dgm:cxn modelId="{917AFD6E-191C-46C0-9A8D-0195103E0446}" type="presParOf" srcId="{B400EA49-1FB9-4FF7-BBFB-10C301FC2FAB}" destId="{689AA233-4D13-4A21-AE07-D240030ACF99}" srcOrd="12" destOrd="0" presId="urn:microsoft.com/office/officeart/2008/layout/PictureStrips"/>
    <dgm:cxn modelId="{752B6165-8B60-4857-A07B-56CA2D77D15C}" type="presParOf" srcId="{689AA233-4D13-4A21-AE07-D240030ACF99}" destId="{60B62940-2A6C-4C45-B650-EC55F805D944}" srcOrd="0" destOrd="0" presId="urn:microsoft.com/office/officeart/2008/layout/PictureStrips"/>
    <dgm:cxn modelId="{A9F2FE12-7BDA-4789-9ECA-24AB5D959447}" type="presParOf" srcId="{689AA233-4D13-4A21-AE07-D240030ACF99}" destId="{02EA1C2C-B790-43D1-B0B0-6E834A6B8820}" srcOrd="1" destOrd="0" presId="urn:microsoft.com/office/officeart/2008/layout/PictureStrips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2.xml><?xml version="1.0" encoding="utf-8"?>
<dgm:dataModel xmlns:dgm="http://schemas.openxmlformats.org/drawingml/2006/diagram" xmlns:a="http://schemas.openxmlformats.org/drawingml/2006/main">
  <dgm:ptLst>
    <dgm:pt modelId="{6A3482F2-EE09-47D5-92C7-E1D7378AA187}" type="doc">
      <dgm:prSet loTypeId="urn:microsoft.com/office/officeart/2008/layout/PictureStrips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B400EA49-1FB9-4FF7-BBFB-10C301FC2FAB}" type="pres">
      <dgm:prSet presAssocID="{6A3482F2-EE09-47D5-92C7-E1D7378AA187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</dgm:ptLst>
  <dgm:cxnLst>
    <dgm:cxn modelId="{CA417E64-09E2-4529-8E1C-32D82F4DC721}" type="presOf" srcId="{6A3482F2-EE09-47D5-92C7-E1D7378AA187}" destId="{B400EA49-1FB9-4FF7-BBFB-10C301FC2FAB}" srcOrd="0" destOrd="0" presId="urn:microsoft.com/office/officeart/2008/layout/PictureStrips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3.xml><?xml version="1.0" encoding="utf-8"?>
<dgm:dataModel xmlns:dgm="http://schemas.openxmlformats.org/drawingml/2006/diagram" xmlns:a="http://schemas.openxmlformats.org/drawingml/2006/main">
  <dgm:ptLst>
    <dgm:pt modelId="{AC8CCFD6-6E1D-4CAA-B69E-2FEC00E95102}" type="doc">
      <dgm:prSet loTypeId="urn:microsoft.com/office/officeart/2005/8/layout/chevron1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556A4FA1-392E-47FA-8868-BACC96157991}">
      <dgm:prSet custT="1"/>
      <dgm:spPr/>
      <dgm:t>
        <a:bodyPr/>
        <a:lstStyle/>
        <a:p>
          <a:r>
            <a:rPr lang="ru-RU" sz="1800" dirty="0">
              <a:solidFill>
                <a:schemeClr val="tx1"/>
              </a:solidFill>
            </a:rPr>
            <a:t>Постановление Правительства НО от </a:t>
          </a:r>
          <a:r>
            <a:rPr lang="ru-RU" sz="1800" dirty="0" smtClean="0">
              <a:solidFill>
                <a:schemeClr val="tx1"/>
              </a:solidFill>
            </a:rPr>
            <a:t>04.08.2023 </a:t>
          </a:r>
          <a:r>
            <a:rPr lang="ru-RU" sz="1800" dirty="0">
              <a:solidFill>
                <a:schemeClr val="tx1"/>
              </a:solidFill>
            </a:rPr>
            <a:t>№ </a:t>
          </a:r>
          <a:r>
            <a:rPr lang="ru-RU" sz="1800" dirty="0" smtClean="0">
              <a:solidFill>
                <a:schemeClr val="tx1"/>
              </a:solidFill>
            </a:rPr>
            <a:t>220 </a:t>
          </a:r>
          <a:endParaRPr lang="ru-RU" sz="1800" dirty="0">
            <a:solidFill>
              <a:schemeClr val="tx1"/>
            </a:solidFill>
          </a:endParaRPr>
        </a:p>
      </dgm:t>
    </dgm:pt>
    <dgm:pt modelId="{47747EBE-5C50-45E8-BFD8-0713B77E5D3C}" type="parTrans" cxnId="{D183D0F8-530C-4ACC-8E9F-4BBBD9E4FFC3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182927E8-8973-4E62-B7C1-06AF2F6DF368}" type="sibTrans" cxnId="{D183D0F8-530C-4ACC-8E9F-4BBBD9E4FFC3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0A6E3086-41B0-4C13-BA08-1712139269F9}" type="pres">
      <dgm:prSet presAssocID="{AC8CCFD6-6E1D-4CAA-B69E-2FEC00E95102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9C985426-086A-44A3-B9AE-D0A52165E426}" type="pres">
      <dgm:prSet presAssocID="{556A4FA1-392E-47FA-8868-BACC96157991}" presName="parTxOnly" presStyleLbl="node1" presStyleIdx="0" presStyleCnt="1" custLinFactNeighborX="-776" custLinFactNeighborY="250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A77E789E-6AAC-4697-9B1E-8F93A09C46C9}" type="presOf" srcId="{AC8CCFD6-6E1D-4CAA-B69E-2FEC00E95102}" destId="{0A6E3086-41B0-4C13-BA08-1712139269F9}" srcOrd="0" destOrd="0" presId="urn:microsoft.com/office/officeart/2005/8/layout/chevron1"/>
    <dgm:cxn modelId="{DF63E348-4BC7-4B64-B58C-979D85CDF391}" type="presOf" srcId="{556A4FA1-392E-47FA-8868-BACC96157991}" destId="{9C985426-086A-44A3-B9AE-D0A52165E426}" srcOrd="0" destOrd="0" presId="urn:microsoft.com/office/officeart/2005/8/layout/chevron1"/>
    <dgm:cxn modelId="{D183D0F8-530C-4ACC-8E9F-4BBBD9E4FFC3}" srcId="{AC8CCFD6-6E1D-4CAA-B69E-2FEC00E95102}" destId="{556A4FA1-392E-47FA-8868-BACC96157991}" srcOrd="0" destOrd="0" parTransId="{47747EBE-5C50-45E8-BFD8-0713B77E5D3C}" sibTransId="{182927E8-8973-4E62-B7C1-06AF2F6DF368}"/>
    <dgm:cxn modelId="{48C3C276-803A-4832-9C75-06AF60A24C9D}" type="presParOf" srcId="{0A6E3086-41B0-4C13-BA08-1712139269F9}" destId="{9C985426-086A-44A3-B9AE-D0A52165E426}" srcOrd="0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24.xml><?xml version="1.0" encoding="utf-8"?>
<dgm:dataModel xmlns:dgm="http://schemas.openxmlformats.org/drawingml/2006/diagram" xmlns:a="http://schemas.openxmlformats.org/drawingml/2006/main">
  <dgm:ptLst>
    <dgm:pt modelId="{AC8CCFD6-6E1D-4CAA-B69E-2FEC00E95102}" type="doc">
      <dgm:prSet loTypeId="urn:microsoft.com/office/officeart/2005/8/layout/chevron1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556A4FA1-392E-47FA-8868-BACC96157991}">
      <dgm:prSet/>
      <dgm:spPr/>
      <dgm:t>
        <a:bodyPr/>
        <a:lstStyle/>
        <a:p>
          <a:r>
            <a:rPr lang="ru-RU" dirty="0">
              <a:solidFill>
                <a:schemeClr val="tx1"/>
              </a:solidFill>
            </a:rPr>
            <a:t>Постановление Правительства НО от 04.02.2015 № 47 </a:t>
          </a:r>
        </a:p>
      </dgm:t>
    </dgm:pt>
    <dgm:pt modelId="{47747EBE-5C50-45E8-BFD8-0713B77E5D3C}" type="parTrans" cxnId="{D183D0F8-530C-4ACC-8E9F-4BBBD9E4FFC3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182927E8-8973-4E62-B7C1-06AF2F6DF368}" type="sibTrans" cxnId="{D183D0F8-530C-4ACC-8E9F-4BBBD9E4FFC3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0A6E3086-41B0-4C13-BA08-1712139269F9}" type="pres">
      <dgm:prSet presAssocID="{AC8CCFD6-6E1D-4CAA-B69E-2FEC00E95102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9C985426-086A-44A3-B9AE-D0A52165E426}" type="pres">
      <dgm:prSet presAssocID="{556A4FA1-392E-47FA-8868-BACC96157991}" presName="parTxOnly" presStyleLbl="node1" presStyleIdx="0" presStyleCnt="1" custLinFactNeighborX="-49" custLinFactNeighborY="15897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19612BAB-1D43-4904-830C-5CAAE3AD86FA}" type="presOf" srcId="{AC8CCFD6-6E1D-4CAA-B69E-2FEC00E95102}" destId="{0A6E3086-41B0-4C13-BA08-1712139269F9}" srcOrd="0" destOrd="0" presId="urn:microsoft.com/office/officeart/2005/8/layout/chevron1"/>
    <dgm:cxn modelId="{D183D0F8-530C-4ACC-8E9F-4BBBD9E4FFC3}" srcId="{AC8CCFD6-6E1D-4CAA-B69E-2FEC00E95102}" destId="{556A4FA1-392E-47FA-8868-BACC96157991}" srcOrd="0" destOrd="0" parTransId="{47747EBE-5C50-45E8-BFD8-0713B77E5D3C}" sibTransId="{182927E8-8973-4E62-B7C1-06AF2F6DF368}"/>
    <dgm:cxn modelId="{E9A27939-7BE6-443C-9A80-6A5623E75B6D}" type="presOf" srcId="{556A4FA1-392E-47FA-8868-BACC96157991}" destId="{9C985426-086A-44A3-B9AE-D0A52165E426}" srcOrd="0" destOrd="0" presId="urn:microsoft.com/office/officeart/2005/8/layout/chevron1"/>
    <dgm:cxn modelId="{399CC13C-FF7C-4465-A09F-E43E76257EB2}" type="presParOf" srcId="{0A6E3086-41B0-4C13-BA08-1712139269F9}" destId="{9C985426-086A-44A3-B9AE-D0A52165E426}" srcOrd="0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5.xml><?xml version="1.0" encoding="utf-8"?>
<dgm:dataModel xmlns:dgm="http://schemas.openxmlformats.org/drawingml/2006/diagram" xmlns:a="http://schemas.openxmlformats.org/drawingml/2006/main">
  <dgm:ptLst>
    <dgm:pt modelId="{AC8CCFD6-6E1D-4CAA-B69E-2FEC00E95102}" type="doc">
      <dgm:prSet loTypeId="urn:microsoft.com/office/officeart/2005/8/layout/chevron1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556A4FA1-392E-47FA-8868-BACC96157991}">
      <dgm:prSet custT="1"/>
      <dgm:spPr/>
      <dgm:t>
        <a:bodyPr/>
        <a:lstStyle/>
        <a:p>
          <a:r>
            <a:rPr lang="ru-RU" sz="1600" dirty="0">
              <a:solidFill>
                <a:schemeClr val="tx1"/>
              </a:solidFill>
            </a:rPr>
            <a:t>Постановление Правительства НО от 15.12.2015 № 834 </a:t>
          </a:r>
        </a:p>
      </dgm:t>
    </dgm:pt>
    <dgm:pt modelId="{47747EBE-5C50-45E8-BFD8-0713B77E5D3C}" type="parTrans" cxnId="{D183D0F8-530C-4ACC-8E9F-4BBBD9E4FFC3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182927E8-8973-4E62-B7C1-06AF2F6DF368}" type="sibTrans" cxnId="{D183D0F8-530C-4ACC-8E9F-4BBBD9E4FFC3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0A6E3086-41B0-4C13-BA08-1712139269F9}" type="pres">
      <dgm:prSet presAssocID="{AC8CCFD6-6E1D-4CAA-B69E-2FEC00E95102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9C985426-086A-44A3-B9AE-D0A52165E426}" type="pres">
      <dgm:prSet presAssocID="{556A4FA1-392E-47FA-8868-BACC96157991}" presName="parTxOnly" presStyleLbl="node1" presStyleIdx="0" presStyleCnt="1" custLinFactNeighborX="49" custLinFactNeighborY="470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E8D8DF5B-611C-407F-8143-864CD4725A73}" type="presOf" srcId="{AC8CCFD6-6E1D-4CAA-B69E-2FEC00E95102}" destId="{0A6E3086-41B0-4C13-BA08-1712139269F9}" srcOrd="0" destOrd="0" presId="urn:microsoft.com/office/officeart/2005/8/layout/chevron1"/>
    <dgm:cxn modelId="{0D8BE0FA-7355-4F4A-BD05-A6196619DC9A}" type="presOf" srcId="{556A4FA1-392E-47FA-8868-BACC96157991}" destId="{9C985426-086A-44A3-B9AE-D0A52165E426}" srcOrd="0" destOrd="0" presId="urn:microsoft.com/office/officeart/2005/8/layout/chevron1"/>
    <dgm:cxn modelId="{D183D0F8-530C-4ACC-8E9F-4BBBD9E4FFC3}" srcId="{AC8CCFD6-6E1D-4CAA-B69E-2FEC00E95102}" destId="{556A4FA1-392E-47FA-8868-BACC96157991}" srcOrd="0" destOrd="0" parTransId="{47747EBE-5C50-45E8-BFD8-0713B77E5D3C}" sibTransId="{182927E8-8973-4E62-B7C1-06AF2F6DF368}"/>
    <dgm:cxn modelId="{0FADCD12-07F8-4B00-81EC-6FB1CD2A49D2}" type="presParOf" srcId="{0A6E3086-41B0-4C13-BA08-1712139269F9}" destId="{9C985426-086A-44A3-B9AE-D0A52165E426}" srcOrd="0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6.xml><?xml version="1.0" encoding="utf-8"?>
<dgm:dataModel xmlns:dgm="http://schemas.openxmlformats.org/drawingml/2006/diagram" xmlns:a="http://schemas.openxmlformats.org/drawingml/2006/main">
  <dgm:ptLst>
    <dgm:pt modelId="{AC8CCFD6-6E1D-4CAA-B69E-2FEC00E95102}" type="doc">
      <dgm:prSet loTypeId="urn:microsoft.com/office/officeart/2005/8/layout/chevron1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556A4FA1-392E-47FA-8868-BACC96157991}">
      <dgm:prSet custT="1"/>
      <dgm:spPr/>
      <dgm:t>
        <a:bodyPr/>
        <a:lstStyle/>
        <a:p>
          <a:r>
            <a:rPr lang="ru-RU" sz="1600" dirty="0">
              <a:solidFill>
                <a:schemeClr val="tx1"/>
              </a:solidFill>
            </a:rPr>
            <a:t>Постановление Правительства НО от 15.12.2015 № 834 </a:t>
          </a:r>
        </a:p>
      </dgm:t>
    </dgm:pt>
    <dgm:pt modelId="{47747EBE-5C50-45E8-BFD8-0713B77E5D3C}" type="parTrans" cxnId="{D183D0F8-530C-4ACC-8E9F-4BBBD9E4FFC3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182927E8-8973-4E62-B7C1-06AF2F6DF368}" type="sibTrans" cxnId="{D183D0F8-530C-4ACC-8E9F-4BBBD9E4FFC3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0A6E3086-41B0-4C13-BA08-1712139269F9}" type="pres">
      <dgm:prSet presAssocID="{AC8CCFD6-6E1D-4CAA-B69E-2FEC00E95102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9C985426-086A-44A3-B9AE-D0A52165E426}" type="pres">
      <dgm:prSet presAssocID="{556A4FA1-392E-47FA-8868-BACC96157991}" presName="parTxOnly" presStyleLbl="node1" presStyleIdx="0" presStyleCnt="1" custLinFactNeighborX="-49" custLinFactNeighborY="-1428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B6C83A5A-A93F-47EF-AFEC-540F31F1610E}" type="presOf" srcId="{AC8CCFD6-6E1D-4CAA-B69E-2FEC00E95102}" destId="{0A6E3086-41B0-4C13-BA08-1712139269F9}" srcOrd="0" destOrd="0" presId="urn:microsoft.com/office/officeart/2005/8/layout/chevron1"/>
    <dgm:cxn modelId="{D183D0F8-530C-4ACC-8E9F-4BBBD9E4FFC3}" srcId="{AC8CCFD6-6E1D-4CAA-B69E-2FEC00E95102}" destId="{556A4FA1-392E-47FA-8868-BACC96157991}" srcOrd="0" destOrd="0" parTransId="{47747EBE-5C50-45E8-BFD8-0713B77E5D3C}" sibTransId="{182927E8-8973-4E62-B7C1-06AF2F6DF368}"/>
    <dgm:cxn modelId="{07A616D0-B4C4-49BF-9464-E667D574A762}" type="presOf" srcId="{556A4FA1-392E-47FA-8868-BACC96157991}" destId="{9C985426-086A-44A3-B9AE-D0A52165E426}" srcOrd="0" destOrd="0" presId="urn:microsoft.com/office/officeart/2005/8/layout/chevron1"/>
    <dgm:cxn modelId="{561AE0AA-3348-4C69-A85C-8C85629399A0}" type="presParOf" srcId="{0A6E3086-41B0-4C13-BA08-1712139269F9}" destId="{9C985426-086A-44A3-B9AE-D0A52165E426}" srcOrd="0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7.xml><?xml version="1.0" encoding="utf-8"?>
<dgm:dataModel xmlns:dgm="http://schemas.openxmlformats.org/drawingml/2006/diagram" xmlns:a="http://schemas.openxmlformats.org/drawingml/2006/main">
  <dgm:ptLst>
    <dgm:pt modelId="{AC8CCFD6-6E1D-4CAA-B69E-2FEC00E95102}" type="doc">
      <dgm:prSet loTypeId="urn:microsoft.com/office/officeart/2005/8/layout/chevron1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556A4FA1-392E-47FA-8868-BACC96157991}">
      <dgm:prSet custT="1"/>
      <dgm:spPr/>
      <dgm:t>
        <a:bodyPr/>
        <a:lstStyle/>
        <a:p>
          <a:r>
            <a:rPr lang="ru-RU" sz="1600" dirty="0">
              <a:solidFill>
                <a:schemeClr val="tx1"/>
              </a:solidFill>
            </a:rPr>
            <a:t>Постановление Правительства НО от 15.12.2015 № 834 </a:t>
          </a:r>
        </a:p>
      </dgm:t>
    </dgm:pt>
    <dgm:pt modelId="{47747EBE-5C50-45E8-BFD8-0713B77E5D3C}" type="parTrans" cxnId="{D183D0F8-530C-4ACC-8E9F-4BBBD9E4FFC3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182927E8-8973-4E62-B7C1-06AF2F6DF368}" type="sibTrans" cxnId="{D183D0F8-530C-4ACC-8E9F-4BBBD9E4FFC3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0A6E3086-41B0-4C13-BA08-1712139269F9}" type="pres">
      <dgm:prSet presAssocID="{AC8CCFD6-6E1D-4CAA-B69E-2FEC00E95102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9C985426-086A-44A3-B9AE-D0A52165E426}" type="pres">
      <dgm:prSet presAssocID="{556A4FA1-392E-47FA-8868-BACC96157991}" presName="parTxOnly" presStyleLbl="node1" presStyleIdx="0" presStyleCnt="1" custLinFactNeighborX="-49" custLinFactNeighborY="-1428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B6C83A5A-A93F-47EF-AFEC-540F31F1610E}" type="presOf" srcId="{AC8CCFD6-6E1D-4CAA-B69E-2FEC00E95102}" destId="{0A6E3086-41B0-4C13-BA08-1712139269F9}" srcOrd="0" destOrd="0" presId="urn:microsoft.com/office/officeart/2005/8/layout/chevron1"/>
    <dgm:cxn modelId="{D183D0F8-530C-4ACC-8E9F-4BBBD9E4FFC3}" srcId="{AC8CCFD6-6E1D-4CAA-B69E-2FEC00E95102}" destId="{556A4FA1-392E-47FA-8868-BACC96157991}" srcOrd="0" destOrd="0" parTransId="{47747EBE-5C50-45E8-BFD8-0713B77E5D3C}" sibTransId="{182927E8-8973-4E62-B7C1-06AF2F6DF368}"/>
    <dgm:cxn modelId="{07A616D0-B4C4-49BF-9464-E667D574A762}" type="presOf" srcId="{556A4FA1-392E-47FA-8868-BACC96157991}" destId="{9C985426-086A-44A3-B9AE-D0A52165E426}" srcOrd="0" destOrd="0" presId="urn:microsoft.com/office/officeart/2005/8/layout/chevron1"/>
    <dgm:cxn modelId="{561AE0AA-3348-4C69-A85C-8C85629399A0}" type="presParOf" srcId="{0A6E3086-41B0-4C13-BA08-1712139269F9}" destId="{9C985426-086A-44A3-B9AE-D0A52165E426}" srcOrd="0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8.xml><?xml version="1.0" encoding="utf-8"?>
<dgm:dataModel xmlns:dgm="http://schemas.openxmlformats.org/drawingml/2006/diagram" xmlns:a="http://schemas.openxmlformats.org/drawingml/2006/main">
  <dgm:ptLst>
    <dgm:pt modelId="{AC8CCFD6-6E1D-4CAA-B69E-2FEC00E95102}" type="doc">
      <dgm:prSet loTypeId="urn:microsoft.com/office/officeart/2005/8/layout/chevron1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556A4FA1-392E-47FA-8868-BACC96157991}">
      <dgm:prSet custT="1"/>
      <dgm:spPr/>
      <dgm:t>
        <a:bodyPr/>
        <a:lstStyle/>
        <a:p>
          <a:r>
            <a:rPr lang="ru-RU" sz="1600" dirty="0">
              <a:solidFill>
                <a:schemeClr val="tx1"/>
              </a:solidFill>
            </a:rPr>
            <a:t>Постановление Правительства НО от 15.12.2015 № 834 </a:t>
          </a:r>
        </a:p>
      </dgm:t>
    </dgm:pt>
    <dgm:pt modelId="{47747EBE-5C50-45E8-BFD8-0713B77E5D3C}" type="parTrans" cxnId="{D183D0F8-530C-4ACC-8E9F-4BBBD9E4FFC3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182927E8-8973-4E62-B7C1-06AF2F6DF368}" type="sibTrans" cxnId="{D183D0F8-530C-4ACC-8E9F-4BBBD9E4FFC3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0A6E3086-41B0-4C13-BA08-1712139269F9}" type="pres">
      <dgm:prSet presAssocID="{AC8CCFD6-6E1D-4CAA-B69E-2FEC00E95102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9C985426-086A-44A3-B9AE-D0A52165E426}" type="pres">
      <dgm:prSet presAssocID="{556A4FA1-392E-47FA-8868-BACC96157991}" presName="parTxOnly" presStyleLbl="node1" presStyleIdx="0" presStyleCnt="1" custLinFactNeighborX="-49" custLinFactNeighborY="-1428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F0E8FD14-EBE1-4FD8-AE38-CB33246EE228}" type="presOf" srcId="{556A4FA1-392E-47FA-8868-BACC96157991}" destId="{9C985426-086A-44A3-B9AE-D0A52165E426}" srcOrd="0" destOrd="0" presId="urn:microsoft.com/office/officeart/2005/8/layout/chevron1"/>
    <dgm:cxn modelId="{F326DE89-2E01-4648-8D4B-0FB4B455BFED}" type="presOf" srcId="{AC8CCFD6-6E1D-4CAA-B69E-2FEC00E95102}" destId="{0A6E3086-41B0-4C13-BA08-1712139269F9}" srcOrd="0" destOrd="0" presId="urn:microsoft.com/office/officeart/2005/8/layout/chevron1"/>
    <dgm:cxn modelId="{D183D0F8-530C-4ACC-8E9F-4BBBD9E4FFC3}" srcId="{AC8CCFD6-6E1D-4CAA-B69E-2FEC00E95102}" destId="{556A4FA1-392E-47FA-8868-BACC96157991}" srcOrd="0" destOrd="0" parTransId="{47747EBE-5C50-45E8-BFD8-0713B77E5D3C}" sibTransId="{182927E8-8973-4E62-B7C1-06AF2F6DF368}"/>
    <dgm:cxn modelId="{E5CAF89D-4B96-4FDF-A5C4-6D0D5B911BBF}" type="presParOf" srcId="{0A6E3086-41B0-4C13-BA08-1712139269F9}" destId="{9C985426-086A-44A3-B9AE-D0A52165E426}" srcOrd="0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9.xml><?xml version="1.0" encoding="utf-8"?>
<dgm:dataModel xmlns:dgm="http://schemas.openxmlformats.org/drawingml/2006/diagram" xmlns:a="http://schemas.openxmlformats.org/drawingml/2006/main">
  <dgm:ptLst>
    <dgm:pt modelId="{AC8CCFD6-6E1D-4CAA-B69E-2FEC00E95102}" type="doc">
      <dgm:prSet loTypeId="urn:microsoft.com/office/officeart/2005/8/layout/chevron1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556A4FA1-392E-47FA-8868-BACC96157991}">
      <dgm:prSet custT="1"/>
      <dgm:spPr/>
      <dgm:t>
        <a:bodyPr/>
        <a:lstStyle/>
        <a:p>
          <a:r>
            <a:rPr lang="ru-RU" sz="1600" dirty="0">
              <a:solidFill>
                <a:schemeClr val="tx1"/>
              </a:solidFill>
            </a:rPr>
            <a:t>Постановление Правительства НО от 15.12.2015 № 834 </a:t>
          </a:r>
        </a:p>
      </dgm:t>
    </dgm:pt>
    <dgm:pt modelId="{47747EBE-5C50-45E8-BFD8-0713B77E5D3C}" type="parTrans" cxnId="{D183D0F8-530C-4ACC-8E9F-4BBBD9E4FFC3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182927E8-8973-4E62-B7C1-06AF2F6DF368}" type="sibTrans" cxnId="{D183D0F8-530C-4ACC-8E9F-4BBBD9E4FFC3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0A6E3086-41B0-4C13-BA08-1712139269F9}" type="pres">
      <dgm:prSet presAssocID="{AC8CCFD6-6E1D-4CAA-B69E-2FEC00E95102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9C985426-086A-44A3-B9AE-D0A52165E426}" type="pres">
      <dgm:prSet presAssocID="{556A4FA1-392E-47FA-8868-BACC96157991}" presName="parTxOnly" presStyleLbl="node1" presStyleIdx="0" presStyleCnt="1" custLinFactNeighborX="-49" custLinFactNeighborY="-1428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B6C83A5A-A93F-47EF-AFEC-540F31F1610E}" type="presOf" srcId="{AC8CCFD6-6E1D-4CAA-B69E-2FEC00E95102}" destId="{0A6E3086-41B0-4C13-BA08-1712139269F9}" srcOrd="0" destOrd="0" presId="urn:microsoft.com/office/officeart/2005/8/layout/chevron1"/>
    <dgm:cxn modelId="{D183D0F8-530C-4ACC-8E9F-4BBBD9E4FFC3}" srcId="{AC8CCFD6-6E1D-4CAA-B69E-2FEC00E95102}" destId="{556A4FA1-392E-47FA-8868-BACC96157991}" srcOrd="0" destOrd="0" parTransId="{47747EBE-5C50-45E8-BFD8-0713B77E5D3C}" sibTransId="{182927E8-8973-4E62-B7C1-06AF2F6DF368}"/>
    <dgm:cxn modelId="{07A616D0-B4C4-49BF-9464-E667D574A762}" type="presOf" srcId="{556A4FA1-392E-47FA-8868-BACC96157991}" destId="{9C985426-086A-44A3-B9AE-D0A52165E426}" srcOrd="0" destOrd="0" presId="urn:microsoft.com/office/officeart/2005/8/layout/chevron1"/>
    <dgm:cxn modelId="{561AE0AA-3348-4C69-A85C-8C85629399A0}" type="presParOf" srcId="{0A6E3086-41B0-4C13-BA08-1712139269F9}" destId="{9C985426-086A-44A3-B9AE-D0A52165E426}" srcOrd="0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AC8CCFD6-6E1D-4CAA-B69E-2FEC00E95102}" type="doc">
      <dgm:prSet loTypeId="urn:microsoft.com/office/officeart/2005/8/layout/chevron1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67EDB86F-9C24-47D0-840B-47F8155FE316}">
      <dgm:prSet phldrT="[Текст]" custT="1"/>
      <dgm:spPr/>
      <dgm:t>
        <a:bodyPr anchor="ctr"/>
        <a:lstStyle/>
        <a:p>
          <a:pPr>
            <a:spcAft>
              <a:spcPts val="0"/>
            </a:spcAft>
          </a:pPr>
          <a:r>
            <a:rPr lang="ru-RU" sz="1050" dirty="0">
              <a:solidFill>
                <a:schemeClr val="tx1"/>
              </a:solidFill>
            </a:rPr>
            <a:t>Постановление Правительства НО от 15.02.2024 г. № 55 </a:t>
          </a:r>
        </a:p>
      </dgm:t>
    </dgm:pt>
    <dgm:pt modelId="{F7B216AF-D0D6-4832-AC1D-7F4727AFABA9}" type="parTrans" cxnId="{C7424035-CCD7-4138-9539-B837491AE1E3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64E863EB-6969-4CF1-9E8A-A60097FB65A4}" type="sibTrans" cxnId="{C7424035-CCD7-4138-9539-B837491AE1E3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855C1C99-C02A-4CD9-8E60-0058A2B61236}">
      <dgm:prSet phldrT="[Текст]" custT="1"/>
      <dgm:spPr/>
      <dgm:t>
        <a:bodyPr anchor="ctr"/>
        <a:lstStyle/>
        <a:p>
          <a:pPr>
            <a:spcAft>
              <a:spcPts val="0"/>
            </a:spcAft>
          </a:pPr>
          <a:r>
            <a:rPr lang="ru-RU" sz="1050" dirty="0">
              <a:solidFill>
                <a:schemeClr val="tx1"/>
              </a:solidFill>
            </a:rPr>
            <a:t>Муниципальный НПА</a:t>
          </a:r>
        </a:p>
      </dgm:t>
    </dgm:pt>
    <dgm:pt modelId="{1EDC6E0B-FBDB-4358-9AC7-BAF924BFEBE0}" type="parTrans" cxnId="{4B64CF68-F982-4537-9728-798C733F6E52}">
      <dgm:prSet/>
      <dgm:spPr/>
      <dgm:t>
        <a:bodyPr/>
        <a:lstStyle/>
        <a:p>
          <a:endParaRPr lang="ru-RU"/>
        </a:p>
      </dgm:t>
    </dgm:pt>
    <dgm:pt modelId="{76A90A4F-E6FD-43A4-9D6B-6D06951B65A8}" type="sibTrans" cxnId="{4B64CF68-F982-4537-9728-798C733F6E52}">
      <dgm:prSet/>
      <dgm:spPr/>
      <dgm:t>
        <a:bodyPr/>
        <a:lstStyle/>
        <a:p>
          <a:endParaRPr lang="ru-RU"/>
        </a:p>
      </dgm:t>
    </dgm:pt>
    <dgm:pt modelId="{0A6E3086-41B0-4C13-BA08-1712139269F9}" type="pres">
      <dgm:prSet presAssocID="{AC8CCFD6-6E1D-4CAA-B69E-2FEC00E95102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7EEAB786-2612-4561-A564-7BA33F658C16}" type="pres">
      <dgm:prSet presAssocID="{67EDB86F-9C24-47D0-840B-47F8155FE316}" presName="parTxOnly" presStyleLbl="node1" presStyleIdx="0" presStyleCnt="2" custScaleX="128045" custLinFactNeighborX="-531" custLinFactNeighborY="29419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4E7B027-DCA8-4662-8BC7-FE9D5CB93FD2}" type="pres">
      <dgm:prSet presAssocID="{64E863EB-6969-4CF1-9E8A-A60097FB65A4}" presName="parTxOnlySpace" presStyleCnt="0"/>
      <dgm:spPr/>
    </dgm:pt>
    <dgm:pt modelId="{1D43BAA0-1D0C-48E9-8754-71AAB3901A01}" type="pres">
      <dgm:prSet presAssocID="{855C1C99-C02A-4CD9-8E60-0058A2B61236}" presName="parTxOnly" presStyleLbl="node1" presStyleIdx="1" presStyleCnt="2" custLinFactNeighborX="49071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DFAAC1A4-FDB0-4034-91F2-F770E932E431}" type="presOf" srcId="{67EDB86F-9C24-47D0-840B-47F8155FE316}" destId="{7EEAB786-2612-4561-A564-7BA33F658C16}" srcOrd="0" destOrd="0" presId="urn:microsoft.com/office/officeart/2005/8/layout/chevron1"/>
    <dgm:cxn modelId="{C7424035-CCD7-4138-9539-B837491AE1E3}" srcId="{AC8CCFD6-6E1D-4CAA-B69E-2FEC00E95102}" destId="{67EDB86F-9C24-47D0-840B-47F8155FE316}" srcOrd="0" destOrd="0" parTransId="{F7B216AF-D0D6-4832-AC1D-7F4727AFABA9}" sibTransId="{64E863EB-6969-4CF1-9E8A-A60097FB65A4}"/>
    <dgm:cxn modelId="{4B64CF68-F982-4537-9728-798C733F6E52}" srcId="{AC8CCFD6-6E1D-4CAA-B69E-2FEC00E95102}" destId="{855C1C99-C02A-4CD9-8E60-0058A2B61236}" srcOrd="1" destOrd="0" parTransId="{1EDC6E0B-FBDB-4358-9AC7-BAF924BFEBE0}" sibTransId="{76A90A4F-E6FD-43A4-9D6B-6D06951B65A8}"/>
    <dgm:cxn modelId="{08228F2A-61FE-4869-AB45-3B1D981B0578}" type="presOf" srcId="{AC8CCFD6-6E1D-4CAA-B69E-2FEC00E95102}" destId="{0A6E3086-41B0-4C13-BA08-1712139269F9}" srcOrd="0" destOrd="0" presId="urn:microsoft.com/office/officeart/2005/8/layout/chevron1"/>
    <dgm:cxn modelId="{6B1DCE5F-1792-4575-A75B-04585EDB019E}" type="presOf" srcId="{855C1C99-C02A-4CD9-8E60-0058A2B61236}" destId="{1D43BAA0-1D0C-48E9-8754-71AAB3901A01}" srcOrd="0" destOrd="0" presId="urn:microsoft.com/office/officeart/2005/8/layout/chevron1"/>
    <dgm:cxn modelId="{E9FAC3A0-5F95-4DEA-A364-C986CAA9F9A4}" type="presParOf" srcId="{0A6E3086-41B0-4C13-BA08-1712139269F9}" destId="{7EEAB786-2612-4561-A564-7BA33F658C16}" srcOrd="0" destOrd="0" presId="urn:microsoft.com/office/officeart/2005/8/layout/chevron1"/>
    <dgm:cxn modelId="{65D0B491-12F7-40C8-A7C3-6230F4A1B4E9}" type="presParOf" srcId="{0A6E3086-41B0-4C13-BA08-1712139269F9}" destId="{54E7B027-DCA8-4662-8BC7-FE9D5CB93FD2}" srcOrd="1" destOrd="0" presId="urn:microsoft.com/office/officeart/2005/8/layout/chevron1"/>
    <dgm:cxn modelId="{35D819F4-9C22-43DA-A029-0AC3974BE9E7}" type="presParOf" srcId="{0A6E3086-41B0-4C13-BA08-1712139269F9}" destId="{1D43BAA0-1D0C-48E9-8754-71AAB3901A01}" srcOrd="2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30.xml><?xml version="1.0" encoding="utf-8"?>
<dgm:dataModel xmlns:dgm="http://schemas.openxmlformats.org/drawingml/2006/diagram" xmlns:a="http://schemas.openxmlformats.org/drawingml/2006/main">
  <dgm:ptLst>
    <dgm:pt modelId="{19F14AD3-7D89-4D03-BC5E-7D630613E191}" type="doc">
      <dgm:prSet loTypeId="urn:microsoft.com/office/officeart/2008/layout/PictureStrips" loCatId="pictur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118A3BD7-56B3-40B0-88A7-0813E4648752}">
      <dgm:prSet phldrT="[Текст]" custT="1"/>
      <dgm:spPr/>
      <dgm:t>
        <a:bodyPr lIns="828000" tIns="0" rIns="0" bIns="0"/>
        <a:lstStyle/>
        <a:p>
          <a:r>
            <a:rPr lang="ru-RU" sz="1400" b="1" u="sng" dirty="0">
              <a:effectLst/>
              <a:latin typeface="+mn-lt"/>
              <a:ea typeface="Times New Roman" panose="02020603050405020304" pitchFamily="18" charset="0"/>
            </a:rPr>
            <a:t>Ежемесячная выплата молодым специалистам (до 35 лет) в течение            2-х лет:</a:t>
          </a:r>
        </a:p>
        <a:p>
          <a:r>
            <a:rPr lang="ru-RU" sz="1400" dirty="0">
              <a:effectLst/>
              <a:latin typeface="+mn-lt"/>
            </a:rPr>
            <a:t>С высшим образованием </a:t>
          </a:r>
          <a:r>
            <a:rPr lang="ru-RU" sz="1400" dirty="0">
              <a:latin typeface="+mn-lt"/>
            </a:rPr>
            <a:t>–</a:t>
          </a:r>
          <a:r>
            <a:rPr lang="ru-RU" sz="1400" dirty="0">
              <a:effectLst/>
              <a:latin typeface="+mn-lt"/>
            </a:rPr>
            <a:t> 8 000 руб.;</a:t>
          </a:r>
        </a:p>
        <a:p>
          <a:r>
            <a:rPr lang="ru-RU" sz="1400" dirty="0">
              <a:effectLst/>
              <a:latin typeface="+mn-lt"/>
            </a:rPr>
            <a:t>Со средним профессиональным образованием </a:t>
          </a:r>
          <a:r>
            <a:rPr lang="ru-RU" sz="1400" dirty="0">
              <a:latin typeface="+mn-lt"/>
            </a:rPr>
            <a:t>–</a:t>
          </a:r>
          <a:r>
            <a:rPr lang="ru-RU" sz="1400" dirty="0">
              <a:effectLst/>
              <a:latin typeface="+mn-lt"/>
            </a:rPr>
            <a:t> 6 000 руб.</a:t>
          </a:r>
          <a:endParaRPr lang="ru-RU" sz="1400" dirty="0">
            <a:latin typeface="+mn-lt"/>
          </a:endParaRPr>
        </a:p>
      </dgm:t>
    </dgm:pt>
    <dgm:pt modelId="{8C8914F8-7573-46CE-B557-420F5B4EC6E2}" type="parTrans" cxnId="{A6AC3BB0-46BA-4004-BDF8-956A15F19FC0}">
      <dgm:prSet/>
      <dgm:spPr/>
      <dgm:t>
        <a:bodyPr/>
        <a:lstStyle/>
        <a:p>
          <a:endParaRPr lang="ru-RU" sz="1400">
            <a:latin typeface="+mn-lt"/>
          </a:endParaRPr>
        </a:p>
      </dgm:t>
    </dgm:pt>
    <dgm:pt modelId="{FA460414-E6ED-4DE8-BB59-44E7BEDD2E47}" type="sibTrans" cxnId="{A6AC3BB0-46BA-4004-BDF8-956A15F19FC0}">
      <dgm:prSet/>
      <dgm:spPr/>
      <dgm:t>
        <a:bodyPr/>
        <a:lstStyle/>
        <a:p>
          <a:endParaRPr lang="ru-RU" sz="1400">
            <a:latin typeface="+mn-lt"/>
          </a:endParaRPr>
        </a:p>
      </dgm:t>
    </dgm:pt>
    <dgm:pt modelId="{A500E446-B7CC-4C3E-97C7-FE7B248A6310}">
      <dgm:prSet phldrT="[Текст]" custT="1"/>
      <dgm:spPr/>
      <dgm:t>
        <a:bodyPr/>
        <a:lstStyle/>
        <a:p>
          <a:endParaRPr lang="ru-RU" sz="1400" dirty="0">
            <a:effectLst/>
            <a:latin typeface="+mn-lt"/>
          </a:endParaRPr>
        </a:p>
        <a:p>
          <a:r>
            <a:rPr lang="ru-RU" sz="1400" b="1" u="sng" dirty="0">
              <a:effectLst/>
              <a:latin typeface="+mn-lt"/>
            </a:rPr>
            <a:t>Ежемесячная выплата молодым работникам (до 35 лет) в течение            2-х лет </a:t>
          </a:r>
          <a:r>
            <a:rPr lang="ru-RU" sz="1400" dirty="0">
              <a:latin typeface="+mn-lt"/>
            </a:rPr>
            <a:t>–</a:t>
          </a:r>
          <a:r>
            <a:rPr lang="ru-RU" sz="1400" dirty="0">
              <a:effectLst/>
              <a:latin typeface="+mn-lt"/>
            </a:rPr>
            <a:t> 4 000 руб.</a:t>
          </a:r>
        </a:p>
        <a:p>
          <a:endParaRPr lang="ru-RU" sz="1400" dirty="0">
            <a:effectLst/>
            <a:latin typeface="+mn-lt"/>
          </a:endParaRPr>
        </a:p>
      </dgm:t>
    </dgm:pt>
    <dgm:pt modelId="{A8BA0891-1951-405D-A24A-07F3AD9808DD}" type="parTrans" cxnId="{00B2E8DA-3736-4615-B452-309F09CAFBE9}">
      <dgm:prSet/>
      <dgm:spPr/>
      <dgm:t>
        <a:bodyPr/>
        <a:lstStyle/>
        <a:p>
          <a:endParaRPr lang="ru-RU" sz="1400">
            <a:latin typeface="+mn-lt"/>
          </a:endParaRPr>
        </a:p>
      </dgm:t>
    </dgm:pt>
    <dgm:pt modelId="{DC61B951-8741-4B33-82D9-BE5E0B04ACF4}" type="sibTrans" cxnId="{00B2E8DA-3736-4615-B452-309F09CAFBE9}">
      <dgm:prSet/>
      <dgm:spPr/>
      <dgm:t>
        <a:bodyPr/>
        <a:lstStyle/>
        <a:p>
          <a:endParaRPr lang="ru-RU" sz="1400">
            <a:latin typeface="+mn-lt"/>
          </a:endParaRPr>
        </a:p>
      </dgm:t>
    </dgm:pt>
    <dgm:pt modelId="{7135B5F5-14AF-408F-9897-032BCE60654C}">
      <dgm:prSet phldrT="[Текст]" custT="1"/>
      <dgm:spPr/>
      <dgm:t>
        <a:bodyPr rIns="0"/>
        <a:lstStyle/>
        <a:p>
          <a:pPr>
            <a:spcAft>
              <a:spcPts val="0"/>
            </a:spcAft>
          </a:pPr>
          <a:r>
            <a:rPr lang="ru-RU" sz="1400" b="1" u="sng" dirty="0">
              <a:effectLst/>
              <a:latin typeface="+mn-lt"/>
              <a:ea typeface="Times New Roman" panose="02020603050405020304" pitchFamily="18" charset="0"/>
            </a:rPr>
            <a:t>Пособие молодым специалистам </a:t>
          </a:r>
        </a:p>
        <a:p>
          <a:pPr>
            <a:spcAft>
              <a:spcPct val="35000"/>
            </a:spcAft>
          </a:pPr>
          <a:r>
            <a:rPr lang="ru-RU" sz="1400" b="1" u="sng" dirty="0">
              <a:effectLst/>
              <a:latin typeface="+mn-lt"/>
              <a:ea typeface="Times New Roman" panose="02020603050405020304" pitchFamily="18" charset="0"/>
            </a:rPr>
            <a:t>(до 35 лет):</a:t>
          </a:r>
        </a:p>
        <a:p>
          <a:pPr>
            <a:spcAft>
              <a:spcPct val="35000"/>
            </a:spcAft>
          </a:pPr>
          <a:r>
            <a:rPr lang="ru-RU" sz="1400" dirty="0">
              <a:effectLst/>
              <a:latin typeface="+mn-lt"/>
            </a:rPr>
            <a:t>С высшим образованием </a:t>
          </a:r>
          <a:r>
            <a:rPr lang="ru-RU" sz="1400" dirty="0">
              <a:latin typeface="+mn-lt"/>
            </a:rPr>
            <a:t>-</a:t>
          </a:r>
          <a:r>
            <a:rPr lang="ru-RU" sz="1400" dirty="0">
              <a:effectLst/>
              <a:latin typeface="+mn-lt"/>
            </a:rPr>
            <a:t> 500 000 руб. </a:t>
          </a:r>
        </a:p>
        <a:p>
          <a:pPr>
            <a:spcAft>
              <a:spcPct val="35000"/>
            </a:spcAft>
          </a:pPr>
          <a:r>
            <a:rPr lang="ru-RU" sz="1400" dirty="0">
              <a:effectLst/>
              <a:latin typeface="+mn-lt"/>
            </a:rPr>
            <a:t>Со средним профессиональным образованием </a:t>
          </a:r>
          <a:r>
            <a:rPr lang="ru-RU" sz="1400" dirty="0">
              <a:latin typeface="+mn-lt"/>
            </a:rPr>
            <a:t>-</a:t>
          </a:r>
          <a:r>
            <a:rPr lang="ru-RU" sz="1400" dirty="0">
              <a:effectLst/>
              <a:latin typeface="+mn-lt"/>
            </a:rPr>
            <a:t> 400 000 руб.</a:t>
          </a:r>
        </a:p>
      </dgm:t>
    </dgm:pt>
    <dgm:pt modelId="{C79FBD72-309C-48D2-8DA1-B396D408536C}" type="parTrans" cxnId="{652A730A-EF38-446D-B488-B7FC99DCE453}">
      <dgm:prSet/>
      <dgm:spPr/>
      <dgm:t>
        <a:bodyPr/>
        <a:lstStyle/>
        <a:p>
          <a:endParaRPr lang="ru-RU" sz="1400">
            <a:latin typeface="+mn-lt"/>
          </a:endParaRPr>
        </a:p>
      </dgm:t>
    </dgm:pt>
    <dgm:pt modelId="{9BB1DED4-27A4-48FD-AE7A-A3D4E59DC5CA}" type="sibTrans" cxnId="{652A730A-EF38-446D-B488-B7FC99DCE453}">
      <dgm:prSet/>
      <dgm:spPr/>
      <dgm:t>
        <a:bodyPr/>
        <a:lstStyle/>
        <a:p>
          <a:endParaRPr lang="ru-RU" sz="1400">
            <a:latin typeface="+mn-lt"/>
          </a:endParaRPr>
        </a:p>
      </dgm:t>
    </dgm:pt>
    <dgm:pt modelId="{1F801D85-7B37-42FA-A072-4CDD66B20148}">
      <dgm:prSet custT="1"/>
      <dgm:spPr>
        <a:solidFill>
          <a:schemeClr val="lt1">
            <a:hueOff val="0"/>
            <a:satOff val="0"/>
            <a:lumOff val="0"/>
          </a:schemeClr>
        </a:solidFill>
      </dgm:spPr>
      <dgm:t>
        <a:bodyPr/>
        <a:lstStyle/>
        <a:p>
          <a:r>
            <a:rPr lang="ru-RU" sz="1400" b="1" u="sng" dirty="0">
              <a:latin typeface="+mn-lt"/>
            </a:rPr>
            <a:t>Ежемесячная доплата к страховой пенсии: </a:t>
          </a:r>
        </a:p>
        <a:p>
          <a:r>
            <a:rPr lang="ru-RU" sz="1400" dirty="0">
              <a:latin typeface="+mn-lt"/>
            </a:rPr>
            <a:t>при общем стаже работы в должности руководителя</a:t>
          </a:r>
          <a:r>
            <a:rPr lang="en-US" sz="1400" dirty="0">
              <a:latin typeface="+mn-lt"/>
            </a:rPr>
            <a:t>:</a:t>
          </a:r>
        </a:p>
        <a:p>
          <a:r>
            <a:rPr lang="ru-RU" sz="1400" dirty="0">
              <a:latin typeface="+mn-lt"/>
            </a:rPr>
            <a:t>от 10 до 15 лет – 2 000</a:t>
          </a:r>
          <a:r>
            <a:rPr lang="en-US" sz="1400" dirty="0">
              <a:latin typeface="+mn-lt"/>
            </a:rPr>
            <a:t> </a:t>
          </a:r>
          <a:r>
            <a:rPr lang="ru-RU" sz="1400" dirty="0">
              <a:latin typeface="+mn-lt"/>
            </a:rPr>
            <a:t>руб.;</a:t>
          </a:r>
        </a:p>
        <a:p>
          <a:r>
            <a:rPr lang="ru-RU" sz="1400" dirty="0">
              <a:latin typeface="+mn-lt"/>
            </a:rPr>
            <a:t>свыше 15 лет – 2 500 руб.</a:t>
          </a:r>
        </a:p>
      </dgm:t>
    </dgm:pt>
    <dgm:pt modelId="{3C2E3C8D-6F3E-451C-A3F0-3CD69AFC37ED}" type="parTrans" cxnId="{08C20896-77C4-46C3-9F43-C987C8795403}">
      <dgm:prSet/>
      <dgm:spPr/>
      <dgm:t>
        <a:bodyPr/>
        <a:lstStyle/>
        <a:p>
          <a:endParaRPr lang="ru-RU" sz="1400">
            <a:latin typeface="+mn-lt"/>
          </a:endParaRPr>
        </a:p>
      </dgm:t>
    </dgm:pt>
    <dgm:pt modelId="{97DED62B-C54D-44A0-ABFA-D3D6C05A11D4}" type="sibTrans" cxnId="{08C20896-77C4-46C3-9F43-C987C8795403}">
      <dgm:prSet/>
      <dgm:spPr/>
      <dgm:t>
        <a:bodyPr/>
        <a:lstStyle/>
        <a:p>
          <a:endParaRPr lang="ru-RU" sz="1400">
            <a:latin typeface="+mn-lt"/>
          </a:endParaRPr>
        </a:p>
      </dgm:t>
    </dgm:pt>
    <dgm:pt modelId="{D12A0AB4-47C3-4D70-9CD8-90589D8AE1D9}">
      <dgm:prSet custT="1"/>
      <dgm:spPr/>
      <dgm:t>
        <a:bodyPr/>
        <a:lstStyle/>
        <a:p>
          <a:r>
            <a:rPr lang="ru-RU" sz="1400" b="1" u="sng" dirty="0">
              <a:latin typeface="+mn-lt"/>
            </a:rPr>
            <a:t>Выплата аграрной стипендии:</a:t>
          </a:r>
        </a:p>
        <a:p>
          <a:r>
            <a:rPr lang="ru-RU" sz="1400" dirty="0">
              <a:latin typeface="+mn-lt"/>
            </a:rPr>
            <a:t>Стипендии студентов ВУЗов – 4 000 руб.;</a:t>
          </a:r>
        </a:p>
        <a:p>
          <a:r>
            <a:rPr lang="ru-RU" sz="1400" dirty="0"/>
            <a:t>Стипендии студентов  ПОО – 3 000 руб.</a:t>
          </a:r>
          <a:endParaRPr lang="ru-RU" sz="1400" dirty="0">
            <a:latin typeface="+mn-lt"/>
          </a:endParaRPr>
        </a:p>
      </dgm:t>
    </dgm:pt>
    <dgm:pt modelId="{886F23F7-9513-4F89-8997-97C0F3934A13}" type="parTrans" cxnId="{D26B1F26-22BC-4433-8251-2D29B3EFE176}">
      <dgm:prSet/>
      <dgm:spPr/>
      <dgm:t>
        <a:bodyPr/>
        <a:lstStyle/>
        <a:p>
          <a:endParaRPr lang="ru-RU" sz="1400">
            <a:latin typeface="+mn-lt"/>
          </a:endParaRPr>
        </a:p>
      </dgm:t>
    </dgm:pt>
    <dgm:pt modelId="{73144FB4-53AC-4913-A97E-D3E521719067}" type="sibTrans" cxnId="{D26B1F26-22BC-4433-8251-2D29B3EFE176}">
      <dgm:prSet/>
      <dgm:spPr/>
      <dgm:t>
        <a:bodyPr/>
        <a:lstStyle/>
        <a:p>
          <a:endParaRPr lang="ru-RU" sz="1400">
            <a:latin typeface="+mn-lt"/>
          </a:endParaRPr>
        </a:p>
      </dgm:t>
    </dgm:pt>
    <dgm:pt modelId="{82FBE4C0-1220-4AB8-8AD6-33C15CC18A2B}" type="pres">
      <dgm:prSet presAssocID="{19F14AD3-7D89-4D03-BC5E-7D630613E191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7E149A92-A170-43C2-BB32-4E8D59F96E7A}" type="pres">
      <dgm:prSet presAssocID="{118A3BD7-56B3-40B0-88A7-0813E4648752}" presName="composite" presStyleCnt="0"/>
      <dgm:spPr/>
    </dgm:pt>
    <dgm:pt modelId="{8AD6562F-C313-4602-B9F1-19823D643A93}" type="pres">
      <dgm:prSet presAssocID="{118A3BD7-56B3-40B0-88A7-0813E4648752}" presName="rect1" presStyleLbl="trAlignAcc1" presStyleIdx="0" presStyleCnt="5" custScaleY="10625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886A854-52FD-442E-96DF-A2E4D40D52A1}" type="pres">
      <dgm:prSet presAssocID="{118A3BD7-56B3-40B0-88A7-0813E4648752}" presName="rect2" presStyleLbl="fgImgPlace1" presStyleIdx="0" presStyleCnt="5"/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44000" r="-44000"/>
          </a:stretch>
        </a:blipFill>
      </dgm:spPr>
    </dgm:pt>
    <dgm:pt modelId="{BF449172-776B-425A-AD1E-30CA35C7C00A}" type="pres">
      <dgm:prSet presAssocID="{FA460414-E6ED-4DE8-BB59-44E7BEDD2E47}" presName="sibTrans" presStyleCnt="0"/>
      <dgm:spPr/>
    </dgm:pt>
    <dgm:pt modelId="{CC381701-0D21-459F-821F-65435602B332}" type="pres">
      <dgm:prSet presAssocID="{A500E446-B7CC-4C3E-97C7-FE7B248A6310}" presName="composite" presStyleCnt="0"/>
      <dgm:spPr/>
    </dgm:pt>
    <dgm:pt modelId="{904763E1-8D75-430B-943A-3F5DB848FF6E}" type="pres">
      <dgm:prSet presAssocID="{A500E446-B7CC-4C3E-97C7-FE7B248A6310}" presName="rect1" presStyleLbl="trAlignAcc1" presStyleIdx="1" presStyleCnt="5" custScaleY="10280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8ED6E57-7DF2-4291-B6CE-F1F1ED4D4522}" type="pres">
      <dgm:prSet presAssocID="{A500E446-B7CC-4C3E-97C7-FE7B248A6310}" presName="rect2" presStyleLbl="fgImgPlace1" presStyleIdx="1" presStyleCnt="5"/>
      <dgm:spPr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40000" r="-40000"/>
          </a:stretch>
        </a:blipFill>
      </dgm:spPr>
    </dgm:pt>
    <dgm:pt modelId="{BCAA2771-A288-45F8-A01F-C7EB3792A9CF}" type="pres">
      <dgm:prSet presAssocID="{DC61B951-8741-4B33-82D9-BE5E0B04ACF4}" presName="sibTrans" presStyleCnt="0"/>
      <dgm:spPr/>
    </dgm:pt>
    <dgm:pt modelId="{39B1BB52-963D-4D16-A361-5F0682583032}" type="pres">
      <dgm:prSet presAssocID="{7135B5F5-14AF-408F-9897-032BCE60654C}" presName="composite" presStyleCnt="0"/>
      <dgm:spPr/>
    </dgm:pt>
    <dgm:pt modelId="{3F19AE95-AC38-4C80-9543-0659551B2EB3}" type="pres">
      <dgm:prSet presAssocID="{7135B5F5-14AF-408F-9897-032BCE60654C}" presName="rect1" presStyleLbl="trAlignAcc1" presStyleIdx="2" presStyleCnt="5" custScaleY="13650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ADD24F9-DCBB-4623-A025-5ADC0A4A661B}" type="pres">
      <dgm:prSet presAssocID="{7135B5F5-14AF-408F-9897-032BCE60654C}" presName="rect2" presStyleLbl="fgImgPlace1" presStyleIdx="2" presStyleCnt="5" custLinFactNeighborX="4484" custLinFactNeighborY="-10799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45000" r="-45000"/>
          </a:stretch>
        </a:blipFill>
      </dgm:spPr>
    </dgm:pt>
    <dgm:pt modelId="{A11C9442-C640-4E95-AA9E-7E358127221E}" type="pres">
      <dgm:prSet presAssocID="{9BB1DED4-27A4-48FD-AE7A-A3D4E59DC5CA}" presName="sibTrans" presStyleCnt="0"/>
      <dgm:spPr/>
    </dgm:pt>
    <dgm:pt modelId="{E56D9A63-7423-4A57-A5AB-A1D5E205A253}" type="pres">
      <dgm:prSet presAssocID="{1F801D85-7B37-42FA-A072-4CDD66B20148}" presName="composite" presStyleCnt="0"/>
      <dgm:spPr/>
    </dgm:pt>
    <dgm:pt modelId="{4848EEB9-E765-42C2-A898-523124211883}" type="pres">
      <dgm:prSet presAssocID="{1F801D85-7B37-42FA-A072-4CDD66B20148}" presName="rect1" presStyleLbl="trAlignAcc1" presStyleIdx="3" presStyleCnt="5" custScaleY="123528" custLinFactY="50713" custLinFactNeighborX="-211" custLinFactNeighborY="1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9E1F76D-8639-41F4-8DC5-47607B698879}" type="pres">
      <dgm:prSet presAssocID="{1F801D85-7B37-42FA-A072-4CDD66B20148}" presName="rect2" presStyleLbl="fgImgPlace1" presStyleIdx="3" presStyleCnt="5" custLinFactY="25772" custLinFactNeighborX="1606" custLinFactNeighborY="100000"/>
      <dgm:spPr>
        <a:blipFill>
          <a:blip xmlns:r="http://schemas.openxmlformats.org/officeDocument/2006/relationships"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4000" r="-24000"/>
          </a:stretch>
        </a:blipFill>
      </dgm:spPr>
    </dgm:pt>
    <dgm:pt modelId="{ABAA92F2-4321-4E41-8AD4-DF6A4081CDE2}" type="pres">
      <dgm:prSet presAssocID="{97DED62B-C54D-44A0-ABFA-D3D6C05A11D4}" presName="sibTrans" presStyleCnt="0"/>
      <dgm:spPr/>
    </dgm:pt>
    <dgm:pt modelId="{02147201-1230-4F30-A09C-2A2D6762D062}" type="pres">
      <dgm:prSet presAssocID="{D12A0AB4-47C3-4D70-9CD8-90589D8AE1D9}" presName="composite" presStyleCnt="0"/>
      <dgm:spPr/>
    </dgm:pt>
    <dgm:pt modelId="{5A45FF1E-C905-4C34-A446-C5076F29949F}" type="pres">
      <dgm:prSet presAssocID="{D12A0AB4-47C3-4D70-9CD8-90589D8AE1D9}" presName="rect1" presStyleLbl="trAlignAcc1" presStyleIdx="4" presStyleCnt="5" custScaleY="137155" custLinFactY="-49223" custLinFactNeighborX="56428" custLinFactNeighborY="-1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AAAA527-93E3-4867-9C91-B10A5746D5F8}" type="pres">
      <dgm:prSet presAssocID="{D12A0AB4-47C3-4D70-9CD8-90589D8AE1D9}" presName="rect2" presStyleLbl="fgImgPlace1" presStyleIdx="4" presStyleCnt="5" custScaleX="77867" custScaleY="56780" custLinFactX="100000" custLinFactY="-39737" custLinFactNeighborX="155772" custLinFactNeighborY="-100000"/>
      <dgm:spPr/>
    </dgm:pt>
  </dgm:ptLst>
  <dgm:cxnLst>
    <dgm:cxn modelId="{652A730A-EF38-446D-B488-B7FC99DCE453}" srcId="{19F14AD3-7D89-4D03-BC5E-7D630613E191}" destId="{7135B5F5-14AF-408F-9897-032BCE60654C}" srcOrd="2" destOrd="0" parTransId="{C79FBD72-309C-48D2-8DA1-B396D408536C}" sibTransId="{9BB1DED4-27A4-48FD-AE7A-A3D4E59DC5CA}"/>
    <dgm:cxn modelId="{4522FC6C-BA27-40DE-874F-4224F92A8EC9}" type="presOf" srcId="{1F801D85-7B37-42FA-A072-4CDD66B20148}" destId="{4848EEB9-E765-42C2-A898-523124211883}" srcOrd="0" destOrd="0" presId="urn:microsoft.com/office/officeart/2008/layout/PictureStrips"/>
    <dgm:cxn modelId="{9CC0118B-C32D-47ED-B958-1F347696A9BB}" type="presOf" srcId="{118A3BD7-56B3-40B0-88A7-0813E4648752}" destId="{8AD6562F-C313-4602-B9F1-19823D643A93}" srcOrd="0" destOrd="0" presId="urn:microsoft.com/office/officeart/2008/layout/PictureStrips"/>
    <dgm:cxn modelId="{D26B1F26-22BC-4433-8251-2D29B3EFE176}" srcId="{19F14AD3-7D89-4D03-BC5E-7D630613E191}" destId="{D12A0AB4-47C3-4D70-9CD8-90589D8AE1D9}" srcOrd="4" destOrd="0" parTransId="{886F23F7-9513-4F89-8997-97C0F3934A13}" sibTransId="{73144FB4-53AC-4913-A97E-D3E521719067}"/>
    <dgm:cxn modelId="{A6AC3BB0-46BA-4004-BDF8-956A15F19FC0}" srcId="{19F14AD3-7D89-4D03-BC5E-7D630613E191}" destId="{118A3BD7-56B3-40B0-88A7-0813E4648752}" srcOrd="0" destOrd="0" parTransId="{8C8914F8-7573-46CE-B557-420F5B4EC6E2}" sibTransId="{FA460414-E6ED-4DE8-BB59-44E7BEDD2E47}"/>
    <dgm:cxn modelId="{C93C566A-945A-4BF1-9E62-C8A1859DAD58}" type="presOf" srcId="{D12A0AB4-47C3-4D70-9CD8-90589D8AE1D9}" destId="{5A45FF1E-C905-4C34-A446-C5076F29949F}" srcOrd="0" destOrd="0" presId="urn:microsoft.com/office/officeart/2008/layout/PictureStrips"/>
    <dgm:cxn modelId="{08C20896-77C4-46C3-9F43-C987C8795403}" srcId="{19F14AD3-7D89-4D03-BC5E-7D630613E191}" destId="{1F801D85-7B37-42FA-A072-4CDD66B20148}" srcOrd="3" destOrd="0" parTransId="{3C2E3C8D-6F3E-451C-A3F0-3CD69AFC37ED}" sibTransId="{97DED62B-C54D-44A0-ABFA-D3D6C05A11D4}"/>
    <dgm:cxn modelId="{F8B2DC45-4F55-4722-BCF2-491060EA18AC}" type="presOf" srcId="{A500E446-B7CC-4C3E-97C7-FE7B248A6310}" destId="{904763E1-8D75-430B-943A-3F5DB848FF6E}" srcOrd="0" destOrd="0" presId="urn:microsoft.com/office/officeart/2008/layout/PictureStrips"/>
    <dgm:cxn modelId="{00B2E8DA-3736-4615-B452-309F09CAFBE9}" srcId="{19F14AD3-7D89-4D03-BC5E-7D630613E191}" destId="{A500E446-B7CC-4C3E-97C7-FE7B248A6310}" srcOrd="1" destOrd="0" parTransId="{A8BA0891-1951-405D-A24A-07F3AD9808DD}" sibTransId="{DC61B951-8741-4B33-82D9-BE5E0B04ACF4}"/>
    <dgm:cxn modelId="{C69C45BF-6FAF-42D5-988D-665B444DD732}" type="presOf" srcId="{7135B5F5-14AF-408F-9897-032BCE60654C}" destId="{3F19AE95-AC38-4C80-9543-0659551B2EB3}" srcOrd="0" destOrd="0" presId="urn:microsoft.com/office/officeart/2008/layout/PictureStrips"/>
    <dgm:cxn modelId="{D43C0C65-BF58-47A6-B6D2-A8537A0CDFEC}" type="presOf" srcId="{19F14AD3-7D89-4D03-BC5E-7D630613E191}" destId="{82FBE4C0-1220-4AB8-8AD6-33C15CC18A2B}" srcOrd="0" destOrd="0" presId="urn:microsoft.com/office/officeart/2008/layout/PictureStrips"/>
    <dgm:cxn modelId="{19EBAEAF-98C6-4B34-8F0B-A49FCDFEE7D4}" type="presParOf" srcId="{82FBE4C0-1220-4AB8-8AD6-33C15CC18A2B}" destId="{7E149A92-A170-43C2-BB32-4E8D59F96E7A}" srcOrd="0" destOrd="0" presId="urn:microsoft.com/office/officeart/2008/layout/PictureStrips"/>
    <dgm:cxn modelId="{B0EAC65C-8642-46EE-9890-99DC93EC482B}" type="presParOf" srcId="{7E149A92-A170-43C2-BB32-4E8D59F96E7A}" destId="{8AD6562F-C313-4602-B9F1-19823D643A93}" srcOrd="0" destOrd="0" presId="urn:microsoft.com/office/officeart/2008/layout/PictureStrips"/>
    <dgm:cxn modelId="{799692AA-5FAA-4751-B3B1-A5AE9C25B1E9}" type="presParOf" srcId="{7E149A92-A170-43C2-BB32-4E8D59F96E7A}" destId="{A886A854-52FD-442E-96DF-A2E4D40D52A1}" srcOrd="1" destOrd="0" presId="urn:microsoft.com/office/officeart/2008/layout/PictureStrips"/>
    <dgm:cxn modelId="{4402BA13-65B8-4A89-A017-E2F239316CC7}" type="presParOf" srcId="{82FBE4C0-1220-4AB8-8AD6-33C15CC18A2B}" destId="{BF449172-776B-425A-AD1E-30CA35C7C00A}" srcOrd="1" destOrd="0" presId="urn:microsoft.com/office/officeart/2008/layout/PictureStrips"/>
    <dgm:cxn modelId="{977F2CC9-A4B6-4E90-94C8-1B3848BBD834}" type="presParOf" srcId="{82FBE4C0-1220-4AB8-8AD6-33C15CC18A2B}" destId="{CC381701-0D21-459F-821F-65435602B332}" srcOrd="2" destOrd="0" presId="urn:microsoft.com/office/officeart/2008/layout/PictureStrips"/>
    <dgm:cxn modelId="{C5149239-7527-4C2E-9E3A-17B18E67FE3C}" type="presParOf" srcId="{CC381701-0D21-459F-821F-65435602B332}" destId="{904763E1-8D75-430B-943A-3F5DB848FF6E}" srcOrd="0" destOrd="0" presId="urn:microsoft.com/office/officeart/2008/layout/PictureStrips"/>
    <dgm:cxn modelId="{216119BF-A666-414B-BBF6-4F245A2EF4B2}" type="presParOf" srcId="{CC381701-0D21-459F-821F-65435602B332}" destId="{98ED6E57-7DF2-4291-B6CE-F1F1ED4D4522}" srcOrd="1" destOrd="0" presId="urn:microsoft.com/office/officeart/2008/layout/PictureStrips"/>
    <dgm:cxn modelId="{2AE746DA-1E00-49C8-BD41-8FF263769623}" type="presParOf" srcId="{82FBE4C0-1220-4AB8-8AD6-33C15CC18A2B}" destId="{BCAA2771-A288-45F8-A01F-C7EB3792A9CF}" srcOrd="3" destOrd="0" presId="urn:microsoft.com/office/officeart/2008/layout/PictureStrips"/>
    <dgm:cxn modelId="{C0675045-6B94-4736-81AF-006D3EA5F9A1}" type="presParOf" srcId="{82FBE4C0-1220-4AB8-8AD6-33C15CC18A2B}" destId="{39B1BB52-963D-4D16-A361-5F0682583032}" srcOrd="4" destOrd="0" presId="urn:microsoft.com/office/officeart/2008/layout/PictureStrips"/>
    <dgm:cxn modelId="{5DFD1170-9B34-4989-AD84-AEE0FD8CA3F1}" type="presParOf" srcId="{39B1BB52-963D-4D16-A361-5F0682583032}" destId="{3F19AE95-AC38-4C80-9543-0659551B2EB3}" srcOrd="0" destOrd="0" presId="urn:microsoft.com/office/officeart/2008/layout/PictureStrips"/>
    <dgm:cxn modelId="{8D2CFB9B-1D8E-4C02-A831-E59E63ABA4DF}" type="presParOf" srcId="{39B1BB52-963D-4D16-A361-5F0682583032}" destId="{BADD24F9-DCBB-4623-A025-5ADC0A4A661B}" srcOrd="1" destOrd="0" presId="urn:microsoft.com/office/officeart/2008/layout/PictureStrips"/>
    <dgm:cxn modelId="{5F95AE39-CB5A-47AF-9224-2B1C889EC476}" type="presParOf" srcId="{82FBE4C0-1220-4AB8-8AD6-33C15CC18A2B}" destId="{A11C9442-C640-4E95-AA9E-7E358127221E}" srcOrd="5" destOrd="0" presId="urn:microsoft.com/office/officeart/2008/layout/PictureStrips"/>
    <dgm:cxn modelId="{110EC87D-CFC7-4F71-AE27-CBD237E4CAD6}" type="presParOf" srcId="{82FBE4C0-1220-4AB8-8AD6-33C15CC18A2B}" destId="{E56D9A63-7423-4A57-A5AB-A1D5E205A253}" srcOrd="6" destOrd="0" presId="urn:microsoft.com/office/officeart/2008/layout/PictureStrips"/>
    <dgm:cxn modelId="{97507E9B-2E26-4D64-899F-CAD84639BF8D}" type="presParOf" srcId="{E56D9A63-7423-4A57-A5AB-A1D5E205A253}" destId="{4848EEB9-E765-42C2-A898-523124211883}" srcOrd="0" destOrd="0" presId="urn:microsoft.com/office/officeart/2008/layout/PictureStrips"/>
    <dgm:cxn modelId="{2DDD1A66-B696-4FA6-B7F6-E605889662DF}" type="presParOf" srcId="{E56D9A63-7423-4A57-A5AB-A1D5E205A253}" destId="{49E1F76D-8639-41F4-8DC5-47607B698879}" srcOrd="1" destOrd="0" presId="urn:microsoft.com/office/officeart/2008/layout/PictureStrips"/>
    <dgm:cxn modelId="{07BA7562-206A-4938-95A4-D7AE50A80D0E}" type="presParOf" srcId="{82FBE4C0-1220-4AB8-8AD6-33C15CC18A2B}" destId="{ABAA92F2-4321-4E41-8AD4-DF6A4081CDE2}" srcOrd="7" destOrd="0" presId="urn:microsoft.com/office/officeart/2008/layout/PictureStrips"/>
    <dgm:cxn modelId="{2D95B737-73DB-4077-A901-DFBEB8D4120D}" type="presParOf" srcId="{82FBE4C0-1220-4AB8-8AD6-33C15CC18A2B}" destId="{02147201-1230-4F30-A09C-2A2D6762D062}" srcOrd="8" destOrd="0" presId="urn:microsoft.com/office/officeart/2008/layout/PictureStrips"/>
    <dgm:cxn modelId="{5FE99F1A-E012-43DC-983E-6307A2CD5740}" type="presParOf" srcId="{02147201-1230-4F30-A09C-2A2D6762D062}" destId="{5A45FF1E-C905-4C34-A446-C5076F29949F}" srcOrd="0" destOrd="0" presId="urn:microsoft.com/office/officeart/2008/layout/PictureStrips"/>
    <dgm:cxn modelId="{CBA8F2ED-9E10-4AB9-8234-11468AE1CEED}" type="presParOf" srcId="{02147201-1230-4F30-A09C-2A2D6762D062}" destId="{AAAAA527-93E3-4867-9C91-B10A5746D5F8}" srcOrd="1" destOrd="0" presId="urn:microsoft.com/office/officeart/2008/layout/PictureStrips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AC8CCFD6-6E1D-4CAA-B69E-2FEC00E95102}" type="doc">
      <dgm:prSet loTypeId="urn:microsoft.com/office/officeart/2005/8/layout/chevron1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67EDB86F-9C24-47D0-840B-47F8155FE316}">
      <dgm:prSet phldrT="[Текст]" custT="1"/>
      <dgm:spPr/>
      <dgm:t>
        <a:bodyPr/>
        <a:lstStyle/>
        <a:p>
          <a:pPr>
            <a:spcAft>
              <a:spcPts val="0"/>
            </a:spcAft>
          </a:pPr>
          <a:r>
            <a:rPr lang="ru-RU" sz="1050" dirty="0">
              <a:solidFill>
                <a:schemeClr val="tx1"/>
              </a:solidFill>
            </a:rPr>
            <a:t>Приказ МСХ НО от 07.08.2023 г. №221</a:t>
          </a:r>
        </a:p>
      </dgm:t>
    </dgm:pt>
    <dgm:pt modelId="{F7B216AF-D0D6-4832-AC1D-7F4727AFABA9}" type="parTrans" cxnId="{C7424035-CCD7-4138-9539-B837491AE1E3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64E863EB-6969-4CF1-9E8A-A60097FB65A4}" type="sibTrans" cxnId="{C7424035-CCD7-4138-9539-B837491AE1E3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0A6E3086-41B0-4C13-BA08-1712139269F9}" type="pres">
      <dgm:prSet presAssocID="{AC8CCFD6-6E1D-4CAA-B69E-2FEC00E95102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7EEAB786-2612-4561-A564-7BA33F658C16}" type="pres">
      <dgm:prSet presAssocID="{67EDB86F-9C24-47D0-840B-47F8155FE316}" presName="parTxOnly" presStyleLbl="node1" presStyleIdx="0" presStyleCnt="1" custLinFactNeighborX="-106" custLinFactNeighborY="-539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C4E84BB7-0461-4AD7-9E2C-6E72882F2228}" type="presOf" srcId="{AC8CCFD6-6E1D-4CAA-B69E-2FEC00E95102}" destId="{0A6E3086-41B0-4C13-BA08-1712139269F9}" srcOrd="0" destOrd="0" presId="urn:microsoft.com/office/officeart/2005/8/layout/chevron1"/>
    <dgm:cxn modelId="{0393C9EE-567A-46F2-91F1-FF5CFD627EA9}" type="presOf" srcId="{67EDB86F-9C24-47D0-840B-47F8155FE316}" destId="{7EEAB786-2612-4561-A564-7BA33F658C16}" srcOrd="0" destOrd="0" presId="urn:microsoft.com/office/officeart/2005/8/layout/chevron1"/>
    <dgm:cxn modelId="{C7424035-CCD7-4138-9539-B837491AE1E3}" srcId="{AC8CCFD6-6E1D-4CAA-B69E-2FEC00E95102}" destId="{67EDB86F-9C24-47D0-840B-47F8155FE316}" srcOrd="0" destOrd="0" parTransId="{F7B216AF-D0D6-4832-AC1D-7F4727AFABA9}" sibTransId="{64E863EB-6969-4CF1-9E8A-A60097FB65A4}"/>
    <dgm:cxn modelId="{5820446E-ACA1-4B16-850F-69072E7BFEDA}" type="presParOf" srcId="{0A6E3086-41B0-4C13-BA08-1712139269F9}" destId="{7EEAB786-2612-4561-A564-7BA33F658C16}" srcOrd="0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1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AC8CCFD6-6E1D-4CAA-B69E-2FEC00E95102}" type="doc">
      <dgm:prSet loTypeId="urn:microsoft.com/office/officeart/2005/8/layout/chevron1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67EDB86F-9C24-47D0-840B-47F8155FE316}">
      <dgm:prSet phldrT="[Текст]" custT="1"/>
      <dgm:spPr/>
      <dgm:t>
        <a:bodyPr/>
        <a:lstStyle/>
        <a:p>
          <a:pPr>
            <a:spcAft>
              <a:spcPts val="0"/>
            </a:spcAft>
          </a:pPr>
          <a:r>
            <a:rPr lang="ru-RU" sz="1050" dirty="0">
              <a:solidFill>
                <a:schemeClr val="tx1"/>
              </a:solidFill>
            </a:rPr>
            <a:t>Постановление Правительства НО от 15.02.2024 г. № 55</a:t>
          </a:r>
        </a:p>
      </dgm:t>
    </dgm:pt>
    <dgm:pt modelId="{F7B216AF-D0D6-4832-AC1D-7F4727AFABA9}" type="parTrans" cxnId="{C7424035-CCD7-4138-9539-B837491AE1E3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64E863EB-6969-4CF1-9E8A-A60097FB65A4}" type="sibTrans" cxnId="{C7424035-CCD7-4138-9539-B837491AE1E3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F3982788-A542-4083-A436-CAE47F940406}">
      <dgm:prSet phldrT="[Текст]" custT="1"/>
      <dgm:spPr/>
      <dgm:t>
        <a:bodyPr/>
        <a:lstStyle/>
        <a:p>
          <a:pPr>
            <a:spcAft>
              <a:spcPts val="0"/>
            </a:spcAft>
          </a:pPr>
          <a:r>
            <a:rPr lang="ru-RU" sz="1050" dirty="0">
              <a:solidFill>
                <a:schemeClr val="tx1"/>
              </a:solidFill>
            </a:rPr>
            <a:t>Муниципальный НПА </a:t>
          </a:r>
        </a:p>
      </dgm:t>
    </dgm:pt>
    <dgm:pt modelId="{BE2D1662-D5BF-4159-8FE6-36A4BBE0E1CF}" type="parTrans" cxnId="{B8F19C53-8D3E-4249-98C6-97989A953B90}">
      <dgm:prSet/>
      <dgm:spPr/>
      <dgm:t>
        <a:bodyPr/>
        <a:lstStyle/>
        <a:p>
          <a:endParaRPr lang="ru-RU"/>
        </a:p>
      </dgm:t>
    </dgm:pt>
    <dgm:pt modelId="{D29E954E-F347-4BBA-8BF5-2AE0756754DD}" type="sibTrans" cxnId="{B8F19C53-8D3E-4249-98C6-97989A953B90}">
      <dgm:prSet/>
      <dgm:spPr/>
      <dgm:t>
        <a:bodyPr/>
        <a:lstStyle/>
        <a:p>
          <a:endParaRPr lang="ru-RU"/>
        </a:p>
      </dgm:t>
    </dgm:pt>
    <dgm:pt modelId="{0A6E3086-41B0-4C13-BA08-1712139269F9}" type="pres">
      <dgm:prSet presAssocID="{AC8CCFD6-6E1D-4CAA-B69E-2FEC00E95102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7EEAB786-2612-4561-A564-7BA33F658C16}" type="pres">
      <dgm:prSet presAssocID="{67EDB86F-9C24-47D0-840B-47F8155FE316}" presName="parTxOnly" presStyleLbl="node1" presStyleIdx="0" presStyleCnt="2" custScaleX="130372" custLinFactNeighborX="-1682" custLinFactNeighborY="-4511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4859B5F-DDAE-454D-BD30-7B31C5FD9555}" type="pres">
      <dgm:prSet presAssocID="{64E863EB-6969-4CF1-9E8A-A60097FB65A4}" presName="parTxOnlySpace" presStyleCnt="0"/>
      <dgm:spPr/>
    </dgm:pt>
    <dgm:pt modelId="{61F1AD40-B0B7-4145-9987-DD460843A993}" type="pres">
      <dgm:prSet presAssocID="{F3982788-A542-4083-A436-CAE47F940406}" presName="parTxOnly" presStyleLbl="node1" presStyleIdx="1" presStyleCnt="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B8F19C53-8D3E-4249-98C6-97989A953B90}" srcId="{AC8CCFD6-6E1D-4CAA-B69E-2FEC00E95102}" destId="{F3982788-A542-4083-A436-CAE47F940406}" srcOrd="1" destOrd="0" parTransId="{BE2D1662-D5BF-4159-8FE6-36A4BBE0E1CF}" sibTransId="{D29E954E-F347-4BBA-8BF5-2AE0756754DD}"/>
    <dgm:cxn modelId="{373F59FF-4073-4148-AE28-287143E2BB1D}" type="presOf" srcId="{F3982788-A542-4083-A436-CAE47F940406}" destId="{61F1AD40-B0B7-4145-9987-DD460843A993}" srcOrd="0" destOrd="0" presId="urn:microsoft.com/office/officeart/2005/8/layout/chevron1"/>
    <dgm:cxn modelId="{3F128DF9-4905-4AFA-BC5E-AB378C420324}" type="presOf" srcId="{AC8CCFD6-6E1D-4CAA-B69E-2FEC00E95102}" destId="{0A6E3086-41B0-4C13-BA08-1712139269F9}" srcOrd="0" destOrd="0" presId="urn:microsoft.com/office/officeart/2005/8/layout/chevron1"/>
    <dgm:cxn modelId="{C7424035-CCD7-4138-9539-B837491AE1E3}" srcId="{AC8CCFD6-6E1D-4CAA-B69E-2FEC00E95102}" destId="{67EDB86F-9C24-47D0-840B-47F8155FE316}" srcOrd="0" destOrd="0" parTransId="{F7B216AF-D0D6-4832-AC1D-7F4727AFABA9}" sibTransId="{64E863EB-6969-4CF1-9E8A-A60097FB65A4}"/>
    <dgm:cxn modelId="{E71A5575-52EC-420F-930D-3A4C5D64E13D}" type="presOf" srcId="{67EDB86F-9C24-47D0-840B-47F8155FE316}" destId="{7EEAB786-2612-4561-A564-7BA33F658C16}" srcOrd="0" destOrd="0" presId="urn:microsoft.com/office/officeart/2005/8/layout/chevron1"/>
    <dgm:cxn modelId="{B9A9E0B4-D75A-4EFA-B718-3273408D26A0}" type="presParOf" srcId="{0A6E3086-41B0-4C13-BA08-1712139269F9}" destId="{7EEAB786-2612-4561-A564-7BA33F658C16}" srcOrd="0" destOrd="0" presId="urn:microsoft.com/office/officeart/2005/8/layout/chevron1"/>
    <dgm:cxn modelId="{C3E645AC-BB70-4315-89AA-20F6EFD52B63}" type="presParOf" srcId="{0A6E3086-41B0-4C13-BA08-1712139269F9}" destId="{A4859B5F-DDAE-454D-BD30-7B31C5FD9555}" srcOrd="1" destOrd="0" presId="urn:microsoft.com/office/officeart/2005/8/layout/chevron1"/>
    <dgm:cxn modelId="{27254C01-19B4-41C1-8672-A188A36B1A62}" type="presParOf" srcId="{0A6E3086-41B0-4C13-BA08-1712139269F9}" destId="{61F1AD40-B0B7-4145-9987-DD460843A993}" srcOrd="2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22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AC8CCFD6-6E1D-4CAA-B69E-2FEC00E95102}" type="doc">
      <dgm:prSet loTypeId="urn:microsoft.com/office/officeart/2005/8/layout/chevron1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67EDB86F-9C24-47D0-840B-47F8155FE316}">
      <dgm:prSet phldrT="[Текст]" custT="1"/>
      <dgm:spPr/>
      <dgm:t>
        <a:bodyPr/>
        <a:lstStyle/>
        <a:p>
          <a:pPr>
            <a:spcAft>
              <a:spcPts val="0"/>
            </a:spcAft>
          </a:pPr>
          <a:r>
            <a:rPr lang="ru-RU" sz="1050" dirty="0">
              <a:solidFill>
                <a:schemeClr val="tx1"/>
              </a:solidFill>
            </a:rPr>
            <a:t>Постановление Правительства НО от 15.02.2024 г. № 57</a:t>
          </a:r>
        </a:p>
      </dgm:t>
    </dgm:pt>
    <dgm:pt modelId="{F7B216AF-D0D6-4832-AC1D-7F4727AFABA9}" type="parTrans" cxnId="{C7424035-CCD7-4138-9539-B837491AE1E3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64E863EB-6969-4CF1-9E8A-A60097FB65A4}" type="sibTrans" cxnId="{C7424035-CCD7-4138-9539-B837491AE1E3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F3982788-A542-4083-A436-CAE47F940406}">
      <dgm:prSet phldrT="[Текст]" custT="1"/>
      <dgm:spPr/>
      <dgm:t>
        <a:bodyPr/>
        <a:lstStyle/>
        <a:p>
          <a:pPr>
            <a:spcAft>
              <a:spcPts val="0"/>
            </a:spcAft>
          </a:pPr>
          <a:r>
            <a:rPr lang="ru-RU" sz="1050" dirty="0">
              <a:solidFill>
                <a:schemeClr val="tx1"/>
              </a:solidFill>
            </a:rPr>
            <a:t>Муниципальный НПА </a:t>
          </a:r>
        </a:p>
      </dgm:t>
    </dgm:pt>
    <dgm:pt modelId="{BE2D1662-D5BF-4159-8FE6-36A4BBE0E1CF}" type="parTrans" cxnId="{B8F19C53-8D3E-4249-98C6-97989A953B90}">
      <dgm:prSet/>
      <dgm:spPr/>
      <dgm:t>
        <a:bodyPr/>
        <a:lstStyle/>
        <a:p>
          <a:endParaRPr lang="ru-RU"/>
        </a:p>
      </dgm:t>
    </dgm:pt>
    <dgm:pt modelId="{D29E954E-F347-4BBA-8BF5-2AE0756754DD}" type="sibTrans" cxnId="{B8F19C53-8D3E-4249-98C6-97989A953B90}">
      <dgm:prSet/>
      <dgm:spPr/>
      <dgm:t>
        <a:bodyPr/>
        <a:lstStyle/>
        <a:p>
          <a:endParaRPr lang="ru-RU"/>
        </a:p>
      </dgm:t>
    </dgm:pt>
    <dgm:pt modelId="{0A6E3086-41B0-4C13-BA08-1712139269F9}" type="pres">
      <dgm:prSet presAssocID="{AC8CCFD6-6E1D-4CAA-B69E-2FEC00E95102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7EEAB786-2612-4561-A564-7BA33F658C16}" type="pres">
      <dgm:prSet presAssocID="{67EDB86F-9C24-47D0-840B-47F8155FE316}" presName="parTxOnly" presStyleLbl="node1" presStyleIdx="0" presStyleCnt="2" custScaleX="130372" custLinFactNeighborX="-34428" custLinFactNeighborY="-2274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4859B5F-DDAE-454D-BD30-7B31C5FD9555}" type="pres">
      <dgm:prSet presAssocID="{64E863EB-6969-4CF1-9E8A-A60097FB65A4}" presName="parTxOnlySpace" presStyleCnt="0"/>
      <dgm:spPr/>
    </dgm:pt>
    <dgm:pt modelId="{61F1AD40-B0B7-4145-9987-DD460843A993}" type="pres">
      <dgm:prSet presAssocID="{F3982788-A542-4083-A436-CAE47F940406}" presName="parTxOnly" presStyleLbl="node1" presStyleIdx="1" presStyleCnt="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B8F19C53-8D3E-4249-98C6-97989A953B90}" srcId="{AC8CCFD6-6E1D-4CAA-B69E-2FEC00E95102}" destId="{F3982788-A542-4083-A436-CAE47F940406}" srcOrd="1" destOrd="0" parTransId="{BE2D1662-D5BF-4159-8FE6-36A4BBE0E1CF}" sibTransId="{D29E954E-F347-4BBA-8BF5-2AE0756754DD}"/>
    <dgm:cxn modelId="{C7424035-CCD7-4138-9539-B837491AE1E3}" srcId="{AC8CCFD6-6E1D-4CAA-B69E-2FEC00E95102}" destId="{67EDB86F-9C24-47D0-840B-47F8155FE316}" srcOrd="0" destOrd="0" parTransId="{F7B216AF-D0D6-4832-AC1D-7F4727AFABA9}" sibTransId="{64E863EB-6969-4CF1-9E8A-A60097FB65A4}"/>
    <dgm:cxn modelId="{9FA8558D-60B1-4B50-BC3A-8B316C332CB4}" type="presOf" srcId="{F3982788-A542-4083-A436-CAE47F940406}" destId="{61F1AD40-B0B7-4145-9987-DD460843A993}" srcOrd="0" destOrd="0" presId="urn:microsoft.com/office/officeart/2005/8/layout/chevron1"/>
    <dgm:cxn modelId="{9989E243-D4E5-46BA-8B92-CD654F73DB35}" type="presOf" srcId="{67EDB86F-9C24-47D0-840B-47F8155FE316}" destId="{7EEAB786-2612-4561-A564-7BA33F658C16}" srcOrd="0" destOrd="0" presId="urn:microsoft.com/office/officeart/2005/8/layout/chevron1"/>
    <dgm:cxn modelId="{DB6506E1-A3A2-48D3-BDE8-AC8E53F56254}" type="presOf" srcId="{AC8CCFD6-6E1D-4CAA-B69E-2FEC00E95102}" destId="{0A6E3086-41B0-4C13-BA08-1712139269F9}" srcOrd="0" destOrd="0" presId="urn:microsoft.com/office/officeart/2005/8/layout/chevron1"/>
    <dgm:cxn modelId="{DED56546-0FAD-4A38-ABB0-4D356FF7E247}" type="presParOf" srcId="{0A6E3086-41B0-4C13-BA08-1712139269F9}" destId="{7EEAB786-2612-4561-A564-7BA33F658C16}" srcOrd="0" destOrd="0" presId="urn:microsoft.com/office/officeart/2005/8/layout/chevron1"/>
    <dgm:cxn modelId="{225EF15B-746E-47CA-AAB8-15938D2BFAAC}" type="presParOf" srcId="{0A6E3086-41B0-4C13-BA08-1712139269F9}" destId="{A4859B5F-DDAE-454D-BD30-7B31C5FD9555}" srcOrd="1" destOrd="0" presId="urn:microsoft.com/office/officeart/2005/8/layout/chevron1"/>
    <dgm:cxn modelId="{26E433E8-882F-4256-9ADD-2798E3CD5AE9}" type="presParOf" srcId="{0A6E3086-41B0-4C13-BA08-1712139269F9}" destId="{61F1AD40-B0B7-4145-9987-DD460843A993}" srcOrd="2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27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AC8CCFD6-6E1D-4CAA-B69E-2FEC00E95102}" type="doc">
      <dgm:prSet loTypeId="urn:microsoft.com/office/officeart/2005/8/layout/chevron1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67EDB86F-9C24-47D0-840B-47F8155FE316}">
      <dgm:prSet phldrT="[Текст]" custT="1"/>
      <dgm:spPr/>
      <dgm:t>
        <a:bodyPr/>
        <a:lstStyle/>
        <a:p>
          <a:pPr>
            <a:spcAft>
              <a:spcPts val="0"/>
            </a:spcAft>
          </a:pPr>
          <a:r>
            <a:rPr lang="ru-RU" sz="1050" dirty="0">
              <a:solidFill>
                <a:schemeClr val="tx1"/>
              </a:solidFill>
            </a:rPr>
            <a:t>Постановление Правительства НО от 15.02.2024 г. № 58</a:t>
          </a:r>
        </a:p>
      </dgm:t>
    </dgm:pt>
    <dgm:pt modelId="{F7B216AF-D0D6-4832-AC1D-7F4727AFABA9}" type="parTrans" cxnId="{C7424035-CCD7-4138-9539-B837491AE1E3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64E863EB-6969-4CF1-9E8A-A60097FB65A4}" type="sibTrans" cxnId="{C7424035-CCD7-4138-9539-B837491AE1E3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F3982788-A542-4083-A436-CAE47F940406}">
      <dgm:prSet phldrT="[Текст]" custT="1"/>
      <dgm:spPr/>
      <dgm:t>
        <a:bodyPr/>
        <a:lstStyle/>
        <a:p>
          <a:pPr>
            <a:spcAft>
              <a:spcPts val="0"/>
            </a:spcAft>
          </a:pPr>
          <a:r>
            <a:rPr lang="ru-RU" sz="1050" dirty="0">
              <a:solidFill>
                <a:schemeClr val="tx1"/>
              </a:solidFill>
            </a:rPr>
            <a:t>Муниципальный НПА </a:t>
          </a:r>
        </a:p>
      </dgm:t>
    </dgm:pt>
    <dgm:pt modelId="{BE2D1662-D5BF-4159-8FE6-36A4BBE0E1CF}" type="parTrans" cxnId="{B8F19C53-8D3E-4249-98C6-97989A953B90}">
      <dgm:prSet/>
      <dgm:spPr/>
      <dgm:t>
        <a:bodyPr/>
        <a:lstStyle/>
        <a:p>
          <a:endParaRPr lang="ru-RU"/>
        </a:p>
      </dgm:t>
    </dgm:pt>
    <dgm:pt modelId="{D29E954E-F347-4BBA-8BF5-2AE0756754DD}" type="sibTrans" cxnId="{B8F19C53-8D3E-4249-98C6-97989A953B90}">
      <dgm:prSet/>
      <dgm:spPr/>
      <dgm:t>
        <a:bodyPr/>
        <a:lstStyle/>
        <a:p>
          <a:endParaRPr lang="ru-RU"/>
        </a:p>
      </dgm:t>
    </dgm:pt>
    <dgm:pt modelId="{0A6E3086-41B0-4C13-BA08-1712139269F9}" type="pres">
      <dgm:prSet presAssocID="{AC8CCFD6-6E1D-4CAA-B69E-2FEC00E95102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7EEAB786-2612-4561-A564-7BA33F658C16}" type="pres">
      <dgm:prSet presAssocID="{67EDB86F-9C24-47D0-840B-47F8155FE316}" presName="parTxOnly" presStyleLbl="node1" presStyleIdx="0" presStyleCnt="2" custScaleX="170733" custLinFactNeighborX="45660" custLinFactNeighborY="-6881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4859B5F-DDAE-454D-BD30-7B31C5FD9555}" type="pres">
      <dgm:prSet presAssocID="{64E863EB-6969-4CF1-9E8A-A60097FB65A4}" presName="parTxOnlySpace" presStyleCnt="0"/>
      <dgm:spPr/>
    </dgm:pt>
    <dgm:pt modelId="{61F1AD40-B0B7-4145-9987-DD460843A993}" type="pres">
      <dgm:prSet presAssocID="{F3982788-A542-4083-A436-CAE47F940406}" presName="parTxOnly" presStyleLbl="node1" presStyleIdx="1" presStyleCnt="2" custScaleX="134194" custLinFactNeighborX="66158" custLinFactNeighborY="-315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F5F35A24-2771-4FC5-A199-B76B7A0578C0}" type="presOf" srcId="{67EDB86F-9C24-47D0-840B-47F8155FE316}" destId="{7EEAB786-2612-4561-A564-7BA33F658C16}" srcOrd="0" destOrd="0" presId="urn:microsoft.com/office/officeart/2005/8/layout/chevron1"/>
    <dgm:cxn modelId="{B8F19C53-8D3E-4249-98C6-97989A953B90}" srcId="{AC8CCFD6-6E1D-4CAA-B69E-2FEC00E95102}" destId="{F3982788-A542-4083-A436-CAE47F940406}" srcOrd="1" destOrd="0" parTransId="{BE2D1662-D5BF-4159-8FE6-36A4BBE0E1CF}" sibTransId="{D29E954E-F347-4BBA-8BF5-2AE0756754DD}"/>
    <dgm:cxn modelId="{C7424035-CCD7-4138-9539-B837491AE1E3}" srcId="{AC8CCFD6-6E1D-4CAA-B69E-2FEC00E95102}" destId="{67EDB86F-9C24-47D0-840B-47F8155FE316}" srcOrd="0" destOrd="0" parTransId="{F7B216AF-D0D6-4832-AC1D-7F4727AFABA9}" sibTransId="{64E863EB-6969-4CF1-9E8A-A60097FB65A4}"/>
    <dgm:cxn modelId="{1CEFF71D-70C2-4B83-A2FD-B32316D35DF0}" type="presOf" srcId="{AC8CCFD6-6E1D-4CAA-B69E-2FEC00E95102}" destId="{0A6E3086-41B0-4C13-BA08-1712139269F9}" srcOrd="0" destOrd="0" presId="urn:microsoft.com/office/officeart/2005/8/layout/chevron1"/>
    <dgm:cxn modelId="{9B391E17-5CCE-4015-9016-DAD437468C0B}" type="presOf" srcId="{F3982788-A542-4083-A436-CAE47F940406}" destId="{61F1AD40-B0B7-4145-9987-DD460843A993}" srcOrd="0" destOrd="0" presId="urn:microsoft.com/office/officeart/2005/8/layout/chevron1"/>
    <dgm:cxn modelId="{AD14F10E-24AF-491D-AD1E-995D0B69B10C}" type="presParOf" srcId="{0A6E3086-41B0-4C13-BA08-1712139269F9}" destId="{7EEAB786-2612-4561-A564-7BA33F658C16}" srcOrd="0" destOrd="0" presId="urn:microsoft.com/office/officeart/2005/8/layout/chevron1"/>
    <dgm:cxn modelId="{5524B35F-243F-41C0-97D7-E47446EB7C82}" type="presParOf" srcId="{0A6E3086-41B0-4C13-BA08-1712139269F9}" destId="{A4859B5F-DDAE-454D-BD30-7B31C5FD9555}" srcOrd="1" destOrd="0" presId="urn:microsoft.com/office/officeart/2005/8/layout/chevron1"/>
    <dgm:cxn modelId="{DB66089F-9FF1-4E84-93EF-907C77F849C2}" type="presParOf" srcId="{0A6E3086-41B0-4C13-BA08-1712139269F9}" destId="{61F1AD40-B0B7-4145-9987-DD460843A993}" srcOrd="2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32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AC8CCFD6-6E1D-4CAA-B69E-2FEC00E95102}" type="doc">
      <dgm:prSet loTypeId="urn:microsoft.com/office/officeart/2005/8/layout/chevron1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67EDB86F-9C24-47D0-840B-47F8155FE316}">
      <dgm:prSet phldrT="[Текст]" custT="1"/>
      <dgm:spPr/>
      <dgm:t>
        <a:bodyPr/>
        <a:lstStyle/>
        <a:p>
          <a:pPr>
            <a:spcAft>
              <a:spcPts val="0"/>
            </a:spcAft>
          </a:pPr>
          <a:r>
            <a:rPr lang="ru-RU" sz="1050" dirty="0">
              <a:solidFill>
                <a:schemeClr val="tx1"/>
              </a:solidFill>
            </a:rPr>
            <a:t>Постановление Правительства НО от 08.02.2024 г. №47</a:t>
          </a:r>
        </a:p>
      </dgm:t>
    </dgm:pt>
    <dgm:pt modelId="{F7B216AF-D0D6-4832-AC1D-7F4727AFABA9}" type="parTrans" cxnId="{C7424035-CCD7-4138-9539-B837491AE1E3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64E863EB-6969-4CF1-9E8A-A60097FB65A4}" type="sibTrans" cxnId="{C7424035-CCD7-4138-9539-B837491AE1E3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85A9E755-347B-4A26-9607-A02A8093D447}">
      <dgm:prSet phldrT="[Текст]" custT="1"/>
      <dgm:spPr/>
      <dgm:t>
        <a:bodyPr/>
        <a:lstStyle/>
        <a:p>
          <a:pPr>
            <a:spcAft>
              <a:spcPts val="0"/>
            </a:spcAft>
          </a:pPr>
          <a:r>
            <a:rPr lang="ru-RU" sz="1050" dirty="0">
              <a:solidFill>
                <a:schemeClr val="tx1"/>
              </a:solidFill>
            </a:rPr>
            <a:t>Муниципальный НПА </a:t>
          </a:r>
        </a:p>
      </dgm:t>
    </dgm:pt>
    <dgm:pt modelId="{DB996012-A4C4-4AD9-B841-38204E921121}" type="parTrans" cxnId="{C6036BD6-9439-4904-8E9C-D61335F7C2C8}">
      <dgm:prSet/>
      <dgm:spPr/>
      <dgm:t>
        <a:bodyPr/>
        <a:lstStyle/>
        <a:p>
          <a:endParaRPr lang="ru-RU"/>
        </a:p>
      </dgm:t>
    </dgm:pt>
    <dgm:pt modelId="{A8456E6A-82BF-4056-997A-5EA90836C9AA}" type="sibTrans" cxnId="{C6036BD6-9439-4904-8E9C-D61335F7C2C8}">
      <dgm:prSet/>
      <dgm:spPr/>
      <dgm:t>
        <a:bodyPr/>
        <a:lstStyle/>
        <a:p>
          <a:endParaRPr lang="ru-RU"/>
        </a:p>
      </dgm:t>
    </dgm:pt>
    <dgm:pt modelId="{0A6E3086-41B0-4C13-BA08-1712139269F9}" type="pres">
      <dgm:prSet presAssocID="{AC8CCFD6-6E1D-4CAA-B69E-2FEC00E95102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7EEAB786-2612-4561-A564-7BA33F658C16}" type="pres">
      <dgm:prSet presAssocID="{67EDB86F-9C24-47D0-840B-47F8155FE316}" presName="parTxOnly" presStyleLbl="node1" presStyleIdx="0" presStyleCnt="2" custScaleX="97496" custLinFactNeighborX="-55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4859B5F-DDAE-454D-BD30-7B31C5FD9555}" type="pres">
      <dgm:prSet presAssocID="{64E863EB-6969-4CF1-9E8A-A60097FB65A4}" presName="parTxOnlySpace" presStyleCnt="0"/>
      <dgm:spPr/>
    </dgm:pt>
    <dgm:pt modelId="{613C8118-6177-4D48-8781-51B47EB57E77}" type="pres">
      <dgm:prSet presAssocID="{85A9E755-347B-4A26-9607-A02A8093D447}" presName="parTxOnly" presStyleLbl="node1" presStyleIdx="1" presStyleCnt="2" custScaleX="78915" custLinFactNeighborX="-21565" custLinFactNeighborY="4511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5C65D22D-08C1-4460-844A-08409769831F}" type="presOf" srcId="{85A9E755-347B-4A26-9607-A02A8093D447}" destId="{613C8118-6177-4D48-8781-51B47EB57E77}" srcOrd="0" destOrd="0" presId="urn:microsoft.com/office/officeart/2005/8/layout/chevron1"/>
    <dgm:cxn modelId="{C7424035-CCD7-4138-9539-B837491AE1E3}" srcId="{AC8CCFD6-6E1D-4CAA-B69E-2FEC00E95102}" destId="{67EDB86F-9C24-47D0-840B-47F8155FE316}" srcOrd="0" destOrd="0" parTransId="{F7B216AF-D0D6-4832-AC1D-7F4727AFABA9}" sibTransId="{64E863EB-6969-4CF1-9E8A-A60097FB65A4}"/>
    <dgm:cxn modelId="{40A0946C-3094-4E25-A927-0E7D5D915F94}" type="presOf" srcId="{AC8CCFD6-6E1D-4CAA-B69E-2FEC00E95102}" destId="{0A6E3086-41B0-4C13-BA08-1712139269F9}" srcOrd="0" destOrd="0" presId="urn:microsoft.com/office/officeart/2005/8/layout/chevron1"/>
    <dgm:cxn modelId="{5E5BBED8-3FCD-4FE4-AFAE-F836B42CCC23}" type="presOf" srcId="{67EDB86F-9C24-47D0-840B-47F8155FE316}" destId="{7EEAB786-2612-4561-A564-7BA33F658C16}" srcOrd="0" destOrd="0" presId="urn:microsoft.com/office/officeart/2005/8/layout/chevron1"/>
    <dgm:cxn modelId="{C6036BD6-9439-4904-8E9C-D61335F7C2C8}" srcId="{AC8CCFD6-6E1D-4CAA-B69E-2FEC00E95102}" destId="{85A9E755-347B-4A26-9607-A02A8093D447}" srcOrd="1" destOrd="0" parTransId="{DB996012-A4C4-4AD9-B841-38204E921121}" sibTransId="{A8456E6A-82BF-4056-997A-5EA90836C9AA}"/>
    <dgm:cxn modelId="{1803BD4C-B16F-4A9B-8410-B5B344B9320C}" type="presParOf" srcId="{0A6E3086-41B0-4C13-BA08-1712139269F9}" destId="{7EEAB786-2612-4561-A564-7BA33F658C16}" srcOrd="0" destOrd="0" presId="urn:microsoft.com/office/officeart/2005/8/layout/chevron1"/>
    <dgm:cxn modelId="{FDAC1BA7-3759-4514-B183-9AE3DBA0F1AD}" type="presParOf" srcId="{0A6E3086-41B0-4C13-BA08-1712139269F9}" destId="{A4859B5F-DDAE-454D-BD30-7B31C5FD9555}" srcOrd="1" destOrd="0" presId="urn:microsoft.com/office/officeart/2005/8/layout/chevron1"/>
    <dgm:cxn modelId="{0AF50E2F-F03D-488C-B35F-776B7316B437}" type="presParOf" srcId="{0A6E3086-41B0-4C13-BA08-1712139269F9}" destId="{613C8118-6177-4D48-8781-51B47EB57E77}" srcOrd="2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37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AC8CCFD6-6E1D-4CAA-B69E-2FEC00E95102}" type="doc">
      <dgm:prSet loTypeId="urn:microsoft.com/office/officeart/2005/8/layout/chevron1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67EDB86F-9C24-47D0-840B-47F8155FE316}">
      <dgm:prSet phldrT="[Текст]" custT="1"/>
      <dgm:spPr/>
      <dgm:t>
        <a:bodyPr/>
        <a:lstStyle/>
        <a:p>
          <a:pPr>
            <a:spcAft>
              <a:spcPts val="0"/>
            </a:spcAft>
          </a:pPr>
          <a:r>
            <a:rPr lang="ru-RU" sz="1050" dirty="0" smtClean="0">
              <a:solidFill>
                <a:schemeClr val="tx1"/>
              </a:solidFill>
            </a:rPr>
            <a:t> Приказ МСХ НО от </a:t>
          </a:r>
          <a:r>
            <a:rPr lang="ru-RU" sz="1050" dirty="0" smtClean="0">
              <a:solidFill>
                <a:schemeClr val="tx1"/>
              </a:solidFill>
            </a:rPr>
            <a:t>05.05.2024 г. №283</a:t>
          </a:r>
          <a:endParaRPr lang="ru-RU" sz="1050" dirty="0">
            <a:solidFill>
              <a:schemeClr val="tx1"/>
            </a:solidFill>
          </a:endParaRPr>
        </a:p>
      </dgm:t>
    </dgm:pt>
    <dgm:pt modelId="{F7B216AF-D0D6-4832-AC1D-7F4727AFABA9}" type="parTrans" cxnId="{C7424035-CCD7-4138-9539-B837491AE1E3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64E863EB-6969-4CF1-9E8A-A60097FB65A4}" type="sibTrans" cxnId="{C7424035-CCD7-4138-9539-B837491AE1E3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0A6E3086-41B0-4C13-BA08-1712139269F9}" type="pres">
      <dgm:prSet presAssocID="{AC8CCFD6-6E1D-4CAA-B69E-2FEC00E95102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7EEAB786-2612-4561-A564-7BA33F658C16}" type="pres">
      <dgm:prSet presAssocID="{67EDB86F-9C24-47D0-840B-47F8155FE316}" presName="parTxOnly" presStyleLbl="node1" presStyleIdx="0" presStyleCnt="1" custScaleX="97496" custLinFactNeighborX="-1301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2901A5BA-4305-4D3B-BA58-DCE06E3F917F}" type="presOf" srcId="{AC8CCFD6-6E1D-4CAA-B69E-2FEC00E95102}" destId="{0A6E3086-41B0-4C13-BA08-1712139269F9}" srcOrd="0" destOrd="0" presId="urn:microsoft.com/office/officeart/2005/8/layout/chevron1"/>
    <dgm:cxn modelId="{2B239EB3-826A-41A7-A41D-EC62EC17AFD3}" type="presOf" srcId="{67EDB86F-9C24-47D0-840B-47F8155FE316}" destId="{7EEAB786-2612-4561-A564-7BA33F658C16}" srcOrd="0" destOrd="0" presId="urn:microsoft.com/office/officeart/2005/8/layout/chevron1"/>
    <dgm:cxn modelId="{C7424035-CCD7-4138-9539-B837491AE1E3}" srcId="{AC8CCFD6-6E1D-4CAA-B69E-2FEC00E95102}" destId="{67EDB86F-9C24-47D0-840B-47F8155FE316}" srcOrd="0" destOrd="0" parTransId="{F7B216AF-D0D6-4832-AC1D-7F4727AFABA9}" sibTransId="{64E863EB-6969-4CF1-9E8A-A60097FB65A4}"/>
    <dgm:cxn modelId="{CDA65B6F-69E0-486B-A9EA-D72CF5D0C76D}" type="presParOf" srcId="{0A6E3086-41B0-4C13-BA08-1712139269F9}" destId="{7EEAB786-2612-4561-A564-7BA33F658C16}" srcOrd="0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42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AD6562F-C313-4602-B9F1-19823D643A93}">
      <dsp:nvSpPr>
        <dsp:cNvPr id="0" name=""/>
        <dsp:cNvSpPr/>
      </dsp:nvSpPr>
      <dsp:spPr>
        <a:xfrm>
          <a:off x="20858" y="3808549"/>
          <a:ext cx="4434892" cy="633782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94785" tIns="41910" rIns="41910" bIns="41910" numCol="1" spcCol="1270" anchor="ctr" anchorCtr="0">
          <a:noAutofit/>
        </a:bodyPr>
        <a:lstStyle/>
        <a:p>
          <a:pPr lvl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kern="1200" dirty="0">
              <a:effectLst/>
              <a:latin typeface="+mn-lt"/>
            </a:rPr>
            <a:t>Отсутствие просроченной задолженности по возврату в бюджет субсидий, бюджетных инвестиций, а также иная просроченная задолженность по денежным обязательствам</a:t>
          </a:r>
          <a:endParaRPr lang="ru-RU" sz="1100" kern="1200" dirty="0">
            <a:latin typeface="+mn-lt"/>
          </a:endParaRPr>
        </a:p>
      </dsp:txBody>
      <dsp:txXfrm>
        <a:off x="20858" y="3808549"/>
        <a:ext cx="4434892" cy="633782"/>
      </dsp:txXfrm>
    </dsp:sp>
    <dsp:sp modelId="{A886A854-52FD-442E-96DF-A2E4D40D52A1}">
      <dsp:nvSpPr>
        <dsp:cNvPr id="0" name=""/>
        <dsp:cNvSpPr/>
      </dsp:nvSpPr>
      <dsp:spPr>
        <a:xfrm>
          <a:off x="30443" y="3746758"/>
          <a:ext cx="675070" cy="579499"/>
        </a:xfrm>
        <a:prstGeom prst="rect">
          <a:avLst/>
        </a:prstGeom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7932041-E967-4F6A-A775-3DB06A2E25DE}">
      <dsp:nvSpPr>
        <dsp:cNvPr id="0" name=""/>
        <dsp:cNvSpPr/>
      </dsp:nvSpPr>
      <dsp:spPr>
        <a:xfrm>
          <a:off x="4649579" y="33107"/>
          <a:ext cx="4144348" cy="964967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94785" tIns="41910" rIns="41910" bIns="41910" numCol="1" spcCol="1270" anchor="ctr" anchorCtr="0">
          <a:noAutofit/>
        </a:bodyPr>
        <a:lstStyle/>
        <a:p>
          <a:pPr lvl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kern="1200" dirty="0">
              <a:latin typeface="+mn-lt"/>
            </a:rPr>
            <a:t>ЮЛ не находится в процессе ликвидации, банкротства, деятельность не должна быть приостановлена. </a:t>
          </a:r>
        </a:p>
        <a:p>
          <a:pPr lvl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kern="1200" dirty="0">
              <a:latin typeface="+mn-lt"/>
            </a:rPr>
            <a:t>В отношении ИП не должна быть введена процедура банкротства, не должны прекратить деятельность в качестве ИП</a:t>
          </a:r>
        </a:p>
      </dsp:txBody>
      <dsp:txXfrm>
        <a:off x="4649579" y="33107"/>
        <a:ext cx="4144348" cy="964967"/>
      </dsp:txXfrm>
    </dsp:sp>
    <dsp:sp modelId="{A5658717-2A6F-4931-8864-689962808B5C}">
      <dsp:nvSpPr>
        <dsp:cNvPr id="0" name=""/>
        <dsp:cNvSpPr/>
      </dsp:nvSpPr>
      <dsp:spPr>
        <a:xfrm>
          <a:off x="4694981" y="181271"/>
          <a:ext cx="721149" cy="637369"/>
        </a:xfrm>
        <a:prstGeom prst="rect">
          <a:avLst/>
        </a:prstGeom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04763E1-8D75-430B-943A-3F5DB848FF6E}">
      <dsp:nvSpPr>
        <dsp:cNvPr id="0" name=""/>
        <dsp:cNvSpPr/>
      </dsp:nvSpPr>
      <dsp:spPr>
        <a:xfrm>
          <a:off x="16609" y="23232"/>
          <a:ext cx="4350346" cy="993568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94785" tIns="41910" rIns="41910" bIns="41910" numCol="1" spcCol="1270" anchor="ctr" anchorCtr="0">
          <a:noAutofit/>
        </a:bodyPr>
        <a:lstStyle/>
        <a:p>
          <a:pPr lvl="0" algn="l" defTabSz="48895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ru-RU" sz="1100" kern="1200" dirty="0">
              <a:effectLst/>
              <a:latin typeface="+mn-lt"/>
            </a:rPr>
            <a:t>Не является иностранным ЮЛ, в </a:t>
          </a:r>
          <a:r>
            <a:rPr lang="ru-RU" sz="1100" kern="1200" dirty="0" err="1">
              <a:effectLst/>
              <a:latin typeface="+mn-lt"/>
            </a:rPr>
            <a:t>т.ч</a:t>
          </a:r>
          <a:r>
            <a:rPr lang="ru-RU" sz="1100" kern="1200" dirty="0">
              <a:effectLst/>
              <a:latin typeface="+mn-lt"/>
            </a:rPr>
            <a:t>. не включен Минфином РФ в перечень государств и территорий, используемых для офшорного владения активами в РФ, а также российским ЮЛ, в капитале которого доля офшорных компаний  превышает 25%  </a:t>
          </a:r>
          <a:endParaRPr lang="ru-RU" sz="1100" kern="1200" dirty="0">
            <a:latin typeface="+mn-lt"/>
          </a:endParaRPr>
        </a:p>
      </dsp:txBody>
      <dsp:txXfrm>
        <a:off x="16609" y="23232"/>
        <a:ext cx="4350346" cy="993568"/>
      </dsp:txXfrm>
    </dsp:sp>
    <dsp:sp modelId="{98ED6E57-7DF2-4291-B6CE-F1F1ED4D4522}">
      <dsp:nvSpPr>
        <dsp:cNvPr id="0" name=""/>
        <dsp:cNvSpPr/>
      </dsp:nvSpPr>
      <dsp:spPr>
        <a:xfrm>
          <a:off x="110369" y="138104"/>
          <a:ext cx="724302" cy="781557"/>
        </a:xfrm>
        <a:prstGeom prst="rect">
          <a:avLst/>
        </a:prstGeom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F19AE95-AC38-4C80-9543-0659551B2EB3}">
      <dsp:nvSpPr>
        <dsp:cNvPr id="0" name=""/>
        <dsp:cNvSpPr/>
      </dsp:nvSpPr>
      <dsp:spPr>
        <a:xfrm>
          <a:off x="4575330" y="2175032"/>
          <a:ext cx="4227330" cy="652792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94785" tIns="41910" rIns="41910" bIns="41910" numCol="1" spcCol="1270" anchor="ctr" anchorCtr="0">
          <a:noAutofit/>
        </a:bodyPr>
        <a:lstStyle/>
        <a:p>
          <a:pPr lvl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kern="1200" dirty="0">
              <a:effectLst/>
              <a:latin typeface="+mn-lt"/>
            </a:rPr>
            <a:t>Не получает средства из бюджета из которого планируется предоставление субсидии на основании иных правовых актов на аналогичные цели</a:t>
          </a:r>
          <a:endParaRPr lang="ru-RU" sz="1100" kern="1200" dirty="0">
            <a:latin typeface="+mn-lt"/>
          </a:endParaRPr>
        </a:p>
      </dsp:txBody>
      <dsp:txXfrm>
        <a:off x="4575330" y="2175032"/>
        <a:ext cx="4227330" cy="652792"/>
      </dsp:txXfrm>
    </dsp:sp>
    <dsp:sp modelId="{BADD24F9-DCBB-4623-A025-5ADC0A4A661B}">
      <dsp:nvSpPr>
        <dsp:cNvPr id="0" name=""/>
        <dsp:cNvSpPr/>
      </dsp:nvSpPr>
      <dsp:spPr>
        <a:xfrm>
          <a:off x="4513722" y="2034397"/>
          <a:ext cx="741493" cy="616992"/>
        </a:xfrm>
        <a:prstGeom prst="rect">
          <a:avLst/>
        </a:prstGeom>
        <a:blipFill>
          <a:blip xmlns:r="http://schemas.openxmlformats.org/officeDocument/2006/relationships"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848EEB9-E765-42C2-A898-523124211883}">
      <dsp:nvSpPr>
        <dsp:cNvPr id="0" name=""/>
        <dsp:cNvSpPr/>
      </dsp:nvSpPr>
      <dsp:spPr>
        <a:xfrm>
          <a:off x="4594696" y="1167106"/>
          <a:ext cx="4227330" cy="890566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94785" tIns="41910" rIns="41910" bIns="41910" numCol="1" spcCol="1270" anchor="ctr" anchorCtr="0">
          <a:noAutofit/>
        </a:bodyPr>
        <a:lstStyle/>
        <a:p>
          <a:pPr lvl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kern="1200" dirty="0">
              <a:latin typeface="+mn-lt"/>
            </a:rPr>
            <a:t>Не выявлены факты нарушения условий, установленных при получении бюджетных средств, и их нецелевого использования, либо нарушения устранены или возвращены средства в соответствующий бюджет</a:t>
          </a:r>
        </a:p>
      </dsp:txBody>
      <dsp:txXfrm>
        <a:off x="4594696" y="1167106"/>
        <a:ext cx="4227330" cy="890566"/>
      </dsp:txXfrm>
    </dsp:sp>
    <dsp:sp modelId="{49E1F76D-8639-41F4-8DC5-47607B698879}">
      <dsp:nvSpPr>
        <dsp:cNvPr id="0" name=""/>
        <dsp:cNvSpPr/>
      </dsp:nvSpPr>
      <dsp:spPr>
        <a:xfrm>
          <a:off x="4609259" y="1040982"/>
          <a:ext cx="781737" cy="871066"/>
        </a:xfrm>
        <a:prstGeom prst="rect">
          <a:avLst/>
        </a:prstGeom>
        <a:blipFill>
          <a:blip xmlns:r="http://schemas.openxmlformats.org/officeDocument/2006/relationships"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A45FF1E-C905-4C34-A446-C5076F29949F}">
      <dsp:nvSpPr>
        <dsp:cNvPr id="0" name=""/>
        <dsp:cNvSpPr/>
      </dsp:nvSpPr>
      <dsp:spPr>
        <a:xfrm>
          <a:off x="4597354" y="2953463"/>
          <a:ext cx="4227330" cy="690045"/>
        </a:xfrm>
        <a:prstGeom prst="rect">
          <a:avLst/>
        </a:prstGeom>
        <a:solidFill>
          <a:schemeClr val="lt1">
            <a:hueOff val="0"/>
            <a:satOff val="0"/>
            <a:lum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94785" tIns="41910" rIns="41910" bIns="41910" numCol="1" spcCol="1270" anchor="ctr" anchorCtr="0">
          <a:noAutofit/>
        </a:bodyPr>
        <a:lstStyle/>
        <a:p>
          <a:pPr lvl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kern="1200" dirty="0">
              <a:latin typeface="+mn-lt"/>
            </a:rPr>
            <a:t>Предоставил отчетность о финансово-экономическом состоянии товаропроизводителей агропромышленного комплекса на последнюю отчетную дату</a:t>
          </a:r>
        </a:p>
      </dsp:txBody>
      <dsp:txXfrm>
        <a:off x="4597354" y="2953463"/>
        <a:ext cx="4227330" cy="690045"/>
      </dsp:txXfrm>
    </dsp:sp>
    <dsp:sp modelId="{AAAAA527-93E3-4867-9C91-B10A5746D5F8}">
      <dsp:nvSpPr>
        <dsp:cNvPr id="0" name=""/>
        <dsp:cNvSpPr/>
      </dsp:nvSpPr>
      <dsp:spPr>
        <a:xfrm>
          <a:off x="4724036" y="2937260"/>
          <a:ext cx="708490" cy="766715"/>
        </a:xfrm>
        <a:prstGeom prst="rect">
          <a:avLst/>
        </a:prstGeom>
        <a:blipFill>
          <a:blip xmlns:r="http://schemas.openxmlformats.org/officeDocument/2006/relationships"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5402835-66C5-4696-AB01-9BE1E8D313B0}">
      <dsp:nvSpPr>
        <dsp:cNvPr id="0" name=""/>
        <dsp:cNvSpPr/>
      </dsp:nvSpPr>
      <dsp:spPr>
        <a:xfrm>
          <a:off x="20840" y="3006218"/>
          <a:ext cx="4413291" cy="677852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94785" tIns="41910" rIns="41910" bIns="41910" numCol="1" spcCol="1270" anchor="ctr" anchorCtr="0">
          <a:noAutofit/>
        </a:bodyPr>
        <a:lstStyle/>
        <a:p>
          <a:pPr lvl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kern="1200" dirty="0">
              <a:latin typeface="+mn-lt"/>
            </a:rPr>
            <a:t>Не является иностранным агентом в соответствии с Федеральным законом от 14.07.2022 г. № 255-ФЗ  </a:t>
          </a:r>
        </a:p>
      </dsp:txBody>
      <dsp:txXfrm>
        <a:off x="20840" y="3006218"/>
        <a:ext cx="4413291" cy="677852"/>
      </dsp:txXfrm>
    </dsp:sp>
    <dsp:sp modelId="{32BF2F54-D823-4640-A3AC-11E6A656FDB0}">
      <dsp:nvSpPr>
        <dsp:cNvPr id="0" name=""/>
        <dsp:cNvSpPr/>
      </dsp:nvSpPr>
      <dsp:spPr>
        <a:xfrm>
          <a:off x="110544" y="3025274"/>
          <a:ext cx="700546" cy="472693"/>
        </a:xfrm>
        <a:prstGeom prst="rect">
          <a:avLst/>
        </a:prstGeom>
        <a:blipFill dpi="0" rotWithShape="1">
          <a:blip xmlns:r="http://schemas.openxmlformats.org/officeDocument/2006/relationships" r:embed="rId7"/>
          <a:srcRect/>
          <a:stretch>
            <a:fillRect l="-3135" t="4927" r="3135" b="-4927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EEAB786-2612-4561-A564-7BA33F658C16}">
      <dsp:nvSpPr>
        <dsp:cNvPr id="0" name=""/>
        <dsp:cNvSpPr/>
      </dsp:nvSpPr>
      <dsp:spPr>
        <a:xfrm>
          <a:off x="8105" y="0"/>
          <a:ext cx="4032421" cy="484057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4006" tIns="14669" rIns="14669" bIns="14669" numCol="1" spcCol="1270" anchor="ctr" anchorCtr="0">
          <a:noAutofit/>
        </a:bodyPr>
        <a:lstStyle/>
        <a:p>
          <a:pPr lvl="0" algn="ctr" defTabSz="466725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ru-RU" sz="1050" kern="1200" dirty="0" smtClean="0">
              <a:solidFill>
                <a:schemeClr val="tx1"/>
              </a:solidFill>
            </a:rPr>
            <a:t>Постановление Правительства НО от 27.07.2021 г. № 647</a:t>
          </a:r>
          <a:endParaRPr lang="ru-RU" sz="1050" kern="1200" dirty="0">
            <a:solidFill>
              <a:schemeClr val="tx1"/>
            </a:solidFill>
          </a:endParaRPr>
        </a:p>
      </dsp:txBody>
      <dsp:txXfrm>
        <a:off x="250134" y="0"/>
        <a:ext cx="3548364" cy="484057"/>
      </dsp:txXfrm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24BBD77-D836-4BEE-A19E-A2052DF9DF1E}">
      <dsp:nvSpPr>
        <dsp:cNvPr id="0" name=""/>
        <dsp:cNvSpPr/>
      </dsp:nvSpPr>
      <dsp:spPr>
        <a:xfrm>
          <a:off x="9612" y="0"/>
          <a:ext cx="4478429" cy="942246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2004" tIns="10668" rIns="10668" bIns="10668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800" kern="1200" dirty="0">
            <a:solidFill>
              <a:schemeClr val="tx1"/>
            </a:solidFill>
          </a:endParaRPr>
        </a:p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>
              <a:solidFill>
                <a:schemeClr val="tx1"/>
              </a:solidFill>
            </a:rPr>
            <a:t>Решение о порядке предоставления субсидии от 24.01.2024 № 22-68850-00258-Р</a:t>
          </a:r>
        </a:p>
      </dsp:txBody>
      <dsp:txXfrm>
        <a:off x="480735" y="0"/>
        <a:ext cx="3536183" cy="942246"/>
      </dsp:txXfrm>
    </dsp:sp>
    <dsp:sp modelId="{B45D1D77-C20F-4633-A23B-C5237EC8937E}">
      <dsp:nvSpPr>
        <dsp:cNvPr id="0" name=""/>
        <dsp:cNvSpPr/>
      </dsp:nvSpPr>
      <dsp:spPr>
        <a:xfrm>
          <a:off x="9612" y="816223"/>
          <a:ext cx="3582743" cy="9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57150" lvl="1" indent="-57150" algn="l" defTabSz="2222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500" kern="1200" dirty="0">
            <a:solidFill>
              <a:schemeClr val="tx1"/>
            </a:solidFill>
          </a:endParaRPr>
        </a:p>
      </dsp:txBody>
      <dsp:txXfrm>
        <a:off x="9612" y="816223"/>
        <a:ext cx="3582743" cy="90000"/>
      </dsp:txXfrm>
    </dsp:sp>
    <dsp:sp modelId="{F936D895-F24F-470B-BDCA-87F9B96D7677}">
      <dsp:nvSpPr>
        <dsp:cNvPr id="0" name=""/>
        <dsp:cNvSpPr/>
      </dsp:nvSpPr>
      <dsp:spPr>
        <a:xfrm>
          <a:off x="4272253" y="0"/>
          <a:ext cx="4478429" cy="942246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6007" tIns="18669" rIns="18669" bIns="18669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>
              <a:solidFill>
                <a:schemeClr val="tx1"/>
              </a:solidFill>
            </a:rPr>
            <a:t>Приказы Минсельхоза России                          от 12.02.2024 № 61, от 03.12.2021 № 823, от 14.02.2024 № 65</a:t>
          </a:r>
        </a:p>
      </dsp:txBody>
      <dsp:txXfrm>
        <a:off x="4743376" y="0"/>
        <a:ext cx="3536183" cy="942246"/>
      </dsp:txXfrm>
    </dsp:sp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69A1CE8-D250-46B0-A3D8-6C63229364DA}">
      <dsp:nvSpPr>
        <dsp:cNvPr id="0" name=""/>
        <dsp:cNvSpPr/>
      </dsp:nvSpPr>
      <dsp:spPr>
        <a:xfrm>
          <a:off x="176115" y="209792"/>
          <a:ext cx="1955210" cy="2096982"/>
        </a:xfrm>
        <a:prstGeom prst="rect">
          <a:avLst/>
        </a:prstGeom>
        <a:solidFill>
          <a:schemeClr val="accent1">
            <a:lumMod val="20000"/>
            <a:lumOff val="8000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85344" rIns="85344" bIns="85344" numCol="1" spcCol="1270" anchor="ctr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/>
            <a:t>Потенциальный заемщик подает в банк заявку и документы в соответствии с правилами банка</a:t>
          </a:r>
        </a:p>
      </dsp:txBody>
      <dsp:txXfrm>
        <a:off x="488949" y="209792"/>
        <a:ext cx="1642376" cy="2096982"/>
      </dsp:txXfrm>
    </dsp:sp>
    <dsp:sp modelId="{2B413318-054D-4043-A8BF-D2433EE96C06}">
      <dsp:nvSpPr>
        <dsp:cNvPr id="0" name=""/>
        <dsp:cNvSpPr/>
      </dsp:nvSpPr>
      <dsp:spPr>
        <a:xfrm>
          <a:off x="32110" y="1"/>
          <a:ext cx="495813" cy="479972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/>
            <a:t>1</a:t>
          </a:r>
        </a:p>
      </dsp:txBody>
      <dsp:txXfrm>
        <a:off x="104720" y="70291"/>
        <a:ext cx="350593" cy="339392"/>
      </dsp:txXfrm>
    </dsp:sp>
    <dsp:sp modelId="{08480064-7CED-41F9-8966-F7F6D5DEF35F}">
      <dsp:nvSpPr>
        <dsp:cNvPr id="0" name=""/>
        <dsp:cNvSpPr/>
      </dsp:nvSpPr>
      <dsp:spPr>
        <a:xfrm>
          <a:off x="2398848" y="209792"/>
          <a:ext cx="1955210" cy="2096982"/>
        </a:xfrm>
        <a:prstGeom prst="rect">
          <a:avLst/>
        </a:prstGeom>
        <a:solidFill>
          <a:schemeClr val="accent1">
            <a:lumMod val="20000"/>
            <a:lumOff val="8000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85344" rIns="85344" bIns="85344" numCol="1" spcCol="1270" anchor="ctr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/>
            <a:t>Банк проверят потенциального заемщика на соответствие требованиям и целевого назначения кредита, включает его в реестр потенциальных заемщиков и направляет реестр в Минсельхоз России</a:t>
          </a:r>
        </a:p>
      </dsp:txBody>
      <dsp:txXfrm>
        <a:off x="2711682" y="209792"/>
        <a:ext cx="1642376" cy="2096982"/>
      </dsp:txXfrm>
    </dsp:sp>
    <dsp:sp modelId="{2ADE6F9E-176D-4DEC-B3DA-B4D72FC9D4AE}">
      <dsp:nvSpPr>
        <dsp:cNvPr id="0" name=""/>
        <dsp:cNvSpPr/>
      </dsp:nvSpPr>
      <dsp:spPr>
        <a:xfrm>
          <a:off x="2192339" y="1"/>
          <a:ext cx="495813" cy="479972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/>
            <a:t>2</a:t>
          </a:r>
        </a:p>
      </dsp:txBody>
      <dsp:txXfrm>
        <a:off x="2264949" y="70291"/>
        <a:ext cx="350593" cy="339392"/>
      </dsp:txXfrm>
    </dsp:sp>
    <dsp:sp modelId="{7BFDECB5-3B9A-4B5B-A21C-532C093BF9ED}">
      <dsp:nvSpPr>
        <dsp:cNvPr id="0" name=""/>
        <dsp:cNvSpPr/>
      </dsp:nvSpPr>
      <dsp:spPr>
        <a:xfrm>
          <a:off x="4572075" y="209792"/>
          <a:ext cx="1955210" cy="2096982"/>
        </a:xfrm>
        <a:prstGeom prst="rect">
          <a:avLst/>
        </a:prstGeom>
        <a:solidFill>
          <a:schemeClr val="accent1">
            <a:lumMod val="20000"/>
            <a:lumOff val="8000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85344" rIns="85344" bIns="85344" numCol="1" spcCol="1270" anchor="ctr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/>
            <a:t>Минсельхоз России рассматривает полученные документы и направляет уведомление о включении или не включении потенциального заемщика в реестр заемщиков</a:t>
          </a:r>
        </a:p>
      </dsp:txBody>
      <dsp:txXfrm>
        <a:off x="4884909" y="209792"/>
        <a:ext cx="1642376" cy="2096982"/>
      </dsp:txXfrm>
    </dsp:sp>
    <dsp:sp modelId="{074DCDFA-7312-422D-9895-03AF4E24C88D}">
      <dsp:nvSpPr>
        <dsp:cNvPr id="0" name=""/>
        <dsp:cNvSpPr/>
      </dsp:nvSpPr>
      <dsp:spPr>
        <a:xfrm>
          <a:off x="4424164" y="0"/>
          <a:ext cx="495813" cy="479972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/>
            <a:t>3</a:t>
          </a:r>
        </a:p>
      </dsp:txBody>
      <dsp:txXfrm>
        <a:off x="4496774" y="70290"/>
        <a:ext cx="350593" cy="339392"/>
      </dsp:txXfrm>
    </dsp:sp>
    <dsp:sp modelId="{2B357817-674D-405D-9CCF-23C42A73C159}">
      <dsp:nvSpPr>
        <dsp:cNvPr id="0" name=""/>
        <dsp:cNvSpPr/>
      </dsp:nvSpPr>
      <dsp:spPr>
        <a:xfrm>
          <a:off x="6676193" y="209792"/>
          <a:ext cx="1955210" cy="2096982"/>
        </a:xfrm>
        <a:prstGeom prst="rect">
          <a:avLst/>
        </a:prstGeom>
        <a:solidFill>
          <a:schemeClr val="accent1">
            <a:lumMod val="20000"/>
            <a:lumOff val="8000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85344" rIns="85344" bIns="85344" numCol="1" spcCol="1270" anchor="ctr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/>
            <a:t>Банк выдает кредит заемщику при положительном решении Минсельхоза России</a:t>
          </a:r>
        </a:p>
      </dsp:txBody>
      <dsp:txXfrm>
        <a:off x="6989027" y="209792"/>
        <a:ext cx="1642376" cy="2096982"/>
      </dsp:txXfrm>
    </dsp:sp>
    <dsp:sp modelId="{01E35F00-E53F-4793-81A6-03F6AD37F978}">
      <dsp:nvSpPr>
        <dsp:cNvPr id="0" name=""/>
        <dsp:cNvSpPr/>
      </dsp:nvSpPr>
      <dsp:spPr>
        <a:xfrm>
          <a:off x="6574992" y="0"/>
          <a:ext cx="495813" cy="479972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/>
            <a:t>4</a:t>
          </a:r>
        </a:p>
      </dsp:txBody>
      <dsp:txXfrm>
        <a:off x="6647602" y="70290"/>
        <a:ext cx="350593" cy="339392"/>
      </dsp:txXfrm>
    </dsp:sp>
  </dsp:spTree>
</dsp:drawing>
</file>

<file path=ppt/diagrams/drawing1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CE51DCA-35C9-4EC1-9019-6CEAF14B47C7}">
      <dsp:nvSpPr>
        <dsp:cNvPr id="0" name=""/>
        <dsp:cNvSpPr/>
      </dsp:nvSpPr>
      <dsp:spPr>
        <a:xfrm>
          <a:off x="1048" y="0"/>
          <a:ext cx="3450937" cy="787984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8006" tIns="16002" rIns="16002" bIns="16002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ru-RU" sz="1200" kern="1200" dirty="0">
              <a:solidFill>
                <a:schemeClr val="tx1"/>
              </a:solidFill>
            </a:rPr>
            <a:t>Постановление Правительства РФ от 14.07.2012 № 717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ru-RU" sz="1200" kern="1200" dirty="0">
              <a:solidFill>
                <a:schemeClr val="tx1"/>
              </a:solidFill>
            </a:rPr>
            <a:t> (приложение 12(1</a:t>
          </a:r>
          <a:r>
            <a:rPr lang="ru-RU" sz="1200" kern="1200" dirty="0" smtClean="0">
              <a:solidFill>
                <a:schemeClr val="tx1"/>
              </a:solidFill>
            </a:rPr>
            <a:t>),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ru-RU" sz="1200" kern="1200" dirty="0" smtClean="0">
              <a:solidFill>
                <a:schemeClr val="tx1"/>
              </a:solidFill>
            </a:rPr>
            <a:t> приложение 15,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ru-RU" sz="1200" kern="1200" dirty="0" smtClean="0">
              <a:solidFill>
                <a:schemeClr val="tx1"/>
              </a:solidFill>
            </a:rPr>
            <a:t> </a:t>
          </a:r>
          <a:r>
            <a:rPr lang="ru-RU" sz="1200" kern="1200" dirty="0">
              <a:solidFill>
                <a:schemeClr val="tx1"/>
              </a:solidFill>
            </a:rPr>
            <a:t>приложение 17)</a:t>
          </a:r>
        </a:p>
      </dsp:txBody>
      <dsp:txXfrm>
        <a:off x="395040" y="0"/>
        <a:ext cx="2662953" cy="787984"/>
      </dsp:txXfrm>
    </dsp:sp>
    <dsp:sp modelId="{7706373C-F20B-4582-A203-3B956D4CDCF2}">
      <dsp:nvSpPr>
        <dsp:cNvPr id="0" name=""/>
        <dsp:cNvSpPr/>
      </dsp:nvSpPr>
      <dsp:spPr>
        <a:xfrm>
          <a:off x="3106892" y="-12505"/>
          <a:ext cx="3450937" cy="812995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4006" tIns="14669" rIns="14669" bIns="14669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kern="1200" dirty="0">
              <a:solidFill>
                <a:schemeClr val="tx1"/>
              </a:solidFill>
            </a:rPr>
            <a:t>Постановление Правительства НО от 19.09.2020 № 781</a:t>
          </a:r>
        </a:p>
        <a:p>
          <a:pPr lvl="0" algn="ctr" defTabSz="48895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ru-RU" sz="1100" kern="1200" dirty="0">
              <a:solidFill>
                <a:schemeClr val="tx1"/>
              </a:solidFill>
            </a:rPr>
            <a:t>Приказ МСХ НО </a:t>
          </a:r>
        </a:p>
        <a:p>
          <a:pPr lvl="0" algn="ctr" defTabSz="48895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ru-RU" sz="1100" kern="1200" dirty="0">
              <a:solidFill>
                <a:schemeClr val="tx1"/>
              </a:solidFill>
            </a:rPr>
            <a:t>от 17.05.2023 № 137</a:t>
          </a:r>
        </a:p>
      </dsp:txBody>
      <dsp:txXfrm>
        <a:off x="3513390" y="-12505"/>
        <a:ext cx="2637942" cy="812995"/>
      </dsp:txXfrm>
    </dsp:sp>
    <dsp:sp modelId="{4A89AFB2-6644-4730-AD22-177892228F54}">
      <dsp:nvSpPr>
        <dsp:cNvPr id="0" name=""/>
        <dsp:cNvSpPr/>
      </dsp:nvSpPr>
      <dsp:spPr>
        <a:xfrm>
          <a:off x="6212735" y="7210"/>
          <a:ext cx="3481029" cy="773563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4006" tIns="14669" rIns="14669" bIns="14669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ru-RU" sz="1100" i="1" kern="1200" dirty="0">
              <a:solidFill>
                <a:schemeClr val="tx1"/>
              </a:solidFill>
            </a:rPr>
            <a:t>Приказы Минсельхоза России</a:t>
          </a:r>
        </a:p>
        <a:p>
          <a:pPr lvl="0" algn="ctr" defTabSz="48895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ru-RU" sz="1100" i="1" kern="1200" dirty="0">
              <a:solidFill>
                <a:schemeClr val="tx1"/>
              </a:solidFill>
            </a:rPr>
            <a:t> от 23.06.2023 № 588, </a:t>
          </a:r>
        </a:p>
        <a:p>
          <a:pPr lvl="0" algn="ctr" defTabSz="48895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ru-RU" sz="1100" i="1" kern="1200" dirty="0">
              <a:solidFill>
                <a:schemeClr val="tx1"/>
              </a:solidFill>
            </a:rPr>
            <a:t>от 18.07.2023 от № 625,  </a:t>
          </a:r>
        </a:p>
        <a:p>
          <a:pPr lvl="0" algn="ctr" defTabSz="48895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ru-RU" sz="1100" i="1" kern="1200" dirty="0">
              <a:solidFill>
                <a:schemeClr val="tx1"/>
              </a:solidFill>
            </a:rPr>
            <a:t>     от 23.06.2023 № 587,</a:t>
          </a:r>
        </a:p>
        <a:p>
          <a:pPr lvl="0" algn="ctr" defTabSz="48895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ru-RU" sz="1100" i="1" kern="1200" dirty="0">
              <a:solidFill>
                <a:schemeClr val="tx1"/>
              </a:solidFill>
            </a:rPr>
            <a:t>           от 22.01.2024 № 17</a:t>
          </a:r>
        </a:p>
      </dsp:txBody>
      <dsp:txXfrm>
        <a:off x="6599517" y="7210"/>
        <a:ext cx="2707466" cy="773563"/>
      </dsp:txXfrm>
    </dsp:sp>
  </dsp:spTree>
</dsp:drawing>
</file>

<file path=ppt/diagrams/drawing1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24BBD77-D836-4BEE-A19E-A2052DF9DF1E}">
      <dsp:nvSpPr>
        <dsp:cNvPr id="0" name=""/>
        <dsp:cNvSpPr/>
      </dsp:nvSpPr>
      <dsp:spPr>
        <a:xfrm>
          <a:off x="4620" y="7345"/>
          <a:ext cx="4507898" cy="648000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6007" tIns="18669" rIns="18669" bIns="18669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0" kern="1200" dirty="0">
              <a:solidFill>
                <a:schemeClr val="tx1"/>
              </a:solidFill>
            </a:rPr>
            <a:t>Постановление Правительства РФ                              от 14.05.2021 №</a:t>
          </a:r>
          <a:r>
            <a:rPr lang="en-US" sz="1400" b="0" kern="1200" dirty="0">
              <a:solidFill>
                <a:schemeClr val="tx1"/>
              </a:solidFill>
            </a:rPr>
            <a:t> 731</a:t>
          </a:r>
          <a:r>
            <a:rPr lang="ru-RU" sz="1400" b="0" kern="1200" dirty="0">
              <a:solidFill>
                <a:schemeClr val="tx1"/>
              </a:solidFill>
            </a:rPr>
            <a:t> (приложение №6), приказ Минсельхоза России от 17.12.2021 №</a:t>
          </a:r>
          <a:r>
            <a:rPr lang="en-US" sz="1400" b="0" kern="1200" dirty="0">
              <a:solidFill>
                <a:schemeClr val="tx1"/>
              </a:solidFill>
            </a:rPr>
            <a:t> 857</a:t>
          </a:r>
          <a:endParaRPr lang="ru-RU" sz="1400" b="0" kern="1200" dirty="0">
            <a:solidFill>
              <a:schemeClr val="tx1"/>
            </a:solidFill>
          </a:endParaRPr>
        </a:p>
      </dsp:txBody>
      <dsp:txXfrm>
        <a:off x="328620" y="7345"/>
        <a:ext cx="3859898" cy="648000"/>
      </dsp:txXfrm>
    </dsp:sp>
    <dsp:sp modelId="{B45D1D77-C20F-4633-A23B-C5237EC8937E}">
      <dsp:nvSpPr>
        <dsp:cNvPr id="0" name=""/>
        <dsp:cNvSpPr/>
      </dsp:nvSpPr>
      <dsp:spPr>
        <a:xfrm>
          <a:off x="4620" y="736345"/>
          <a:ext cx="3606319" cy="216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1200" kern="1200" dirty="0">
            <a:solidFill>
              <a:schemeClr val="tx1"/>
            </a:solidFill>
          </a:endParaRPr>
        </a:p>
      </dsp:txBody>
      <dsp:txXfrm>
        <a:off x="4620" y="736345"/>
        <a:ext cx="3606319" cy="216000"/>
      </dsp:txXfrm>
    </dsp:sp>
    <dsp:sp modelId="{F22AD7F2-3EEF-4299-9CDF-67168AD17A93}">
      <dsp:nvSpPr>
        <dsp:cNvPr id="0" name=""/>
        <dsp:cNvSpPr/>
      </dsp:nvSpPr>
      <dsp:spPr>
        <a:xfrm>
          <a:off x="4362965" y="7345"/>
          <a:ext cx="4375006" cy="648000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6007" tIns="18669" rIns="18669" bIns="18669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0" kern="1200" dirty="0">
              <a:solidFill>
                <a:schemeClr val="tx1"/>
              </a:solidFill>
            </a:rPr>
            <a:t>Приказ министерства сельского хозяйства и продовольственных ресурсов Нижегородской области от 12.04.2024 № 153</a:t>
          </a:r>
        </a:p>
      </dsp:txBody>
      <dsp:txXfrm>
        <a:off x="4686965" y="7345"/>
        <a:ext cx="3727006" cy="648000"/>
      </dsp:txXfrm>
    </dsp:sp>
  </dsp:spTree>
</dsp:drawing>
</file>

<file path=ppt/diagrams/drawing1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24BBD77-D836-4BEE-A19E-A2052DF9DF1E}">
      <dsp:nvSpPr>
        <dsp:cNvPr id="0" name=""/>
        <dsp:cNvSpPr/>
      </dsp:nvSpPr>
      <dsp:spPr>
        <a:xfrm>
          <a:off x="0" y="0"/>
          <a:ext cx="4593275" cy="918000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6007" tIns="18669" rIns="18669" bIns="18669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0" kern="1200" dirty="0">
              <a:solidFill>
                <a:schemeClr val="tx1"/>
              </a:solidFill>
            </a:rPr>
            <a:t>Постановление Правительства РФ 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0" kern="1200" dirty="0">
              <a:solidFill>
                <a:schemeClr val="tx1"/>
              </a:solidFill>
            </a:rPr>
            <a:t>от 14.07.2012 № 717 (приложение 14)</a:t>
          </a:r>
        </a:p>
      </dsp:txBody>
      <dsp:txXfrm>
        <a:off x="459000" y="0"/>
        <a:ext cx="3675275" cy="918000"/>
      </dsp:txXfrm>
    </dsp:sp>
    <dsp:sp modelId="{B45D1D77-C20F-4633-A23B-C5237EC8937E}">
      <dsp:nvSpPr>
        <dsp:cNvPr id="0" name=""/>
        <dsp:cNvSpPr/>
      </dsp:nvSpPr>
      <dsp:spPr>
        <a:xfrm>
          <a:off x="3493" y="1049758"/>
          <a:ext cx="3674620" cy="306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1700" kern="1200" dirty="0">
            <a:solidFill>
              <a:schemeClr val="tx1"/>
            </a:solidFill>
          </a:endParaRPr>
        </a:p>
      </dsp:txBody>
      <dsp:txXfrm>
        <a:off x="3493" y="1049758"/>
        <a:ext cx="3674620" cy="306000"/>
      </dsp:txXfrm>
    </dsp:sp>
    <dsp:sp modelId="{F22AD7F2-3EEF-4299-9CDF-67168AD17A93}">
      <dsp:nvSpPr>
        <dsp:cNvPr id="0" name=""/>
        <dsp:cNvSpPr/>
      </dsp:nvSpPr>
      <dsp:spPr>
        <a:xfrm>
          <a:off x="4615715" y="17008"/>
          <a:ext cx="4123383" cy="918000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6007" tIns="18669" rIns="18669" bIns="18669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0" kern="1200" dirty="0">
              <a:solidFill>
                <a:schemeClr val="tx1"/>
              </a:solidFill>
            </a:rPr>
            <a:t>Постановление Правительства НО                                               от 09.03.2023 N 193</a:t>
          </a:r>
        </a:p>
      </dsp:txBody>
      <dsp:txXfrm>
        <a:off x="5074715" y="17008"/>
        <a:ext cx="3205383" cy="918000"/>
      </dsp:txXfrm>
    </dsp:sp>
  </dsp:spTree>
</dsp:drawing>
</file>

<file path=ppt/diagrams/drawing1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24BBD77-D836-4BEE-A19E-A2052DF9DF1E}">
      <dsp:nvSpPr>
        <dsp:cNvPr id="0" name=""/>
        <dsp:cNvSpPr/>
      </dsp:nvSpPr>
      <dsp:spPr>
        <a:xfrm>
          <a:off x="7473" y="0"/>
          <a:ext cx="4589797" cy="970699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6007" tIns="18669" rIns="18669" bIns="18669" numCol="1" spcCol="1270" anchor="ctr" anchorCtr="0">
          <a:noAutofit/>
        </a:bodyPr>
        <a:lstStyle/>
        <a:p>
          <a:pPr lvl="0" algn="ctr" defTabSz="6223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ru-RU" sz="1400" kern="1200" dirty="0">
              <a:solidFill>
                <a:schemeClr val="tx1"/>
              </a:solidFill>
            </a:rPr>
            <a:t>Постановление Правительства РФ 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>
              <a:solidFill>
                <a:schemeClr val="tx1"/>
              </a:solidFill>
            </a:rPr>
            <a:t>от 14.07.2012 </a:t>
          </a:r>
          <a:r>
            <a:rPr lang="ru-RU" sz="1400" kern="1200" dirty="0" smtClean="0">
              <a:solidFill>
                <a:schemeClr val="tx1"/>
              </a:solidFill>
            </a:rPr>
            <a:t>№ </a:t>
          </a:r>
          <a:r>
            <a:rPr lang="ru-RU" sz="1400" kern="1200" dirty="0">
              <a:solidFill>
                <a:schemeClr val="tx1"/>
              </a:solidFill>
            </a:rPr>
            <a:t>717 (</a:t>
          </a:r>
          <a:r>
            <a:rPr lang="ru-RU" sz="1400" kern="1200" dirty="0" err="1">
              <a:solidFill>
                <a:schemeClr val="tx1"/>
              </a:solidFill>
            </a:rPr>
            <a:t>приложени</a:t>
          </a:r>
          <a:r>
            <a:rPr lang="en-US" sz="1400" kern="1200" dirty="0">
              <a:solidFill>
                <a:schemeClr val="tx1"/>
              </a:solidFill>
            </a:rPr>
            <a:t>е </a:t>
          </a:r>
          <a:r>
            <a:rPr lang="ru-RU" sz="1400" kern="1200" dirty="0">
              <a:solidFill>
                <a:schemeClr val="tx1"/>
              </a:solidFill>
            </a:rPr>
            <a:t>№6)</a:t>
          </a:r>
          <a:endParaRPr lang="ru-RU" sz="1400" b="0" kern="1200" dirty="0">
            <a:solidFill>
              <a:schemeClr val="tx1"/>
            </a:solidFill>
          </a:endParaRPr>
        </a:p>
      </dsp:txBody>
      <dsp:txXfrm>
        <a:off x="492823" y="0"/>
        <a:ext cx="3619098" cy="970699"/>
      </dsp:txXfrm>
    </dsp:sp>
    <dsp:sp modelId="{B45D1D77-C20F-4633-A23B-C5237EC8937E}">
      <dsp:nvSpPr>
        <dsp:cNvPr id="0" name=""/>
        <dsp:cNvSpPr/>
      </dsp:nvSpPr>
      <dsp:spPr>
        <a:xfrm>
          <a:off x="7473" y="1014476"/>
          <a:ext cx="3671838" cy="216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1200" kern="1200" dirty="0">
            <a:solidFill>
              <a:schemeClr val="tx1"/>
            </a:solidFill>
          </a:endParaRPr>
        </a:p>
      </dsp:txBody>
      <dsp:txXfrm>
        <a:off x="7473" y="1014476"/>
        <a:ext cx="3671838" cy="216000"/>
      </dsp:txXfrm>
    </dsp:sp>
    <dsp:sp modelId="{F22AD7F2-3EEF-4299-9CDF-67168AD17A93}">
      <dsp:nvSpPr>
        <dsp:cNvPr id="0" name=""/>
        <dsp:cNvSpPr/>
      </dsp:nvSpPr>
      <dsp:spPr>
        <a:xfrm>
          <a:off x="4388745" y="3686"/>
          <a:ext cx="4614995" cy="955419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6007" tIns="18669" rIns="18669" bIns="18669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ru-RU" sz="1400" b="0" kern="1200" dirty="0">
              <a:solidFill>
                <a:schemeClr val="tx1"/>
              </a:solidFill>
            </a:rPr>
            <a:t>Постановление Правительства НО                                               от 24.05.2019  </a:t>
          </a:r>
          <a:r>
            <a:rPr lang="ru-RU" sz="1400" b="0" kern="1200" dirty="0" smtClean="0">
              <a:solidFill>
                <a:schemeClr val="tx1"/>
              </a:solidFill>
            </a:rPr>
            <a:t>№291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ru-RU" sz="1400" b="0" kern="1200" dirty="0" smtClean="0">
              <a:solidFill>
                <a:schemeClr val="tx1"/>
              </a:solidFill>
            </a:rPr>
            <a:t>Приказ Минсельхозпрод 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ru-RU" sz="1400" b="0" kern="1200" dirty="0" smtClean="0">
              <a:solidFill>
                <a:schemeClr val="tx1"/>
              </a:solidFill>
            </a:rPr>
            <a:t>от 22.06.2023 №168</a:t>
          </a:r>
          <a:endParaRPr lang="ru-RU" sz="1400" b="0" kern="1200" dirty="0">
            <a:solidFill>
              <a:schemeClr val="tx1"/>
            </a:solidFill>
          </a:endParaRPr>
        </a:p>
      </dsp:txBody>
      <dsp:txXfrm>
        <a:off x="4866455" y="3686"/>
        <a:ext cx="3659576" cy="955419"/>
      </dsp:txXfrm>
    </dsp:sp>
  </dsp:spTree>
</dsp:drawing>
</file>

<file path=ppt/diagrams/drawing1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24BBD77-D836-4BEE-A19E-A2052DF9DF1E}">
      <dsp:nvSpPr>
        <dsp:cNvPr id="0" name=""/>
        <dsp:cNvSpPr/>
      </dsp:nvSpPr>
      <dsp:spPr>
        <a:xfrm>
          <a:off x="4478" y="-2509"/>
          <a:ext cx="4551534" cy="895921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6007" tIns="18669" rIns="18669" bIns="18669" numCol="1" spcCol="1270" anchor="ctr" anchorCtr="0">
          <a:noAutofit/>
        </a:bodyPr>
        <a:lstStyle/>
        <a:p>
          <a:pPr lvl="0" algn="ctr" defTabSz="600075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ru-RU" sz="1350" kern="1200" dirty="0">
              <a:solidFill>
                <a:schemeClr val="tx1"/>
              </a:solidFill>
            </a:rPr>
            <a:t>Постановление Правительства РФ </a:t>
          </a:r>
        </a:p>
        <a:p>
          <a:pPr lvl="0" algn="ctr" defTabSz="60007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50" kern="1200" dirty="0">
              <a:solidFill>
                <a:schemeClr val="tx1"/>
              </a:solidFill>
            </a:rPr>
            <a:t>от 14.07.2012 № 717 (</a:t>
          </a:r>
          <a:r>
            <a:rPr lang="ru-RU" sz="1350" kern="1200" dirty="0" err="1">
              <a:solidFill>
                <a:schemeClr val="tx1"/>
              </a:solidFill>
            </a:rPr>
            <a:t>приложени</a:t>
          </a:r>
          <a:r>
            <a:rPr lang="en-US" sz="1350" kern="1200" dirty="0">
              <a:solidFill>
                <a:schemeClr val="tx1"/>
              </a:solidFill>
            </a:rPr>
            <a:t>е </a:t>
          </a:r>
          <a:r>
            <a:rPr lang="ru-RU" sz="1350" kern="1200" dirty="0">
              <a:solidFill>
                <a:schemeClr val="tx1"/>
              </a:solidFill>
            </a:rPr>
            <a:t>№ </a:t>
          </a:r>
          <a:r>
            <a:rPr lang="ru-RU" sz="1350" kern="1200" dirty="0" smtClean="0">
              <a:solidFill>
                <a:schemeClr val="tx1"/>
              </a:solidFill>
            </a:rPr>
            <a:t>12               Приказ Минсельхоза РФ от 02.03.2022 № 116</a:t>
          </a:r>
          <a:endParaRPr lang="ru-RU" sz="1350" b="0" kern="1200" dirty="0">
            <a:solidFill>
              <a:schemeClr val="tx1"/>
            </a:solidFill>
          </a:endParaRPr>
        </a:p>
      </dsp:txBody>
      <dsp:txXfrm>
        <a:off x="452439" y="-2509"/>
        <a:ext cx="3655613" cy="895921"/>
      </dsp:txXfrm>
    </dsp:sp>
    <dsp:sp modelId="{B45D1D77-C20F-4633-A23B-C5237EC8937E}">
      <dsp:nvSpPr>
        <dsp:cNvPr id="0" name=""/>
        <dsp:cNvSpPr/>
      </dsp:nvSpPr>
      <dsp:spPr>
        <a:xfrm>
          <a:off x="256405" y="872199"/>
          <a:ext cx="3238143" cy="9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57150" lvl="1" indent="-57150" algn="l" defTabSz="2222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500" kern="1200" dirty="0">
            <a:solidFill>
              <a:schemeClr val="tx1"/>
            </a:solidFill>
          </a:endParaRPr>
        </a:p>
      </dsp:txBody>
      <dsp:txXfrm>
        <a:off x="256405" y="872199"/>
        <a:ext cx="3238143" cy="90000"/>
      </dsp:txXfrm>
    </dsp:sp>
    <dsp:sp modelId="{F22AD7F2-3EEF-4299-9CDF-67168AD17A93}">
      <dsp:nvSpPr>
        <dsp:cNvPr id="0" name=""/>
        <dsp:cNvSpPr/>
      </dsp:nvSpPr>
      <dsp:spPr>
        <a:xfrm>
          <a:off x="4344912" y="0"/>
          <a:ext cx="4539189" cy="885883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6007" tIns="18669" rIns="18669" bIns="18669" numCol="1" spcCol="1270" anchor="ctr" anchorCtr="0">
          <a:noAutofit/>
        </a:bodyPr>
        <a:lstStyle/>
        <a:p>
          <a:pPr lvl="0" algn="ctr" defTabSz="6223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ru-RU" sz="1400" b="0" kern="1200" dirty="0">
              <a:solidFill>
                <a:schemeClr val="tx1"/>
              </a:solidFill>
            </a:rPr>
            <a:t>Постановление Правительства НО 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0" kern="1200" dirty="0">
              <a:solidFill>
                <a:schemeClr val="tx1"/>
              </a:solidFill>
            </a:rPr>
            <a:t>от 14.07.2022 № </a:t>
          </a:r>
          <a:r>
            <a:rPr lang="ru-RU" sz="1400" b="0" kern="1200" dirty="0" smtClean="0">
              <a:solidFill>
                <a:schemeClr val="tx1"/>
              </a:solidFill>
            </a:rPr>
            <a:t>535</a:t>
          </a:r>
          <a:endParaRPr lang="ru-RU" sz="1400" b="0" kern="1200" dirty="0">
            <a:solidFill>
              <a:schemeClr val="tx1"/>
            </a:solidFill>
          </a:endParaRPr>
        </a:p>
      </dsp:txBody>
      <dsp:txXfrm>
        <a:off x="4787854" y="0"/>
        <a:ext cx="3653306" cy="885883"/>
      </dsp:txXfrm>
    </dsp:sp>
  </dsp:spTree>
</dsp:drawing>
</file>

<file path=ppt/diagrams/drawing1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24BBD77-D836-4BEE-A19E-A2052DF9DF1E}">
      <dsp:nvSpPr>
        <dsp:cNvPr id="0" name=""/>
        <dsp:cNvSpPr/>
      </dsp:nvSpPr>
      <dsp:spPr>
        <a:xfrm>
          <a:off x="119727" y="0"/>
          <a:ext cx="4612900" cy="629379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6007" tIns="18669" rIns="18669" bIns="18669" numCol="1" spcCol="1270" anchor="ctr" anchorCtr="0">
          <a:noAutofit/>
        </a:bodyPr>
        <a:lstStyle/>
        <a:p>
          <a:pPr lvl="0" algn="ctr" defTabSz="6223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ru-RU" sz="1400" kern="1200" dirty="0">
              <a:solidFill>
                <a:schemeClr val="tx1"/>
              </a:solidFill>
            </a:rPr>
            <a:t>Постановление Правительства РФ </a:t>
          </a:r>
        </a:p>
        <a:p>
          <a:pPr lvl="0" algn="ctr" defTabSz="6223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ru-RU" sz="1400" kern="1200" dirty="0">
              <a:solidFill>
                <a:schemeClr val="tx1"/>
              </a:solidFill>
            </a:rPr>
            <a:t>от 14.07.2012 № 717 (</a:t>
          </a:r>
          <a:r>
            <a:rPr lang="ru-RU" sz="1400" kern="1200" dirty="0" err="1">
              <a:solidFill>
                <a:schemeClr val="tx1"/>
              </a:solidFill>
            </a:rPr>
            <a:t>приложени</a:t>
          </a:r>
          <a:r>
            <a:rPr lang="en-US" sz="1400" kern="1200" dirty="0">
              <a:solidFill>
                <a:schemeClr val="tx1"/>
              </a:solidFill>
            </a:rPr>
            <a:t>е </a:t>
          </a:r>
          <a:r>
            <a:rPr lang="ru-RU" sz="1400" kern="1200" dirty="0">
              <a:solidFill>
                <a:schemeClr val="tx1"/>
              </a:solidFill>
            </a:rPr>
            <a:t>№12 (1))</a:t>
          </a:r>
        </a:p>
      </dsp:txBody>
      <dsp:txXfrm>
        <a:off x="434417" y="0"/>
        <a:ext cx="3983521" cy="629379"/>
      </dsp:txXfrm>
    </dsp:sp>
    <dsp:sp modelId="{B45D1D77-C20F-4633-A23B-C5237EC8937E}">
      <dsp:nvSpPr>
        <dsp:cNvPr id="0" name=""/>
        <dsp:cNvSpPr/>
      </dsp:nvSpPr>
      <dsp:spPr>
        <a:xfrm>
          <a:off x="119727" y="0"/>
          <a:ext cx="3690320" cy="62937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1400" kern="1200" dirty="0">
            <a:solidFill>
              <a:schemeClr val="tx1"/>
            </a:solidFill>
          </a:endParaRPr>
        </a:p>
      </dsp:txBody>
      <dsp:txXfrm>
        <a:off x="119727" y="0"/>
        <a:ext cx="3690320" cy="629379"/>
      </dsp:txXfrm>
    </dsp:sp>
    <dsp:sp modelId="{F22AD7F2-3EEF-4299-9CDF-67168AD17A93}">
      <dsp:nvSpPr>
        <dsp:cNvPr id="0" name=""/>
        <dsp:cNvSpPr/>
      </dsp:nvSpPr>
      <dsp:spPr>
        <a:xfrm>
          <a:off x="4661539" y="0"/>
          <a:ext cx="4156747" cy="629379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6007" tIns="18669" rIns="18669" bIns="18669" numCol="1" spcCol="1270" anchor="ctr" anchorCtr="0">
          <a:noAutofit/>
        </a:bodyPr>
        <a:lstStyle/>
        <a:p>
          <a:pPr lvl="0" algn="ctr" defTabSz="6223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ru-RU" sz="1400" kern="1200" dirty="0">
              <a:solidFill>
                <a:schemeClr val="tx1"/>
              </a:solidFill>
            </a:rPr>
            <a:t>Постановление Правительства НО 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>
              <a:solidFill>
                <a:schemeClr val="tx1"/>
              </a:solidFill>
            </a:rPr>
            <a:t>от 15.12.2022 № 1071</a:t>
          </a:r>
        </a:p>
      </dsp:txBody>
      <dsp:txXfrm>
        <a:off x="4976229" y="0"/>
        <a:ext cx="3527368" cy="629379"/>
      </dsp:txXfrm>
    </dsp:sp>
  </dsp:spTree>
</dsp:drawing>
</file>

<file path=ppt/diagrams/drawing1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EEAB786-2612-4561-A564-7BA33F658C16}">
      <dsp:nvSpPr>
        <dsp:cNvPr id="0" name=""/>
        <dsp:cNvSpPr/>
      </dsp:nvSpPr>
      <dsp:spPr>
        <a:xfrm>
          <a:off x="9662" y="0"/>
          <a:ext cx="9884774" cy="775661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0013" tIns="33338" rIns="33338" bIns="33338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ru-RU" sz="2500" kern="1200" dirty="0">
              <a:solidFill>
                <a:schemeClr val="tx1"/>
              </a:solidFill>
            </a:rPr>
            <a:t>Постановление Правительства РФ </a:t>
          </a:r>
        </a:p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ru-RU" sz="2500" kern="1200" dirty="0">
              <a:solidFill>
                <a:schemeClr val="tx1"/>
              </a:solidFill>
            </a:rPr>
            <a:t>от 14.07.2012 № 717 (приложение</a:t>
          </a:r>
          <a:r>
            <a:rPr lang="en-US" sz="2500" kern="1200" dirty="0">
              <a:solidFill>
                <a:schemeClr val="tx1"/>
              </a:solidFill>
            </a:rPr>
            <a:t> </a:t>
          </a:r>
          <a:r>
            <a:rPr lang="ru-RU" sz="2500" kern="1200" dirty="0">
              <a:solidFill>
                <a:schemeClr val="tx1"/>
              </a:solidFill>
            </a:rPr>
            <a:t>№8)</a:t>
          </a:r>
        </a:p>
      </dsp:txBody>
      <dsp:txXfrm>
        <a:off x="397493" y="0"/>
        <a:ext cx="9109113" cy="775661"/>
      </dsp:txXfrm>
    </dsp:sp>
  </dsp:spTree>
</dsp:drawing>
</file>

<file path=ppt/diagrams/drawing2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EEAB786-2612-4561-A564-7BA33F658C16}">
      <dsp:nvSpPr>
        <dsp:cNvPr id="0" name=""/>
        <dsp:cNvSpPr/>
      </dsp:nvSpPr>
      <dsp:spPr>
        <a:xfrm>
          <a:off x="0" y="0"/>
          <a:ext cx="2341162" cy="373813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4006" tIns="14669" rIns="14669" bIns="14669" numCol="1" spcCol="1270" anchor="ctr" anchorCtr="0">
          <a:noAutofit/>
        </a:bodyPr>
        <a:lstStyle/>
        <a:p>
          <a:pPr lvl="0" algn="ctr" defTabSz="466725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ru-RU" sz="1050" kern="1200" dirty="0">
              <a:solidFill>
                <a:schemeClr val="tx1"/>
              </a:solidFill>
            </a:rPr>
            <a:t>Постановление Правительства НО от 15.02.2024 г. № 55 </a:t>
          </a:r>
        </a:p>
      </dsp:txBody>
      <dsp:txXfrm>
        <a:off x="186907" y="0"/>
        <a:ext cx="1967349" cy="373813"/>
      </dsp:txXfrm>
    </dsp:sp>
    <dsp:sp modelId="{1D43BAA0-1D0C-48E9-8754-71AAB3901A01}">
      <dsp:nvSpPr>
        <dsp:cNvPr id="0" name=""/>
        <dsp:cNvSpPr/>
      </dsp:nvSpPr>
      <dsp:spPr>
        <a:xfrm>
          <a:off x="2159409" y="0"/>
          <a:ext cx="1828390" cy="373813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4006" tIns="14669" rIns="14669" bIns="14669" numCol="1" spcCol="1270" anchor="ctr" anchorCtr="0">
          <a:noAutofit/>
        </a:bodyPr>
        <a:lstStyle/>
        <a:p>
          <a:pPr lvl="0" algn="ctr" defTabSz="466725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ru-RU" sz="1050" kern="1200" dirty="0">
              <a:solidFill>
                <a:schemeClr val="tx1"/>
              </a:solidFill>
            </a:rPr>
            <a:t>Муниципальный НПА</a:t>
          </a:r>
        </a:p>
      </dsp:txBody>
      <dsp:txXfrm>
        <a:off x="2346316" y="0"/>
        <a:ext cx="1454577" cy="373813"/>
      </dsp:txXfrm>
    </dsp:sp>
  </dsp:spTree>
</dsp:drawing>
</file>

<file path=ppt/diagrams/drawing3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EEAB786-2612-4561-A564-7BA33F658C16}">
      <dsp:nvSpPr>
        <dsp:cNvPr id="0" name=""/>
        <dsp:cNvSpPr/>
      </dsp:nvSpPr>
      <dsp:spPr>
        <a:xfrm>
          <a:off x="0" y="0"/>
          <a:ext cx="3983905" cy="407469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4006" tIns="14669" rIns="14669" bIns="14669" numCol="1" spcCol="1270" anchor="ctr" anchorCtr="0">
          <a:noAutofit/>
        </a:bodyPr>
        <a:lstStyle/>
        <a:p>
          <a:pPr lvl="0" algn="ctr" defTabSz="466725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ru-RU" sz="1050" kern="1200" dirty="0">
              <a:solidFill>
                <a:schemeClr val="tx1"/>
              </a:solidFill>
            </a:rPr>
            <a:t>Приказ МСХ НО от 07.08.2023 г. №221</a:t>
          </a:r>
        </a:p>
      </dsp:txBody>
      <dsp:txXfrm>
        <a:off x="203735" y="0"/>
        <a:ext cx="3576436" cy="407469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EEAB786-2612-4561-A564-7BA33F658C16}">
      <dsp:nvSpPr>
        <dsp:cNvPr id="0" name=""/>
        <dsp:cNvSpPr/>
      </dsp:nvSpPr>
      <dsp:spPr>
        <a:xfrm>
          <a:off x="0" y="0"/>
          <a:ext cx="2358323" cy="407469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4006" tIns="14669" rIns="14669" bIns="14669" numCol="1" spcCol="1270" anchor="ctr" anchorCtr="0">
          <a:noAutofit/>
        </a:bodyPr>
        <a:lstStyle/>
        <a:p>
          <a:pPr lvl="0" algn="ctr" defTabSz="466725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ru-RU" sz="1050" kern="1200" dirty="0">
              <a:solidFill>
                <a:schemeClr val="tx1"/>
              </a:solidFill>
            </a:rPr>
            <a:t>Постановление Правительства НО от 15.02.2024 г. № 55</a:t>
          </a:r>
        </a:p>
      </dsp:txBody>
      <dsp:txXfrm>
        <a:off x="203735" y="0"/>
        <a:ext cx="1950854" cy="407469"/>
      </dsp:txXfrm>
    </dsp:sp>
    <dsp:sp modelId="{61F1AD40-B0B7-4145-9987-DD460843A993}">
      <dsp:nvSpPr>
        <dsp:cNvPr id="0" name=""/>
        <dsp:cNvSpPr/>
      </dsp:nvSpPr>
      <dsp:spPr>
        <a:xfrm>
          <a:off x="2178156" y="0"/>
          <a:ext cx="1808919" cy="407469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4006" tIns="14669" rIns="14669" bIns="14669" numCol="1" spcCol="1270" anchor="ctr" anchorCtr="0">
          <a:noAutofit/>
        </a:bodyPr>
        <a:lstStyle/>
        <a:p>
          <a:pPr lvl="0" algn="ctr" defTabSz="466725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ru-RU" sz="1050" kern="1200" dirty="0">
              <a:solidFill>
                <a:schemeClr val="tx1"/>
              </a:solidFill>
            </a:rPr>
            <a:t>Муниципальный НПА </a:t>
          </a:r>
        </a:p>
      </dsp:txBody>
      <dsp:txXfrm>
        <a:off x="2381891" y="0"/>
        <a:ext cx="1401450" cy="407469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EEAB786-2612-4561-A564-7BA33F658C16}">
      <dsp:nvSpPr>
        <dsp:cNvPr id="0" name=""/>
        <dsp:cNvSpPr/>
      </dsp:nvSpPr>
      <dsp:spPr>
        <a:xfrm>
          <a:off x="0" y="0"/>
          <a:ext cx="2358323" cy="407469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4006" tIns="14669" rIns="14669" bIns="14669" numCol="1" spcCol="1270" anchor="ctr" anchorCtr="0">
          <a:noAutofit/>
        </a:bodyPr>
        <a:lstStyle/>
        <a:p>
          <a:pPr lvl="0" algn="ctr" defTabSz="466725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ru-RU" sz="1050" kern="1200" dirty="0">
              <a:solidFill>
                <a:schemeClr val="tx1"/>
              </a:solidFill>
            </a:rPr>
            <a:t>Постановление Правительства НО от 15.02.2024 г. № 57</a:t>
          </a:r>
        </a:p>
      </dsp:txBody>
      <dsp:txXfrm>
        <a:off x="203735" y="0"/>
        <a:ext cx="1950854" cy="407469"/>
      </dsp:txXfrm>
    </dsp:sp>
    <dsp:sp modelId="{61F1AD40-B0B7-4145-9987-DD460843A993}">
      <dsp:nvSpPr>
        <dsp:cNvPr id="0" name=""/>
        <dsp:cNvSpPr/>
      </dsp:nvSpPr>
      <dsp:spPr>
        <a:xfrm>
          <a:off x="2178156" y="0"/>
          <a:ext cx="1808919" cy="407469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4006" tIns="14669" rIns="14669" bIns="14669" numCol="1" spcCol="1270" anchor="ctr" anchorCtr="0">
          <a:noAutofit/>
        </a:bodyPr>
        <a:lstStyle/>
        <a:p>
          <a:pPr lvl="0" algn="ctr" defTabSz="466725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ru-RU" sz="1050" kern="1200" dirty="0">
              <a:solidFill>
                <a:schemeClr val="tx1"/>
              </a:solidFill>
            </a:rPr>
            <a:t>Муниципальный НПА </a:t>
          </a:r>
        </a:p>
      </dsp:txBody>
      <dsp:txXfrm>
        <a:off x="2381891" y="0"/>
        <a:ext cx="1401450" cy="407469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EEAB786-2612-4561-A564-7BA33F658C16}">
      <dsp:nvSpPr>
        <dsp:cNvPr id="0" name=""/>
        <dsp:cNvSpPr/>
      </dsp:nvSpPr>
      <dsp:spPr>
        <a:xfrm>
          <a:off x="64186" y="0"/>
          <a:ext cx="2355218" cy="407469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4006" tIns="14669" rIns="14669" bIns="14669" numCol="1" spcCol="1270" anchor="ctr" anchorCtr="0">
          <a:noAutofit/>
        </a:bodyPr>
        <a:lstStyle/>
        <a:p>
          <a:pPr lvl="0" algn="ctr" defTabSz="466725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ru-RU" sz="1050" kern="1200" dirty="0">
              <a:solidFill>
                <a:schemeClr val="tx1"/>
              </a:solidFill>
            </a:rPr>
            <a:t>Постановление Правительства НО от 15.02.2024 г. № 58</a:t>
          </a:r>
        </a:p>
      </dsp:txBody>
      <dsp:txXfrm>
        <a:off x="267921" y="0"/>
        <a:ext cx="1947749" cy="407469"/>
      </dsp:txXfrm>
    </dsp:sp>
    <dsp:sp modelId="{61F1AD40-B0B7-4145-9987-DD460843A993}">
      <dsp:nvSpPr>
        <dsp:cNvPr id="0" name=""/>
        <dsp:cNvSpPr/>
      </dsp:nvSpPr>
      <dsp:spPr>
        <a:xfrm>
          <a:off x="2219669" y="0"/>
          <a:ext cx="1851172" cy="407469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4006" tIns="14669" rIns="14669" bIns="14669" numCol="1" spcCol="1270" anchor="ctr" anchorCtr="0">
          <a:noAutofit/>
        </a:bodyPr>
        <a:lstStyle/>
        <a:p>
          <a:pPr lvl="0" algn="ctr" defTabSz="466725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ru-RU" sz="1050" kern="1200" dirty="0">
              <a:solidFill>
                <a:schemeClr val="tx1"/>
              </a:solidFill>
            </a:rPr>
            <a:t>Муниципальный НПА </a:t>
          </a:r>
        </a:p>
      </dsp:txBody>
      <dsp:txXfrm>
        <a:off x="2423404" y="0"/>
        <a:ext cx="1443703" cy="407469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EEAB786-2612-4561-A564-7BA33F658C16}">
      <dsp:nvSpPr>
        <dsp:cNvPr id="0" name=""/>
        <dsp:cNvSpPr/>
      </dsp:nvSpPr>
      <dsp:spPr>
        <a:xfrm>
          <a:off x="0" y="0"/>
          <a:ext cx="2385960" cy="389089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4006" tIns="14669" rIns="14669" bIns="14669" numCol="1" spcCol="1270" anchor="ctr" anchorCtr="0">
          <a:noAutofit/>
        </a:bodyPr>
        <a:lstStyle/>
        <a:p>
          <a:pPr lvl="0" algn="ctr" defTabSz="466725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ru-RU" sz="1050" kern="1200" dirty="0">
              <a:solidFill>
                <a:schemeClr val="tx1"/>
              </a:solidFill>
            </a:rPr>
            <a:t>Постановление Правительства НО от 08.02.2024 г. №47</a:t>
          </a:r>
        </a:p>
      </dsp:txBody>
      <dsp:txXfrm>
        <a:off x="194545" y="0"/>
        <a:ext cx="1996871" cy="389089"/>
      </dsp:txXfrm>
    </dsp:sp>
    <dsp:sp modelId="{613C8118-6177-4D48-8781-51B47EB57E77}">
      <dsp:nvSpPr>
        <dsp:cNvPr id="0" name=""/>
        <dsp:cNvSpPr/>
      </dsp:nvSpPr>
      <dsp:spPr>
        <a:xfrm>
          <a:off x="2089600" y="0"/>
          <a:ext cx="1931238" cy="389089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4006" tIns="14669" rIns="14669" bIns="14669" numCol="1" spcCol="1270" anchor="ctr" anchorCtr="0">
          <a:noAutofit/>
        </a:bodyPr>
        <a:lstStyle/>
        <a:p>
          <a:pPr lvl="0" algn="ctr" defTabSz="466725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ru-RU" sz="1050" kern="1200" dirty="0">
              <a:solidFill>
                <a:schemeClr val="tx1"/>
              </a:solidFill>
            </a:rPr>
            <a:t>Муниципальный НПА </a:t>
          </a:r>
        </a:p>
      </dsp:txBody>
      <dsp:txXfrm>
        <a:off x="2284145" y="0"/>
        <a:ext cx="1542149" cy="389089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EEAB786-2612-4561-A564-7BA33F658C16}">
      <dsp:nvSpPr>
        <dsp:cNvPr id="0" name=""/>
        <dsp:cNvSpPr/>
      </dsp:nvSpPr>
      <dsp:spPr>
        <a:xfrm>
          <a:off x="0" y="0"/>
          <a:ext cx="4071215" cy="414794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4006" tIns="14669" rIns="14669" bIns="14669" numCol="1" spcCol="1270" anchor="ctr" anchorCtr="0">
          <a:noAutofit/>
        </a:bodyPr>
        <a:lstStyle/>
        <a:p>
          <a:pPr lvl="0" algn="ctr" defTabSz="466725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ru-RU" sz="1050" kern="1200" dirty="0" smtClean="0">
              <a:solidFill>
                <a:schemeClr val="tx1"/>
              </a:solidFill>
            </a:rPr>
            <a:t> Приказ МСХ НО от </a:t>
          </a:r>
          <a:r>
            <a:rPr lang="ru-RU" sz="1050" kern="1200" dirty="0" smtClean="0">
              <a:solidFill>
                <a:schemeClr val="tx1"/>
              </a:solidFill>
            </a:rPr>
            <a:t>05.05.2024 г. №283</a:t>
          </a:r>
          <a:endParaRPr lang="ru-RU" sz="1050" kern="1200" dirty="0">
            <a:solidFill>
              <a:schemeClr val="tx1"/>
            </a:solidFill>
          </a:endParaRPr>
        </a:p>
      </dsp:txBody>
      <dsp:txXfrm>
        <a:off x="207397" y="0"/>
        <a:ext cx="3656421" cy="41479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PictureStrips">
  <dgm:title val=""/>
  <dgm:desc val=""/>
  <dgm:catLst>
    <dgm:cat type="list" pri="12500"/>
    <dgm:cat type="picture" pri="13000"/>
    <dgm:cat type="pictureconvert" pri="13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40" srcId="0" destId="10" srcOrd="0" destOrd="0"/>
        <dgm:cxn modelId="5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  <dgm:cxn modelId="70" srcId="0" destId="40" srcOrd="2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snake">
          <dgm:param type="off" val="ctr"/>
        </dgm:alg>
      </dgm:if>
      <dgm:else name="Name3">
        <dgm:alg type="snake">
          <dgm:param type="off" val="ctr"/>
          <dgm:param type="grDir" val="tR"/>
        </dgm:alg>
      </dgm:else>
    </dgm:choose>
    <dgm:shape xmlns:r="http://schemas.openxmlformats.org/officeDocument/2006/relationships" r:blip="">
      <dgm:adjLst/>
    </dgm:shape>
    <dgm:constrLst>
      <dgm:constr type="primFontSz" for="des" ptType="node" op="equ" val="65"/>
      <dgm:constr type="w" for="ch" forName="composite" refType="w"/>
      <dgm:constr type="h" for="ch" forName="composite" refType="h"/>
      <dgm:constr type="sp" refType="h" refFor="ch" refForName="composite" op="equ" fact="0.1"/>
      <dgm:constr type="h" for="ch" forName="sibTrans" refType="h" refFor="ch" refForName="composite" op="equ" fact="0.1"/>
      <dgm:constr type="w" for="ch" forName="sibTrans" refType="h" refFor="ch" refForName="sibTrans" op="equ"/>
    </dgm:constrLst>
    <dgm:forEach name="nodesForEach" axis="ch" ptType="node">
      <dgm:layoutNode name="composite">
        <dgm:alg type="composite">
          <dgm:param type="ar" val="3"/>
        </dgm:alg>
        <dgm:shape xmlns:r="http://schemas.openxmlformats.org/officeDocument/2006/relationships" r:blip="">
          <dgm:adjLst/>
        </dgm:shape>
        <dgm:choose name="Name4">
          <dgm:if name="Name5" func="var" arg="dir" op="equ" val="norm">
            <dgm:constrLst>
              <dgm:constr type="l" for="ch" forName="rect1" refType="w" fact="0.04"/>
              <dgm:constr type="t" for="ch" forName="rect1" refType="h" fact="0.13"/>
              <dgm:constr type="w" for="ch" forName="rect1" refType="w" fact="0.96"/>
              <dgm:constr type="h" for="ch" forName="rect1" refType="h" fact="0.9"/>
              <dgm:constr type="l" for="ch" forName="rect2" refType="w" fact="0"/>
              <dgm:constr type="t" for="ch" forName="rect2" refType="h" fact="0"/>
              <dgm:constr type="w" for="ch" forName="rect2" refType="w" fact="0.21"/>
              <dgm:constr type="h" for="ch" forName="rect2" refType="w" fact="0.315"/>
            </dgm:constrLst>
          </dgm:if>
          <dgm:else name="Name6">
            <dgm:constrLst>
              <dgm:constr type="l" for="ch" forName="rect1" refType="w" fact="0"/>
              <dgm:constr type="t" for="ch" forName="rect1" refType="h" fact="0.13"/>
              <dgm:constr type="w" for="ch" forName="rect1" refType="w" fact="0.96"/>
              <dgm:constr type="h" for="ch" forName="rect1" refType="h" fact="0.9"/>
              <dgm:constr type="l" for="ch" forName="rect2" refType="w" fact="0.79"/>
              <dgm:constr type="t" for="ch" forName="rect2" refType="h" fact="0"/>
              <dgm:constr type="w" for="ch" forName="rect2" refType="w" fact="0.21"/>
              <dgm:constr type="h" for="ch" forName="rect2" refType="w" fact="0.315"/>
            </dgm:constrLst>
          </dgm:else>
        </dgm:choose>
        <dgm:layoutNode name="rect1" styleLbl="trAlignAcc1">
          <dgm:varLst>
            <dgm:bulletEnabled val="1"/>
          </dgm:varLst>
          <dgm:alg type="tx">
            <dgm:param type="parTxLTRAlign" val="l"/>
          </dgm:alg>
          <dgm:shape xmlns:r="http://schemas.openxmlformats.org/officeDocument/2006/relationships" type="rect" r:blip="">
            <dgm:adjLst/>
          </dgm:shape>
          <dgm:presOf axis="desOrSelf" ptType="node"/>
          <dgm:choose name="Name7">
            <dgm:if name="Name8" func="var" arg="dir" op="equ" val="norm">
              <dgm:constrLst>
                <dgm:constr type="lMarg" refType="w" fact="0.6"/>
                <dgm:constr type="rMarg" refType="primFontSz" fact="0.3"/>
                <dgm:constr type="tMarg" refType="primFontSz" fact="0.3"/>
                <dgm:constr type="bMarg" refType="primFontSz" fact="0.3"/>
              </dgm:constrLst>
            </dgm:if>
            <dgm:else name="Name9">
              <dgm:constrLst>
                <dgm:constr type="lMarg" refType="primFontSz" fact="0.3"/>
                <dgm:constr type="rMarg" refType="w" fact="0.6"/>
                <dgm:constr type="tMarg" refType="primFontSz" fact="0.3"/>
                <dgm:constr type="bMarg" refType="primFontSz" fact="0.3"/>
              </dgm:constrLst>
            </dgm:else>
          </dgm:choose>
          <dgm:ruleLst>
            <dgm:rule type="primFontSz" val="5" fact="NaN" max="NaN"/>
          </dgm:ruleLst>
        </dgm:layoutNode>
        <dgm:layoutNode name="rect2" styleLbl="fgImgPlace1">
          <dgm:alg type="sp"/>
          <dgm:shape xmlns:r="http://schemas.openxmlformats.org/officeDocument/2006/relationships" type="rect" r:blip="" blipPhldr="1">
            <dgm:adjLst/>
          </dgm:shape>
          <dgm:presOf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5/8/layout/hList9">
  <dgm:title val=""/>
  <dgm:desc val=""/>
  <dgm:catLst>
    <dgm:cat type="list" pri="8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3" srcId="0" destId="1" srcOrd="0" destOrd="0"/>
        <dgm:cxn modelId="4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1" destId="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2"/>
        <dgm:pt modelId="21"/>
        <dgm:pt modelId="22"/>
        <dgm:pt modelId="23"/>
        <dgm:pt modelId="24"/>
        <dgm:pt modelId="3"/>
        <dgm:pt modelId="31"/>
        <dgm:pt modelId="32"/>
        <dgm:pt modelId="33"/>
        <dgm:pt modelId="34"/>
      </dgm:ptLst>
      <dgm:cxnLst>
        <dgm:cxn modelId="4" srcId="0" destId="1" srcOrd="0" destOrd="0"/>
        <dgm:cxn modelId="5" srcId="0" destId="2" srcOrd="1" destOrd="0"/>
        <dgm:cxn modelId="6" srcId="0" destId="3" srcOrd="1" destOrd="0"/>
        <dgm:cxn modelId="15" srcId="1" destId="11" srcOrd="0" destOrd="0"/>
        <dgm:cxn modelId="16" srcId="1" destId="12" srcOrd="0" destOrd="0"/>
        <dgm:cxn modelId="17" srcId="1" destId="13" srcOrd="0" destOrd="0"/>
        <dgm:cxn modelId="18" srcId="1" destId="14" srcOrd="0" destOrd="0"/>
        <dgm:cxn modelId="25" srcId="2" destId="21" srcOrd="0" destOrd="0"/>
        <dgm:cxn modelId="26" srcId="2" destId="22" srcOrd="0" destOrd="0"/>
        <dgm:cxn modelId="27" srcId="2" destId="23" srcOrd="0" destOrd="0"/>
        <dgm:cxn modelId="28" srcId="2" destId="24" srcOrd="0" destOrd="0"/>
        <dgm:cxn modelId="35" srcId="3" destId="31" srcOrd="0" destOrd="0"/>
        <dgm:cxn modelId="36" srcId="3" destId="32" srcOrd="0" destOrd="0"/>
        <dgm:cxn modelId="37" srcId="3" destId="33" srcOrd="0" destOrd="0"/>
        <dgm:cxn modelId="38" srcId="3" destId="34" srcOrd="0" destOrd="0"/>
      </dgm:cxnLst>
      <dgm:bg/>
      <dgm:whole/>
    </dgm:dataModel>
  </dgm:clrData>
  <dgm:layoutNode name="list">
    <dgm:varLst>
      <dgm:dir/>
      <dgm:animLvl val="lvl"/>
    </dgm:varLst>
    <dgm:choose name="Name0">
      <dgm:if name="Name1" func="var" arg="dir" op="equ" val="norm">
        <dgm:alg type="lin">
          <dgm:param type="linDir" val="fromL"/>
          <dgm:param type="fallback" val="2D"/>
          <dgm:param type="nodeVertAlign" val="t"/>
        </dgm:alg>
      </dgm:if>
      <dgm:else name="Name2">
        <dgm:alg type="lin">
          <dgm:param type="linDir" val="fromR"/>
          <dgm:param type="fallback" val="2D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ircle" refType="w" fact="0.5"/>
      <dgm:constr type="w" for="ch" forName="vertFlow" refType="w" fact="0.75"/>
      <dgm:constr type="h" for="des" forName="firstComp" refType="w" refFor="ch" refForName="vertFlow" fact="0.667"/>
      <dgm:constr type="h" for="des" forName="comp" refType="h" refFor="des" refForName="firstComp" op="equ"/>
      <dgm:constr type="h" for="des" forName="topSpace" refType="w" refFor="ch" refForName="circle" op="equ" fact="0.4"/>
      <dgm:constr type="w" for="ch" forName="posSpace" refType="w" fact="0.4"/>
      <dgm:constr type="w" for="ch" forName="negSpace" refType="w" fact="-1.15"/>
      <dgm:constr type="w" for="ch" forName="transSpace" refType="w" fact="0.75"/>
      <dgm:constr type="primFontSz" for="ch" forName="circle" op="equ" val="65"/>
      <dgm:constr type="primFontSz" for="des" forName="firstChildTx" val="65"/>
      <dgm:constr type="primFontSz" for="des" forName="childTx" refType="primFontSz" refFor="des" refForName="firstChildTx" op="equ"/>
    </dgm:constrLst>
    <dgm:ruleLst/>
    <dgm:forEach name="Name3" axis="ch" ptType="node">
      <dgm:layoutNode name="pos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vertFlow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firstComp" refType="w"/>
          <dgm:constr type="w" for="ch" forName="comp" refType="w"/>
        </dgm:constrLst>
        <dgm:ruleLst/>
        <dgm:layoutNode name="top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firstComp">
          <dgm:alg type="composite"/>
          <dgm:shape xmlns:r="http://schemas.openxmlformats.org/officeDocument/2006/relationships" r:blip="">
            <dgm:adjLst/>
          </dgm:shape>
          <dgm:presOf/>
          <dgm:choose name="Name4">
            <dgm:if name="Name5" func="var" arg="dir" op="equ" val="norm">
              <dgm:constrLst>
                <dgm:constr type="l" for="ch" forName="firstChild"/>
                <dgm:constr type="t" for="ch" forName="firstChild"/>
                <dgm:constr type="w" for="ch" forName="firstChild" refType="w"/>
                <dgm:constr type="h" for="ch" forName="firstChild" refType="h"/>
                <dgm:constr type="l" for="ch" forName="firstChildTx" refType="w" fact="0.16"/>
                <dgm:constr type="r" for="ch" forName="firstChildTx" refType="w"/>
                <dgm:constr type="h" for="ch" forName="firstChildTx" refFor="ch" refForName="firstChild" op="equ"/>
              </dgm:constrLst>
            </dgm:if>
            <dgm:else name="Name6">
              <dgm:constrLst>
                <dgm:constr type="l" for="ch" forName="firstChild"/>
                <dgm:constr type="t" for="ch" forName="firstChild"/>
                <dgm:constr type="w" for="ch" forName="firstChild" refType="w"/>
                <dgm:constr type="h" for="ch" forName="firstChild" refType="h"/>
                <dgm:constr type="l" for="ch" forName="firstChildTx"/>
                <dgm:constr type="r" for="ch" forName="firstChildTx" refType="w" fact="0.825"/>
                <dgm:constr type="h" for="ch" forName="firstChildTx" refFor="ch" refForName="firstChild" op="equ"/>
              </dgm:constrLst>
            </dgm:else>
          </dgm:choose>
          <dgm:ruleLst/>
          <dgm:layoutNode name="firstChild" styleLbl="bgAccFollowNode1">
            <dgm:alg type="sp"/>
            <dgm:shape xmlns:r="http://schemas.openxmlformats.org/officeDocument/2006/relationships" type="rect" r:blip="">
              <dgm:adjLst/>
            </dgm:shape>
            <dgm:presOf axis="ch desOrSelf" ptType="node node" cnt="1 0"/>
            <dgm:constrLst/>
            <dgm:ruleLst/>
          </dgm:layoutNode>
          <dgm:layoutNode name="firstChildTx" styleLbl="bgAccFollowNode1">
            <dgm:varLst>
              <dgm:bulletEnabled val="1"/>
            </dgm:varLst>
            <dgm:alg type="tx">
              <dgm:param type="parTxLTRAlign" val="l"/>
            </dgm:alg>
            <dgm:shape xmlns:r="http://schemas.openxmlformats.org/officeDocument/2006/relationships" type="rect" r:blip="" hideGeom="1">
              <dgm:adjLst/>
            </dgm:shape>
            <dgm:presOf axis="ch desOrSelf" ptType="node node" cnt="1 0"/>
            <dgm:choose name="Name7">
              <dgm:if name="Name8" func="var" arg="dir" op="equ" val="norm">
                <dgm:constrLst>
                  <dgm:constr type="primFontSz" val="65"/>
                  <dgm:constr type="lMarg"/>
                </dgm:constrLst>
              </dgm:if>
              <dgm:else name="Name9">
                <dgm:constrLst>
                  <dgm:constr type="primFontSz" val="65"/>
                  <dgm:constr type="rMarg"/>
                </dgm:constrLst>
              </dgm:else>
            </dgm:choose>
            <dgm:ruleLst>
              <dgm:rule type="primFontSz" val="5" fact="NaN" max="NaN"/>
            </dgm:ruleLst>
          </dgm:layoutNode>
        </dgm:layoutNode>
        <dgm:forEach name="Name10" axis="ch" ptType="node" st="2">
          <dgm:layoutNode name="comp">
            <dgm:alg type="composite"/>
            <dgm:shape xmlns:r="http://schemas.openxmlformats.org/officeDocument/2006/relationships" r:blip="">
              <dgm:adjLst/>
            </dgm:shape>
            <dgm:presOf/>
            <dgm:choose name="Name11">
              <dgm:if name="Name12" func="var" arg="dir" op="equ" val="norm">
                <dgm:constrLst>
                  <dgm:constr type="l" for="ch" forName="child"/>
                  <dgm:constr type="t" for="ch" forName="child"/>
                  <dgm:constr type="w" for="ch" forName="child" refType="w"/>
                  <dgm:constr type="h" for="ch" forName="child" refType="h"/>
                  <dgm:constr type="l" for="ch" forName="childTx" refType="w" fact="0.16"/>
                  <dgm:constr type="r" for="ch" forName="childTx" refType="w"/>
                  <dgm:constr type="h" for="ch" forName="childTx" refFor="ch" refForName="child" op="equ"/>
                </dgm:constrLst>
              </dgm:if>
              <dgm:else name="Name13">
                <dgm:constrLst>
                  <dgm:constr type="l" for="ch" forName="child"/>
                  <dgm:constr type="t" for="ch" forName="child"/>
                  <dgm:constr type="w" for="ch" forName="child" refType="w"/>
                  <dgm:constr type="h" for="ch" forName="child" refType="h"/>
                  <dgm:constr type="l" for="ch" forName="childTx"/>
                  <dgm:constr type="r" for="ch" forName="childTx" refType="w" fact="0.825"/>
                  <dgm:constr type="h" for="ch" forName="childTx" refFor="ch" refForName="child" op="equ"/>
                </dgm:constrLst>
              </dgm:else>
            </dgm:choose>
            <dgm:ruleLst/>
            <dgm:layoutNode name="child" styleLbl="bgAccFollowNode1">
              <dgm:alg type="sp"/>
              <dgm:shape xmlns:r="http://schemas.openxmlformats.org/officeDocument/2006/relationships" type="rect" r:blip="">
                <dgm:adjLst/>
              </dgm:shape>
              <dgm:presOf axis="desOrSelf" ptType="node"/>
              <dgm:constrLst/>
              <dgm:ruleLst/>
            </dgm:layoutNode>
            <dgm:layoutNode name="childTx" styleLbl="bgAccFollowNode1">
              <dgm:varLst>
                <dgm:bulletEnabled val="1"/>
              </dgm:varLst>
              <dgm:alg type="tx">
                <dgm:param type="parTxLTRAlign" val="l"/>
              </dgm:alg>
              <dgm:shape xmlns:r="http://schemas.openxmlformats.org/officeDocument/2006/relationships" type="rect" r:blip="" hideGeom="1">
                <dgm:adjLst/>
              </dgm:shape>
              <dgm:presOf axis="desOrSelf" ptType="node"/>
              <dgm:choose name="Name14">
                <dgm:if name="Name15" func="var" arg="dir" op="equ" val="norm">
                  <dgm:constrLst>
                    <dgm:constr type="primFontSz" val="65"/>
                    <dgm:constr type="lMarg"/>
                  </dgm:constrLst>
                </dgm:if>
                <dgm:else name="Name16">
                  <dgm:constrLst>
                    <dgm:constr type="primFontSz" val="65"/>
                    <dgm:constr type="rMarg"/>
                  </dgm:constrLst>
                </dgm:else>
              </dgm:choose>
              <dgm:ruleLst>
                <dgm:rule type="primFontSz" val="5" fact="NaN" max="NaN"/>
              </dgm:ruleLst>
            </dgm:layoutNode>
          </dgm:layoutNode>
        </dgm:forEach>
      </dgm:layoutNode>
      <dgm:layoutNode name="neg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ircle" styleLbl="node1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lMarg"/>
          <dgm:constr type="rMarg"/>
          <dgm:constr type="tMarg"/>
          <dgm:constr type="bMarg"/>
          <dgm:constr type="h" refType="w"/>
        </dgm:constrLst>
        <dgm:ruleLst>
          <dgm:rule type="primFontSz" val="5" fact="NaN" max="NaN"/>
        </dgm:ruleLst>
      </dgm:layoutNode>
      <dgm:forEach name="Name17" axis="followSib" ptType="sibTrans" cnt="1">
        <dgm:layoutNode name="trans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14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15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16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17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18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19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20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21.xml><?xml version="1.0" encoding="utf-8"?>
<dgm:layoutDef xmlns:dgm="http://schemas.openxmlformats.org/drawingml/2006/diagram" xmlns:a="http://schemas.openxmlformats.org/drawingml/2006/main" uniqueId="urn:microsoft.com/office/officeart/2008/layout/PictureStrips">
  <dgm:title val=""/>
  <dgm:desc val=""/>
  <dgm:catLst>
    <dgm:cat type="list" pri="12500"/>
    <dgm:cat type="picture" pri="13000"/>
    <dgm:cat type="pictureconvert" pri="13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40" srcId="0" destId="10" srcOrd="0" destOrd="0"/>
        <dgm:cxn modelId="5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  <dgm:cxn modelId="70" srcId="0" destId="40" srcOrd="2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snake">
          <dgm:param type="off" val="ctr"/>
        </dgm:alg>
      </dgm:if>
      <dgm:else name="Name3">
        <dgm:alg type="snake">
          <dgm:param type="off" val="ctr"/>
          <dgm:param type="grDir" val="tR"/>
        </dgm:alg>
      </dgm:else>
    </dgm:choose>
    <dgm:shape xmlns:r="http://schemas.openxmlformats.org/officeDocument/2006/relationships" r:blip="">
      <dgm:adjLst/>
    </dgm:shape>
    <dgm:constrLst>
      <dgm:constr type="primFontSz" for="des" ptType="node" op="equ" val="65"/>
      <dgm:constr type="w" for="ch" forName="composite" refType="w"/>
      <dgm:constr type="h" for="ch" forName="composite" refType="h"/>
      <dgm:constr type="sp" refType="h" refFor="ch" refForName="composite" op="equ" fact="0.1"/>
      <dgm:constr type="h" for="ch" forName="sibTrans" refType="h" refFor="ch" refForName="composite" op="equ" fact="0.1"/>
      <dgm:constr type="w" for="ch" forName="sibTrans" refType="h" refFor="ch" refForName="sibTrans" op="equ"/>
    </dgm:constrLst>
    <dgm:forEach name="nodesForEach" axis="ch" ptType="node">
      <dgm:layoutNode name="composite">
        <dgm:alg type="composite">
          <dgm:param type="ar" val="3"/>
        </dgm:alg>
        <dgm:shape xmlns:r="http://schemas.openxmlformats.org/officeDocument/2006/relationships" r:blip="">
          <dgm:adjLst/>
        </dgm:shape>
        <dgm:choose name="Name4">
          <dgm:if name="Name5" func="var" arg="dir" op="equ" val="norm">
            <dgm:constrLst>
              <dgm:constr type="l" for="ch" forName="rect1" refType="w" fact="0.04"/>
              <dgm:constr type="t" for="ch" forName="rect1" refType="h" fact="0.13"/>
              <dgm:constr type="w" for="ch" forName="rect1" refType="w" fact="0.96"/>
              <dgm:constr type="h" for="ch" forName="rect1" refType="h" fact="0.9"/>
              <dgm:constr type="l" for="ch" forName="rect2" refType="w" fact="0"/>
              <dgm:constr type="t" for="ch" forName="rect2" refType="h" fact="0"/>
              <dgm:constr type="w" for="ch" forName="rect2" refType="w" fact="0.21"/>
              <dgm:constr type="h" for="ch" forName="rect2" refType="w" fact="0.315"/>
            </dgm:constrLst>
          </dgm:if>
          <dgm:else name="Name6">
            <dgm:constrLst>
              <dgm:constr type="l" for="ch" forName="rect1" refType="w" fact="0"/>
              <dgm:constr type="t" for="ch" forName="rect1" refType="h" fact="0.13"/>
              <dgm:constr type="w" for="ch" forName="rect1" refType="w" fact="0.96"/>
              <dgm:constr type="h" for="ch" forName="rect1" refType="h" fact="0.9"/>
              <dgm:constr type="l" for="ch" forName="rect2" refType="w" fact="0.79"/>
              <dgm:constr type="t" for="ch" forName="rect2" refType="h" fact="0"/>
              <dgm:constr type="w" for="ch" forName="rect2" refType="w" fact="0.21"/>
              <dgm:constr type="h" for="ch" forName="rect2" refType="w" fact="0.315"/>
            </dgm:constrLst>
          </dgm:else>
        </dgm:choose>
        <dgm:layoutNode name="rect1" styleLbl="trAlignAcc1">
          <dgm:varLst>
            <dgm:bulletEnabled val="1"/>
          </dgm:varLst>
          <dgm:alg type="tx">
            <dgm:param type="parTxLTRAlign" val="l"/>
          </dgm:alg>
          <dgm:shape xmlns:r="http://schemas.openxmlformats.org/officeDocument/2006/relationships" type="rect" r:blip="">
            <dgm:adjLst/>
          </dgm:shape>
          <dgm:presOf axis="desOrSelf" ptType="node"/>
          <dgm:choose name="Name7">
            <dgm:if name="Name8" func="var" arg="dir" op="equ" val="norm">
              <dgm:constrLst>
                <dgm:constr type="lMarg" refType="w" fact="0.6"/>
                <dgm:constr type="rMarg" refType="primFontSz" fact="0.3"/>
                <dgm:constr type="tMarg" refType="primFontSz" fact="0.3"/>
                <dgm:constr type="bMarg" refType="primFontSz" fact="0.3"/>
              </dgm:constrLst>
            </dgm:if>
            <dgm:else name="Name9">
              <dgm:constrLst>
                <dgm:constr type="lMarg" refType="primFontSz" fact="0.3"/>
                <dgm:constr type="rMarg" refType="w" fact="0.6"/>
                <dgm:constr type="tMarg" refType="primFontSz" fact="0.3"/>
                <dgm:constr type="bMarg" refType="primFontSz" fact="0.3"/>
              </dgm:constrLst>
            </dgm:else>
          </dgm:choose>
          <dgm:ruleLst>
            <dgm:rule type="primFontSz" val="5" fact="NaN" max="NaN"/>
          </dgm:ruleLst>
        </dgm:layoutNode>
        <dgm:layoutNode name="rect2" styleLbl="fgImgPlace1">
          <dgm:alg type="sp"/>
          <dgm:shape xmlns:r="http://schemas.openxmlformats.org/officeDocument/2006/relationships" type="rect" r:blip="" blipPhldr="1">
            <dgm:adjLst/>
          </dgm:shape>
          <dgm:presOf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22.xml><?xml version="1.0" encoding="utf-8"?>
<dgm:layoutDef xmlns:dgm="http://schemas.openxmlformats.org/drawingml/2006/diagram" xmlns:a="http://schemas.openxmlformats.org/drawingml/2006/main" uniqueId="urn:microsoft.com/office/officeart/2008/layout/PictureStrips">
  <dgm:title val=""/>
  <dgm:desc val=""/>
  <dgm:catLst>
    <dgm:cat type="list" pri="12500"/>
    <dgm:cat type="picture" pri="13000"/>
    <dgm:cat type="pictureconvert" pri="13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40" srcId="0" destId="10" srcOrd="0" destOrd="0"/>
        <dgm:cxn modelId="5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  <dgm:cxn modelId="70" srcId="0" destId="40" srcOrd="2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snake">
          <dgm:param type="off" val="ctr"/>
        </dgm:alg>
      </dgm:if>
      <dgm:else name="Name3">
        <dgm:alg type="snake">
          <dgm:param type="off" val="ctr"/>
          <dgm:param type="grDir" val="tR"/>
        </dgm:alg>
      </dgm:else>
    </dgm:choose>
    <dgm:shape xmlns:r="http://schemas.openxmlformats.org/officeDocument/2006/relationships" r:blip="">
      <dgm:adjLst/>
    </dgm:shape>
    <dgm:constrLst>
      <dgm:constr type="primFontSz" for="des" ptType="node" op="equ" val="65"/>
      <dgm:constr type="w" for="ch" forName="composite" refType="w"/>
      <dgm:constr type="h" for="ch" forName="composite" refType="h"/>
      <dgm:constr type="sp" refType="h" refFor="ch" refForName="composite" op="equ" fact="0.1"/>
      <dgm:constr type="h" for="ch" forName="sibTrans" refType="h" refFor="ch" refForName="composite" op="equ" fact="0.1"/>
      <dgm:constr type="w" for="ch" forName="sibTrans" refType="h" refFor="ch" refForName="sibTrans" op="equ"/>
    </dgm:constrLst>
    <dgm:forEach name="nodesForEach" axis="ch" ptType="node">
      <dgm:layoutNode name="composite">
        <dgm:alg type="composite">
          <dgm:param type="ar" val="3"/>
        </dgm:alg>
        <dgm:shape xmlns:r="http://schemas.openxmlformats.org/officeDocument/2006/relationships" r:blip="">
          <dgm:adjLst/>
        </dgm:shape>
        <dgm:choose name="Name4">
          <dgm:if name="Name5" func="var" arg="dir" op="equ" val="norm">
            <dgm:constrLst>
              <dgm:constr type="l" for="ch" forName="rect1" refType="w" fact="0.04"/>
              <dgm:constr type="t" for="ch" forName="rect1" refType="h" fact="0.13"/>
              <dgm:constr type="w" for="ch" forName="rect1" refType="w" fact="0.96"/>
              <dgm:constr type="h" for="ch" forName="rect1" refType="h" fact="0.9"/>
              <dgm:constr type="l" for="ch" forName="rect2" refType="w" fact="0"/>
              <dgm:constr type="t" for="ch" forName="rect2" refType="h" fact="0"/>
              <dgm:constr type="w" for="ch" forName="rect2" refType="w" fact="0.21"/>
              <dgm:constr type="h" for="ch" forName="rect2" refType="w" fact="0.315"/>
            </dgm:constrLst>
          </dgm:if>
          <dgm:else name="Name6">
            <dgm:constrLst>
              <dgm:constr type="l" for="ch" forName="rect1" refType="w" fact="0"/>
              <dgm:constr type="t" for="ch" forName="rect1" refType="h" fact="0.13"/>
              <dgm:constr type="w" for="ch" forName="rect1" refType="w" fact="0.96"/>
              <dgm:constr type="h" for="ch" forName="rect1" refType="h" fact="0.9"/>
              <dgm:constr type="l" for="ch" forName="rect2" refType="w" fact="0.79"/>
              <dgm:constr type="t" for="ch" forName="rect2" refType="h" fact="0"/>
              <dgm:constr type="w" for="ch" forName="rect2" refType="w" fact="0.21"/>
              <dgm:constr type="h" for="ch" forName="rect2" refType="w" fact="0.315"/>
            </dgm:constrLst>
          </dgm:else>
        </dgm:choose>
        <dgm:layoutNode name="rect1" styleLbl="trAlignAcc1">
          <dgm:varLst>
            <dgm:bulletEnabled val="1"/>
          </dgm:varLst>
          <dgm:alg type="tx">
            <dgm:param type="parTxLTRAlign" val="l"/>
          </dgm:alg>
          <dgm:shape xmlns:r="http://schemas.openxmlformats.org/officeDocument/2006/relationships" type="rect" r:blip="">
            <dgm:adjLst/>
          </dgm:shape>
          <dgm:presOf axis="desOrSelf" ptType="node"/>
          <dgm:choose name="Name7">
            <dgm:if name="Name8" func="var" arg="dir" op="equ" val="norm">
              <dgm:constrLst>
                <dgm:constr type="lMarg" refType="w" fact="0.6"/>
                <dgm:constr type="rMarg" refType="primFontSz" fact="0.3"/>
                <dgm:constr type="tMarg" refType="primFontSz" fact="0.3"/>
                <dgm:constr type="bMarg" refType="primFontSz" fact="0.3"/>
              </dgm:constrLst>
            </dgm:if>
            <dgm:else name="Name9">
              <dgm:constrLst>
                <dgm:constr type="lMarg" refType="primFontSz" fact="0.3"/>
                <dgm:constr type="rMarg" refType="w" fact="0.6"/>
                <dgm:constr type="tMarg" refType="primFontSz" fact="0.3"/>
                <dgm:constr type="bMarg" refType="primFontSz" fact="0.3"/>
              </dgm:constrLst>
            </dgm:else>
          </dgm:choose>
          <dgm:ruleLst>
            <dgm:rule type="primFontSz" val="5" fact="NaN" max="NaN"/>
          </dgm:ruleLst>
        </dgm:layoutNode>
        <dgm:layoutNode name="rect2" styleLbl="fgImgPlace1">
          <dgm:alg type="sp"/>
          <dgm:shape xmlns:r="http://schemas.openxmlformats.org/officeDocument/2006/relationships" type="rect" r:blip="" blipPhldr="1">
            <dgm:adjLst/>
          </dgm:shape>
          <dgm:presOf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23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24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25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26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27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28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29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30.xml><?xml version="1.0" encoding="utf-8"?>
<dgm:layoutDef xmlns:dgm="http://schemas.openxmlformats.org/drawingml/2006/diagram" xmlns:a="http://schemas.openxmlformats.org/drawingml/2006/main" uniqueId="urn:microsoft.com/office/officeart/2008/layout/PictureStrips">
  <dgm:title val=""/>
  <dgm:desc val=""/>
  <dgm:catLst>
    <dgm:cat type="list" pri="12500"/>
    <dgm:cat type="picture" pri="13000"/>
    <dgm:cat type="pictureconvert" pri="13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40" srcId="0" destId="10" srcOrd="0" destOrd="0"/>
        <dgm:cxn modelId="5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  <dgm:cxn modelId="70" srcId="0" destId="40" srcOrd="2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snake">
          <dgm:param type="off" val="ctr"/>
        </dgm:alg>
      </dgm:if>
      <dgm:else name="Name3">
        <dgm:alg type="snake">
          <dgm:param type="off" val="ctr"/>
          <dgm:param type="grDir" val="tR"/>
        </dgm:alg>
      </dgm:else>
    </dgm:choose>
    <dgm:shape xmlns:r="http://schemas.openxmlformats.org/officeDocument/2006/relationships" r:blip="">
      <dgm:adjLst/>
    </dgm:shape>
    <dgm:constrLst>
      <dgm:constr type="primFontSz" for="des" ptType="node" op="equ" val="65"/>
      <dgm:constr type="w" for="ch" forName="composite" refType="w"/>
      <dgm:constr type="h" for="ch" forName="composite" refType="h"/>
      <dgm:constr type="sp" refType="h" refFor="ch" refForName="composite" op="equ" fact="0.1"/>
      <dgm:constr type="h" for="ch" forName="sibTrans" refType="h" refFor="ch" refForName="composite" op="equ" fact="0.1"/>
      <dgm:constr type="w" for="ch" forName="sibTrans" refType="h" refFor="ch" refForName="sibTrans" op="equ"/>
    </dgm:constrLst>
    <dgm:forEach name="nodesForEach" axis="ch" ptType="node">
      <dgm:layoutNode name="composite">
        <dgm:alg type="composite">
          <dgm:param type="ar" val="3"/>
        </dgm:alg>
        <dgm:shape xmlns:r="http://schemas.openxmlformats.org/officeDocument/2006/relationships" r:blip="">
          <dgm:adjLst/>
        </dgm:shape>
        <dgm:choose name="Name4">
          <dgm:if name="Name5" func="var" arg="dir" op="equ" val="norm">
            <dgm:constrLst>
              <dgm:constr type="l" for="ch" forName="rect1" refType="w" fact="0.04"/>
              <dgm:constr type="t" for="ch" forName="rect1" refType="h" fact="0.13"/>
              <dgm:constr type="w" for="ch" forName="rect1" refType="w" fact="0.96"/>
              <dgm:constr type="h" for="ch" forName="rect1" refType="h" fact="0.9"/>
              <dgm:constr type="l" for="ch" forName="rect2" refType="w" fact="0"/>
              <dgm:constr type="t" for="ch" forName="rect2" refType="h" fact="0"/>
              <dgm:constr type="w" for="ch" forName="rect2" refType="w" fact="0.21"/>
              <dgm:constr type="h" for="ch" forName="rect2" refType="w" fact="0.315"/>
            </dgm:constrLst>
          </dgm:if>
          <dgm:else name="Name6">
            <dgm:constrLst>
              <dgm:constr type="l" for="ch" forName="rect1" refType="w" fact="0"/>
              <dgm:constr type="t" for="ch" forName="rect1" refType="h" fact="0.13"/>
              <dgm:constr type="w" for="ch" forName="rect1" refType="w" fact="0.96"/>
              <dgm:constr type="h" for="ch" forName="rect1" refType="h" fact="0.9"/>
              <dgm:constr type="l" for="ch" forName="rect2" refType="w" fact="0.79"/>
              <dgm:constr type="t" for="ch" forName="rect2" refType="h" fact="0"/>
              <dgm:constr type="w" for="ch" forName="rect2" refType="w" fact="0.21"/>
              <dgm:constr type="h" for="ch" forName="rect2" refType="w" fact="0.315"/>
            </dgm:constrLst>
          </dgm:else>
        </dgm:choose>
        <dgm:layoutNode name="rect1" styleLbl="trAlignAcc1">
          <dgm:varLst>
            <dgm:bulletEnabled val="1"/>
          </dgm:varLst>
          <dgm:alg type="tx">
            <dgm:param type="parTxLTRAlign" val="l"/>
          </dgm:alg>
          <dgm:shape xmlns:r="http://schemas.openxmlformats.org/officeDocument/2006/relationships" type="rect" r:blip="">
            <dgm:adjLst/>
          </dgm:shape>
          <dgm:presOf axis="desOrSelf" ptType="node"/>
          <dgm:choose name="Name7">
            <dgm:if name="Name8" func="var" arg="dir" op="equ" val="norm">
              <dgm:constrLst>
                <dgm:constr type="lMarg" refType="w" fact="0.6"/>
                <dgm:constr type="rMarg" refType="primFontSz" fact="0.3"/>
                <dgm:constr type="tMarg" refType="primFontSz" fact="0.3"/>
                <dgm:constr type="bMarg" refType="primFontSz" fact="0.3"/>
              </dgm:constrLst>
            </dgm:if>
            <dgm:else name="Name9">
              <dgm:constrLst>
                <dgm:constr type="lMarg" refType="primFontSz" fact="0.3"/>
                <dgm:constr type="rMarg" refType="w" fact="0.6"/>
                <dgm:constr type="tMarg" refType="primFontSz" fact="0.3"/>
                <dgm:constr type="bMarg" refType="primFontSz" fact="0.3"/>
              </dgm:constrLst>
            </dgm:else>
          </dgm:choose>
          <dgm:ruleLst>
            <dgm:rule type="primFontSz" val="5" fact="NaN" max="NaN"/>
          </dgm:ruleLst>
        </dgm:layoutNode>
        <dgm:layoutNode name="rect2" styleLbl="fgImgPlace1">
          <dgm:alg type="sp"/>
          <dgm:shape xmlns:r="http://schemas.openxmlformats.org/officeDocument/2006/relationships" type="rect" r:blip="" blipPhldr="1">
            <dgm:adjLst/>
          </dgm:shape>
          <dgm:presOf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верхнього колонтитула 1"/>
          <p:cNvSpPr>
            <a:spLocks noGrp="1"/>
          </p:cNvSpPr>
          <p:nvPr>
            <p:ph type="hdr" sz="quarter"/>
          </p:nvPr>
        </p:nvSpPr>
        <p:spPr>
          <a:xfrm>
            <a:off x="2" y="0"/>
            <a:ext cx="2951064" cy="499045"/>
          </a:xfrm>
          <a:prstGeom prst="rect">
            <a:avLst/>
          </a:prstGeom>
        </p:spPr>
        <p:txBody>
          <a:bodyPr vert="horz" lIns="91838" tIns="45918" rIns="91838" bIns="45918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3" name="Місце для дати 2"/>
          <p:cNvSpPr>
            <a:spLocks noGrp="1"/>
          </p:cNvSpPr>
          <p:nvPr>
            <p:ph type="dt" sz="quarter" idx="1"/>
          </p:nvPr>
        </p:nvSpPr>
        <p:spPr>
          <a:xfrm>
            <a:off x="3856120" y="0"/>
            <a:ext cx="2951063" cy="499045"/>
          </a:xfrm>
          <a:prstGeom prst="rect">
            <a:avLst/>
          </a:prstGeom>
        </p:spPr>
        <p:txBody>
          <a:bodyPr vert="horz" lIns="91838" tIns="45918" rIns="91838" bIns="45918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ED7EC775-34D2-46FE-9B45-E74976D19994}" type="datetimeFigureOut">
              <a:rPr lang="uk-UA"/>
              <a:pPr>
                <a:defRPr/>
              </a:pPr>
              <a:t>11.09.2024</a:t>
            </a:fld>
            <a:endParaRPr lang="uk-UA"/>
          </a:p>
        </p:txBody>
      </p:sp>
      <p:sp>
        <p:nvSpPr>
          <p:cNvPr id="4" name="Місце для нижнього колонтитула 3"/>
          <p:cNvSpPr>
            <a:spLocks noGrp="1"/>
          </p:cNvSpPr>
          <p:nvPr>
            <p:ph type="ftr" sz="quarter" idx="2"/>
          </p:nvPr>
        </p:nvSpPr>
        <p:spPr>
          <a:xfrm>
            <a:off x="2" y="9441880"/>
            <a:ext cx="2951064" cy="499045"/>
          </a:xfrm>
          <a:prstGeom prst="rect">
            <a:avLst/>
          </a:prstGeom>
        </p:spPr>
        <p:txBody>
          <a:bodyPr vert="horz" lIns="91838" tIns="45918" rIns="91838" bIns="45918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5" name="Місце для номера слайда 4"/>
          <p:cNvSpPr>
            <a:spLocks noGrp="1"/>
          </p:cNvSpPr>
          <p:nvPr>
            <p:ph type="sldNum" sz="quarter" idx="3"/>
          </p:nvPr>
        </p:nvSpPr>
        <p:spPr>
          <a:xfrm>
            <a:off x="3856120" y="9441880"/>
            <a:ext cx="2951063" cy="499045"/>
          </a:xfrm>
          <a:prstGeom prst="rect">
            <a:avLst/>
          </a:prstGeom>
        </p:spPr>
        <p:txBody>
          <a:bodyPr vert="horz" wrap="square" lIns="91838" tIns="45918" rIns="91838" bIns="45918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3F08E864-9DE9-4E06-A956-F42CA73D1043}" type="slidenum">
              <a:rPr lang="uk-UA" altLang="ru-RU"/>
              <a:pPr>
                <a:defRPr/>
              </a:pPr>
              <a:t>‹#›</a:t>
            </a:fld>
            <a:endParaRPr lang="uk-UA" altLang="ru-RU"/>
          </a:p>
        </p:txBody>
      </p:sp>
    </p:spTree>
    <p:extLst>
      <p:ext uri="{BB962C8B-B14F-4D97-AF65-F5344CB8AC3E}">
        <p14:creationId xmlns:p14="http://schemas.microsoft.com/office/powerpoint/2010/main" val="287407373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верхнього колонтитула 1"/>
          <p:cNvSpPr>
            <a:spLocks noGrp="1"/>
          </p:cNvSpPr>
          <p:nvPr>
            <p:ph type="hdr" sz="quarter"/>
          </p:nvPr>
        </p:nvSpPr>
        <p:spPr>
          <a:xfrm>
            <a:off x="2" y="0"/>
            <a:ext cx="2951064" cy="499045"/>
          </a:xfrm>
          <a:prstGeom prst="rect">
            <a:avLst/>
          </a:prstGeom>
        </p:spPr>
        <p:txBody>
          <a:bodyPr vert="horz" lIns="91838" tIns="45918" rIns="91838" bIns="45918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3" name="Місце для дати 2"/>
          <p:cNvSpPr>
            <a:spLocks noGrp="1"/>
          </p:cNvSpPr>
          <p:nvPr>
            <p:ph type="dt" idx="1"/>
          </p:nvPr>
        </p:nvSpPr>
        <p:spPr>
          <a:xfrm>
            <a:off x="3856120" y="0"/>
            <a:ext cx="2951063" cy="499045"/>
          </a:xfrm>
          <a:prstGeom prst="rect">
            <a:avLst/>
          </a:prstGeom>
        </p:spPr>
        <p:txBody>
          <a:bodyPr vert="horz" lIns="91838" tIns="45918" rIns="91838" bIns="45918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357349C2-A2E3-4EF9-9143-2D3CFDD9ACDE}" type="datetimeFigureOut">
              <a:rPr lang="uk-UA"/>
              <a:pPr>
                <a:defRPr/>
              </a:pPr>
              <a:t>11.09.2024</a:t>
            </a:fld>
            <a:endParaRPr lang="uk-UA"/>
          </a:p>
        </p:txBody>
      </p:sp>
      <p:sp>
        <p:nvSpPr>
          <p:cNvPr id="4" name="Місце для зображення 3"/>
          <p:cNvSpPr>
            <a:spLocks noGrp="1" noRot="1" noChangeAspect="1"/>
          </p:cNvSpPr>
          <p:nvPr>
            <p:ph type="sldImg" idx="2"/>
          </p:nvPr>
        </p:nvSpPr>
        <p:spPr>
          <a:xfrm>
            <a:off x="423863" y="1241425"/>
            <a:ext cx="5961062" cy="33543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838" tIns="45918" rIns="91838" bIns="45918" rtlCol="0" anchor="ctr"/>
          <a:lstStyle/>
          <a:p>
            <a:pPr lvl="0"/>
            <a:endParaRPr lang="uk-UA" noProof="0"/>
          </a:p>
        </p:txBody>
      </p:sp>
      <p:sp>
        <p:nvSpPr>
          <p:cNvPr id="5" name="Місце для нотаток 4"/>
          <p:cNvSpPr>
            <a:spLocks noGrp="1"/>
          </p:cNvSpPr>
          <p:nvPr>
            <p:ph type="body" sz="quarter" idx="3"/>
          </p:nvPr>
        </p:nvSpPr>
        <p:spPr>
          <a:xfrm>
            <a:off x="680401" y="4782521"/>
            <a:ext cx="5447993" cy="3915588"/>
          </a:xfrm>
          <a:prstGeom prst="rect">
            <a:avLst/>
          </a:prstGeom>
        </p:spPr>
        <p:txBody>
          <a:bodyPr vert="horz" lIns="91838" tIns="45918" rIns="91838" bIns="45918" rtlCol="0"/>
          <a:lstStyle/>
          <a:p>
            <a:pPr lvl="0"/>
            <a:r>
              <a:rPr lang="uk-UA" noProof="0"/>
              <a:t>Редагувати стиль зразка тексту</a:t>
            </a:r>
          </a:p>
          <a:p>
            <a:pPr lvl="1"/>
            <a:r>
              <a:rPr lang="uk-UA" noProof="0"/>
              <a:t>Другий рівень</a:t>
            </a:r>
          </a:p>
          <a:p>
            <a:pPr lvl="2"/>
            <a:r>
              <a:rPr lang="uk-UA" noProof="0"/>
              <a:t>Третій рівень</a:t>
            </a:r>
          </a:p>
          <a:p>
            <a:pPr lvl="3"/>
            <a:r>
              <a:rPr lang="uk-UA" noProof="0"/>
              <a:t>Четвертий рівень</a:t>
            </a:r>
          </a:p>
          <a:p>
            <a:pPr lvl="4"/>
            <a:r>
              <a:rPr lang="uk-UA" noProof="0"/>
              <a:t>П’ятий рівень</a:t>
            </a:r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4"/>
          </p:nvPr>
        </p:nvSpPr>
        <p:spPr>
          <a:xfrm>
            <a:off x="2" y="9441880"/>
            <a:ext cx="2951064" cy="499045"/>
          </a:xfrm>
          <a:prstGeom prst="rect">
            <a:avLst/>
          </a:prstGeom>
        </p:spPr>
        <p:txBody>
          <a:bodyPr vert="horz" lIns="91838" tIns="45918" rIns="91838" bIns="45918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5"/>
          </p:nvPr>
        </p:nvSpPr>
        <p:spPr>
          <a:xfrm>
            <a:off x="3856120" y="9441880"/>
            <a:ext cx="2951063" cy="499045"/>
          </a:xfrm>
          <a:prstGeom prst="rect">
            <a:avLst/>
          </a:prstGeom>
        </p:spPr>
        <p:txBody>
          <a:bodyPr vert="horz" wrap="square" lIns="91838" tIns="45918" rIns="91838" bIns="45918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74FBAB4F-B7FB-4813-8FC8-07695FBCECA9}" type="slidenum">
              <a:rPr lang="uk-UA" altLang="ru-RU"/>
              <a:pPr>
                <a:defRPr/>
              </a:pPr>
              <a:t>‹#›</a:t>
            </a:fld>
            <a:endParaRPr lang="uk-UA" altLang="ru-RU"/>
          </a:p>
        </p:txBody>
      </p:sp>
    </p:spTree>
    <p:extLst>
      <p:ext uri="{BB962C8B-B14F-4D97-AF65-F5344CB8AC3E}">
        <p14:creationId xmlns:p14="http://schemas.microsoft.com/office/powerpoint/2010/main" val="247146111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267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dirty="0"/>
          </a:p>
        </p:txBody>
      </p:sp>
      <p:sp>
        <p:nvSpPr>
          <p:cNvPr id="11268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5390" indent="-285947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7001" indent="-228116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6445" indent="-228116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65888" indent="-228116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28544" indent="-228116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91200" indent="-228116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53856" indent="-228116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916511" indent="-228116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146E265A-7E1B-4B7F-91F7-C70C8CF5F800}" type="slidenum">
              <a:rPr lang="uk-UA" altLang="ru-RU" smtClean="0"/>
              <a:pPr>
                <a:spcBef>
                  <a:spcPct val="0"/>
                </a:spcBef>
              </a:pPr>
              <a:t>2</a:t>
            </a:fld>
            <a:endParaRPr lang="uk-UA" altLang="ru-RU" dirty="0"/>
          </a:p>
        </p:txBody>
      </p:sp>
    </p:spTree>
    <p:extLst>
      <p:ext uri="{BB962C8B-B14F-4D97-AF65-F5344CB8AC3E}">
        <p14:creationId xmlns:p14="http://schemas.microsoft.com/office/powerpoint/2010/main" val="137552823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1747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/>
          </a:p>
        </p:txBody>
      </p:sp>
      <p:sp>
        <p:nvSpPr>
          <p:cNvPr id="31748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5390" indent="-285947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7001" indent="-228116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6445" indent="-228116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65888" indent="-228116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28544" indent="-228116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91200" indent="-228116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53856" indent="-228116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916511" indent="-228116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7D44D221-2994-4731-A9E9-90BD7290158F}" type="slidenum">
              <a:rPr lang="uk-UA" altLang="ru-RU" smtClean="0"/>
              <a:pPr>
                <a:spcBef>
                  <a:spcPct val="0"/>
                </a:spcBef>
              </a:pPr>
              <a:t>11</a:t>
            </a:fld>
            <a:endParaRPr lang="uk-UA" altLang="ru-RU"/>
          </a:p>
        </p:txBody>
      </p:sp>
    </p:spTree>
    <p:extLst>
      <p:ext uri="{BB962C8B-B14F-4D97-AF65-F5344CB8AC3E}">
        <p14:creationId xmlns:p14="http://schemas.microsoft.com/office/powerpoint/2010/main" val="388887693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7411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/>
          </a:p>
        </p:txBody>
      </p:sp>
      <p:sp>
        <p:nvSpPr>
          <p:cNvPr id="17412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5390" indent="-285947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7001" indent="-228116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6445" indent="-228116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65888" indent="-228116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28544" indent="-228116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91200" indent="-228116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53856" indent="-228116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916511" indent="-228116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361D235A-3A5E-4C27-9D38-8BDB98C97BFE}" type="slidenum">
              <a:rPr lang="uk-UA" altLang="ru-RU" smtClean="0"/>
              <a:pPr>
                <a:spcBef>
                  <a:spcPct val="0"/>
                </a:spcBef>
              </a:pPr>
              <a:t>12</a:t>
            </a:fld>
            <a:endParaRPr lang="uk-UA" altLang="ru-RU"/>
          </a:p>
        </p:txBody>
      </p:sp>
    </p:spTree>
    <p:extLst>
      <p:ext uri="{BB962C8B-B14F-4D97-AF65-F5344CB8AC3E}">
        <p14:creationId xmlns:p14="http://schemas.microsoft.com/office/powerpoint/2010/main" val="119963941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2227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/>
          </a:p>
        </p:txBody>
      </p:sp>
      <p:sp>
        <p:nvSpPr>
          <p:cNvPr id="52228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5390" indent="-285947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7001" indent="-228116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6445" indent="-228116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65888" indent="-228116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28544" indent="-228116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91200" indent="-228116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53856" indent="-228116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916511" indent="-228116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34F9ACB7-1665-43DA-9381-70CC43661196}" type="slidenum">
              <a:rPr lang="uk-UA" altLang="ru-RU" smtClean="0"/>
              <a:pPr>
                <a:spcBef>
                  <a:spcPct val="0"/>
                </a:spcBef>
              </a:pPr>
              <a:t>13</a:t>
            </a:fld>
            <a:endParaRPr lang="uk-UA" altLang="ru-RU"/>
          </a:p>
        </p:txBody>
      </p:sp>
    </p:spTree>
    <p:extLst>
      <p:ext uri="{BB962C8B-B14F-4D97-AF65-F5344CB8AC3E}">
        <p14:creationId xmlns:p14="http://schemas.microsoft.com/office/powerpoint/2010/main" val="74461326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9939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dirty="0"/>
          </a:p>
        </p:txBody>
      </p:sp>
      <p:sp>
        <p:nvSpPr>
          <p:cNvPr id="39940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5390" indent="-285947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7001" indent="-228116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6445" indent="-228116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65888" indent="-228116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28544" indent="-228116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91200" indent="-228116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53856" indent="-228116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916511" indent="-228116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45E15CD5-B3A6-4BDE-8CF4-7B337DDFBF21}" type="slidenum">
              <a:rPr lang="uk-UA" altLang="ru-RU" smtClean="0"/>
              <a:pPr>
                <a:spcBef>
                  <a:spcPct val="0"/>
                </a:spcBef>
              </a:pPr>
              <a:t>14</a:t>
            </a:fld>
            <a:endParaRPr lang="uk-UA" altLang="ru-RU"/>
          </a:p>
        </p:txBody>
      </p:sp>
    </p:spTree>
    <p:extLst>
      <p:ext uri="{BB962C8B-B14F-4D97-AF65-F5344CB8AC3E}">
        <p14:creationId xmlns:p14="http://schemas.microsoft.com/office/powerpoint/2010/main" val="382341214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9939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/>
          </a:p>
        </p:txBody>
      </p:sp>
      <p:sp>
        <p:nvSpPr>
          <p:cNvPr id="39940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5390" indent="-285947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7001" indent="-228116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6445" indent="-228116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65888" indent="-228116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28544" indent="-228116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91200" indent="-228116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53856" indent="-228116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916511" indent="-228116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45E15CD5-B3A6-4BDE-8CF4-7B337DDFBF21}" type="slidenum">
              <a:rPr lang="uk-UA" altLang="ru-RU" smtClean="0"/>
              <a:pPr>
                <a:spcBef>
                  <a:spcPct val="0"/>
                </a:spcBef>
              </a:pPr>
              <a:t>15</a:t>
            </a:fld>
            <a:endParaRPr lang="uk-UA" altLang="ru-RU"/>
          </a:p>
        </p:txBody>
      </p:sp>
    </p:spTree>
    <p:extLst>
      <p:ext uri="{BB962C8B-B14F-4D97-AF65-F5344CB8AC3E}">
        <p14:creationId xmlns:p14="http://schemas.microsoft.com/office/powerpoint/2010/main" val="427405849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1987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/>
          </a:p>
        </p:txBody>
      </p:sp>
      <p:sp>
        <p:nvSpPr>
          <p:cNvPr id="41988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5390" indent="-285947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7001" indent="-228116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6445" indent="-228116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65888" indent="-228116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28544" indent="-228116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91200" indent="-228116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53856" indent="-228116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916511" indent="-228116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3B91229B-368C-47A3-8204-A1AA48A33525}" type="slidenum">
              <a:rPr lang="uk-UA" altLang="ru-RU" smtClean="0"/>
              <a:pPr>
                <a:spcBef>
                  <a:spcPct val="0"/>
                </a:spcBef>
              </a:pPr>
              <a:t>16</a:t>
            </a:fld>
            <a:endParaRPr lang="uk-UA" altLang="ru-RU"/>
          </a:p>
        </p:txBody>
      </p:sp>
    </p:spTree>
    <p:extLst>
      <p:ext uri="{BB962C8B-B14F-4D97-AF65-F5344CB8AC3E}">
        <p14:creationId xmlns:p14="http://schemas.microsoft.com/office/powerpoint/2010/main" val="334591693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1987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/>
          </a:p>
        </p:txBody>
      </p:sp>
      <p:sp>
        <p:nvSpPr>
          <p:cNvPr id="41988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5390" indent="-285947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7001" indent="-228116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6445" indent="-228116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65888" indent="-228116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28544" indent="-228116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91200" indent="-228116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53856" indent="-228116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916511" indent="-228116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3B91229B-368C-47A3-8204-A1AA48A33525}" type="slidenum">
              <a:rPr lang="uk-UA" altLang="ru-RU" smtClean="0"/>
              <a:pPr>
                <a:spcBef>
                  <a:spcPct val="0"/>
                </a:spcBef>
              </a:pPr>
              <a:t>17</a:t>
            </a:fld>
            <a:endParaRPr lang="uk-UA" altLang="ru-RU"/>
          </a:p>
        </p:txBody>
      </p:sp>
    </p:spTree>
    <p:extLst>
      <p:ext uri="{BB962C8B-B14F-4D97-AF65-F5344CB8AC3E}">
        <p14:creationId xmlns:p14="http://schemas.microsoft.com/office/powerpoint/2010/main" val="334591693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1987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dirty="0"/>
          </a:p>
        </p:txBody>
      </p:sp>
      <p:sp>
        <p:nvSpPr>
          <p:cNvPr id="41988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5390" indent="-285947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7001" indent="-228116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6445" indent="-228116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65888" indent="-228116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28544" indent="-228116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91200" indent="-228116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53856" indent="-228116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916511" indent="-228116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3B91229B-368C-47A3-8204-A1AA48A33525}" type="slidenum">
              <a:rPr lang="uk-UA" altLang="ru-RU" smtClean="0"/>
              <a:pPr>
                <a:spcBef>
                  <a:spcPct val="0"/>
                </a:spcBef>
              </a:pPr>
              <a:t>18</a:t>
            </a:fld>
            <a:endParaRPr lang="uk-UA" altLang="ru-RU"/>
          </a:p>
        </p:txBody>
      </p:sp>
    </p:spTree>
    <p:extLst>
      <p:ext uri="{BB962C8B-B14F-4D97-AF65-F5344CB8AC3E}">
        <p14:creationId xmlns:p14="http://schemas.microsoft.com/office/powerpoint/2010/main" val="334591693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1987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/>
          </a:p>
        </p:txBody>
      </p:sp>
      <p:sp>
        <p:nvSpPr>
          <p:cNvPr id="41988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5390" indent="-285947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7001" indent="-228116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6445" indent="-228116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65888" indent="-228116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28544" indent="-228116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91200" indent="-228116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53856" indent="-228116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916511" indent="-228116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3B91229B-368C-47A3-8204-A1AA48A33525}" type="slidenum">
              <a:rPr lang="uk-UA" altLang="ru-RU" smtClean="0"/>
              <a:pPr>
                <a:spcBef>
                  <a:spcPct val="0"/>
                </a:spcBef>
              </a:pPr>
              <a:t>19</a:t>
            </a:fld>
            <a:endParaRPr lang="uk-UA" altLang="ru-RU"/>
          </a:p>
        </p:txBody>
      </p:sp>
    </p:spTree>
    <p:extLst>
      <p:ext uri="{BB962C8B-B14F-4D97-AF65-F5344CB8AC3E}">
        <p14:creationId xmlns:p14="http://schemas.microsoft.com/office/powerpoint/2010/main" val="3345916935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3555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/>
          </a:p>
        </p:txBody>
      </p:sp>
      <p:sp>
        <p:nvSpPr>
          <p:cNvPr id="23556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5390" indent="-285947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7001" indent="-228116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6445" indent="-228116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65888" indent="-228116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28544" indent="-228116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91200" indent="-228116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53856" indent="-228116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916511" indent="-228116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defTabSz="925312">
              <a:spcBef>
                <a:spcPct val="0"/>
              </a:spcBef>
              <a:defRPr/>
            </a:pPr>
            <a:fld id="{074634CE-C4D0-413B-B160-2946E5726AA1}" type="slidenum">
              <a:rPr lang="uk-UA" altLang="ru-RU">
                <a:solidFill>
                  <a:prstClr val="black"/>
                </a:solidFill>
              </a:rPr>
              <a:pPr defTabSz="925312">
                <a:spcBef>
                  <a:spcPct val="0"/>
                </a:spcBef>
                <a:defRPr/>
              </a:pPr>
              <a:t>20</a:t>
            </a:fld>
            <a:endParaRPr lang="uk-UA" alt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967124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3315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dirty="0"/>
          </a:p>
        </p:txBody>
      </p:sp>
      <p:sp>
        <p:nvSpPr>
          <p:cNvPr id="13316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5390" indent="-285947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7001" indent="-228116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6445" indent="-228116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65888" indent="-228116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28544" indent="-228116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91200" indent="-228116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53856" indent="-228116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916511" indent="-228116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AF680474-56E2-4C39-B574-855AE70BC230}" type="slidenum">
              <a:rPr lang="uk-UA" altLang="ru-RU" smtClean="0"/>
              <a:pPr>
                <a:spcBef>
                  <a:spcPct val="0"/>
                </a:spcBef>
              </a:pPr>
              <a:t>3</a:t>
            </a:fld>
            <a:endParaRPr lang="uk-UA" altLang="ru-RU" dirty="0"/>
          </a:p>
        </p:txBody>
      </p:sp>
    </p:spTree>
    <p:extLst>
      <p:ext uri="{BB962C8B-B14F-4D97-AF65-F5344CB8AC3E}">
        <p14:creationId xmlns:p14="http://schemas.microsoft.com/office/powerpoint/2010/main" val="893590945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1747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/>
          </a:p>
        </p:txBody>
      </p:sp>
      <p:sp>
        <p:nvSpPr>
          <p:cNvPr id="31748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5390" indent="-285947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7001" indent="-228116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6445" indent="-228116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65888" indent="-228116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28544" indent="-228116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91200" indent="-228116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53856" indent="-228116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916511" indent="-228116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7D44D221-2994-4731-A9E9-90BD7290158F}" type="slidenum">
              <a:rPr lang="uk-UA" altLang="ru-RU" smtClean="0"/>
              <a:pPr>
                <a:spcBef>
                  <a:spcPct val="0"/>
                </a:spcBef>
              </a:pPr>
              <a:t>21</a:t>
            </a:fld>
            <a:endParaRPr lang="uk-UA" altLang="ru-RU"/>
          </a:p>
        </p:txBody>
      </p:sp>
    </p:spTree>
    <p:extLst>
      <p:ext uri="{BB962C8B-B14F-4D97-AF65-F5344CB8AC3E}">
        <p14:creationId xmlns:p14="http://schemas.microsoft.com/office/powerpoint/2010/main" val="1399996538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1747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/>
          </a:p>
        </p:txBody>
      </p:sp>
      <p:sp>
        <p:nvSpPr>
          <p:cNvPr id="31748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5390" indent="-285947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7001" indent="-228116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6445" indent="-228116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65888" indent="-228116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28544" indent="-228116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91200" indent="-228116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53856" indent="-228116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916511" indent="-228116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7D44D221-2994-4731-A9E9-90BD7290158F}" type="slidenum">
              <a:rPr lang="uk-UA" altLang="ru-RU" smtClean="0"/>
              <a:pPr>
                <a:spcBef>
                  <a:spcPct val="0"/>
                </a:spcBef>
              </a:pPr>
              <a:t>22</a:t>
            </a:fld>
            <a:endParaRPr lang="uk-UA" altLang="ru-RU"/>
          </a:p>
        </p:txBody>
      </p:sp>
    </p:spTree>
    <p:extLst>
      <p:ext uri="{BB962C8B-B14F-4D97-AF65-F5344CB8AC3E}">
        <p14:creationId xmlns:p14="http://schemas.microsoft.com/office/powerpoint/2010/main" val="1399996538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1747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/>
          </a:p>
        </p:txBody>
      </p:sp>
      <p:sp>
        <p:nvSpPr>
          <p:cNvPr id="31748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5390" indent="-285947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7001" indent="-228116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6445" indent="-228116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65888" indent="-228116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28544" indent="-228116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91200" indent="-228116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53856" indent="-228116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916511" indent="-228116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7D44D221-2994-4731-A9E9-90BD7290158F}" type="slidenum">
              <a:rPr lang="uk-UA" altLang="ru-RU" smtClean="0"/>
              <a:pPr>
                <a:spcBef>
                  <a:spcPct val="0"/>
                </a:spcBef>
              </a:pPr>
              <a:t>23</a:t>
            </a:fld>
            <a:endParaRPr lang="uk-UA" altLang="ru-RU"/>
          </a:p>
        </p:txBody>
      </p:sp>
    </p:spTree>
    <p:extLst>
      <p:ext uri="{BB962C8B-B14F-4D97-AF65-F5344CB8AC3E}">
        <p14:creationId xmlns:p14="http://schemas.microsoft.com/office/powerpoint/2010/main" val="1399996538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4275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/>
          </a:p>
        </p:txBody>
      </p:sp>
      <p:sp>
        <p:nvSpPr>
          <p:cNvPr id="54276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5390" indent="-285947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7001" indent="-228116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6445" indent="-228116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65888" indent="-228116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28544" indent="-228116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91200" indent="-228116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53856" indent="-228116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916511" indent="-228116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BE504B30-D214-4427-98EB-BD90697D55D9}" type="slidenum">
              <a:rPr lang="uk-UA" altLang="ru-RU" smtClean="0">
                <a:solidFill>
                  <a:prstClr val="black"/>
                </a:solidFill>
              </a:rPr>
              <a:pPr>
                <a:spcBef>
                  <a:spcPct val="0"/>
                </a:spcBef>
              </a:pPr>
              <a:t>24</a:t>
            </a:fld>
            <a:endParaRPr lang="uk-UA" alt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0165328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4275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/>
          </a:p>
        </p:txBody>
      </p:sp>
      <p:sp>
        <p:nvSpPr>
          <p:cNvPr id="54276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5390" indent="-285947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7001" indent="-228116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6445" indent="-228116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65888" indent="-228116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28544" indent="-228116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91200" indent="-228116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53856" indent="-228116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916511" indent="-228116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BE504B30-D214-4427-98EB-BD90697D55D9}" type="slidenum">
              <a:rPr lang="uk-UA" altLang="ru-RU" smtClean="0">
                <a:solidFill>
                  <a:prstClr val="black"/>
                </a:solidFill>
              </a:rPr>
              <a:pPr>
                <a:spcBef>
                  <a:spcPct val="0"/>
                </a:spcBef>
              </a:pPr>
              <a:t>25</a:t>
            </a:fld>
            <a:endParaRPr lang="uk-UA" alt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7519265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4275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dirty="0"/>
          </a:p>
        </p:txBody>
      </p:sp>
      <p:sp>
        <p:nvSpPr>
          <p:cNvPr id="54276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5390" indent="-285947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7001" indent="-228116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6445" indent="-228116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65888" indent="-228116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28544" indent="-228116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91200" indent="-228116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53856" indent="-228116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916511" indent="-228116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BE504B30-D214-4427-98EB-BD90697D55D9}" type="slidenum">
              <a:rPr lang="uk-UA" altLang="ru-RU" smtClean="0"/>
              <a:pPr>
                <a:spcBef>
                  <a:spcPct val="0"/>
                </a:spcBef>
              </a:pPr>
              <a:t>26</a:t>
            </a:fld>
            <a:endParaRPr lang="uk-UA" altLang="ru-RU" dirty="0"/>
          </a:p>
        </p:txBody>
      </p:sp>
    </p:spTree>
    <p:extLst>
      <p:ext uri="{BB962C8B-B14F-4D97-AF65-F5344CB8AC3E}">
        <p14:creationId xmlns:p14="http://schemas.microsoft.com/office/powerpoint/2010/main" val="1991961845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6323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dirty="0"/>
          </a:p>
        </p:txBody>
      </p:sp>
      <p:sp>
        <p:nvSpPr>
          <p:cNvPr id="56324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5390" indent="-285947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7001" indent="-228116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6445" indent="-228116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65888" indent="-228116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28544" indent="-228116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91200" indent="-228116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53856" indent="-228116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916511" indent="-228116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DA5B7FB6-2A8F-462F-9887-1E8D291DE535}" type="slidenum">
              <a:rPr lang="uk-UA" altLang="ru-RU" smtClean="0"/>
              <a:pPr>
                <a:spcBef>
                  <a:spcPct val="0"/>
                </a:spcBef>
              </a:pPr>
              <a:t>27</a:t>
            </a:fld>
            <a:endParaRPr lang="uk-UA" altLang="ru-RU" dirty="0"/>
          </a:p>
        </p:txBody>
      </p:sp>
    </p:spTree>
    <p:extLst>
      <p:ext uri="{BB962C8B-B14F-4D97-AF65-F5344CB8AC3E}">
        <p14:creationId xmlns:p14="http://schemas.microsoft.com/office/powerpoint/2010/main" val="3106637063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8371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dirty="0"/>
          </a:p>
        </p:txBody>
      </p:sp>
      <p:sp>
        <p:nvSpPr>
          <p:cNvPr id="58372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5390" indent="-285947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7001" indent="-228116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6445" indent="-228116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65888" indent="-228116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28544" indent="-228116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91200" indent="-228116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53856" indent="-228116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916511" indent="-228116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D33B18D9-16CF-463D-9986-A5D2E96A746E}" type="slidenum">
              <a:rPr lang="uk-UA" altLang="ru-RU" smtClean="0"/>
              <a:pPr>
                <a:spcBef>
                  <a:spcPct val="0"/>
                </a:spcBef>
              </a:pPr>
              <a:t>28</a:t>
            </a:fld>
            <a:endParaRPr lang="uk-UA" altLang="ru-RU" dirty="0"/>
          </a:p>
        </p:txBody>
      </p:sp>
    </p:spTree>
    <p:extLst>
      <p:ext uri="{BB962C8B-B14F-4D97-AF65-F5344CB8AC3E}">
        <p14:creationId xmlns:p14="http://schemas.microsoft.com/office/powerpoint/2010/main" val="4046227278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0419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/>
          </a:p>
        </p:txBody>
      </p:sp>
      <p:sp>
        <p:nvSpPr>
          <p:cNvPr id="60420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5390" indent="-285947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7001" indent="-228116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6445" indent="-228116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65888" indent="-228116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28544" indent="-228116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91200" indent="-228116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53856" indent="-228116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916511" indent="-228116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4C0400F5-6C04-4050-88B2-154768BF629F}" type="slidenum">
              <a:rPr lang="uk-UA" altLang="ru-RU" smtClean="0"/>
              <a:pPr>
                <a:spcBef>
                  <a:spcPct val="0"/>
                </a:spcBef>
              </a:pPr>
              <a:t>29</a:t>
            </a:fld>
            <a:endParaRPr lang="uk-UA" altLang="ru-RU"/>
          </a:p>
        </p:txBody>
      </p:sp>
    </p:spTree>
    <p:extLst>
      <p:ext uri="{BB962C8B-B14F-4D97-AF65-F5344CB8AC3E}">
        <p14:creationId xmlns:p14="http://schemas.microsoft.com/office/powerpoint/2010/main" val="1778822310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2467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/>
          </a:p>
        </p:txBody>
      </p:sp>
      <p:sp>
        <p:nvSpPr>
          <p:cNvPr id="62468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5390" indent="-285947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7001" indent="-228116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6445" indent="-228116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65888" indent="-228116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28544" indent="-228116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91200" indent="-228116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53856" indent="-228116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916511" indent="-228116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35928EF2-48C5-41BD-A647-AF1993F6E73A}" type="slidenum">
              <a:rPr lang="uk-UA" altLang="ru-RU" smtClean="0"/>
              <a:pPr>
                <a:spcBef>
                  <a:spcPct val="0"/>
                </a:spcBef>
              </a:pPr>
              <a:t>30</a:t>
            </a:fld>
            <a:endParaRPr lang="uk-UA" altLang="ru-RU"/>
          </a:p>
        </p:txBody>
      </p:sp>
    </p:spTree>
    <p:extLst>
      <p:ext uri="{BB962C8B-B14F-4D97-AF65-F5344CB8AC3E}">
        <p14:creationId xmlns:p14="http://schemas.microsoft.com/office/powerpoint/2010/main" val="242601627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5843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/>
          </a:p>
        </p:txBody>
      </p:sp>
      <p:sp>
        <p:nvSpPr>
          <p:cNvPr id="35844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5390" indent="-285947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7001" indent="-228116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6445" indent="-228116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65888" indent="-228116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28544" indent="-228116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91200" indent="-228116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53856" indent="-228116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916511" indent="-228116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8221E047-3931-46D3-AA4D-EF72C806817F}" type="slidenum">
              <a:rPr lang="uk-UA" altLang="ru-RU" smtClean="0"/>
              <a:pPr>
                <a:spcBef>
                  <a:spcPct val="0"/>
                </a:spcBef>
              </a:pPr>
              <a:t>4</a:t>
            </a:fld>
            <a:endParaRPr lang="uk-UA" altLang="ru-RU"/>
          </a:p>
        </p:txBody>
      </p:sp>
    </p:spTree>
    <p:extLst>
      <p:ext uri="{BB962C8B-B14F-4D97-AF65-F5344CB8AC3E}">
        <p14:creationId xmlns:p14="http://schemas.microsoft.com/office/powerpoint/2010/main" val="1478474112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2467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/>
          </a:p>
        </p:txBody>
      </p:sp>
      <p:sp>
        <p:nvSpPr>
          <p:cNvPr id="62468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5390" indent="-285947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7001" indent="-228116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6445" indent="-228116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65888" indent="-228116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28544" indent="-228116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91200" indent="-228116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53856" indent="-228116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916511" indent="-228116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35928EF2-48C5-41BD-A647-AF1993F6E73A}" type="slidenum">
              <a:rPr lang="uk-UA" altLang="ru-RU" smtClean="0"/>
              <a:pPr>
                <a:spcBef>
                  <a:spcPct val="0"/>
                </a:spcBef>
              </a:pPr>
              <a:t>31</a:t>
            </a:fld>
            <a:endParaRPr lang="uk-UA" altLang="ru-RU"/>
          </a:p>
        </p:txBody>
      </p:sp>
    </p:spTree>
    <p:extLst>
      <p:ext uri="{BB962C8B-B14F-4D97-AF65-F5344CB8AC3E}">
        <p14:creationId xmlns:p14="http://schemas.microsoft.com/office/powerpoint/2010/main" val="3365103415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2467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/>
          </a:p>
        </p:txBody>
      </p:sp>
      <p:sp>
        <p:nvSpPr>
          <p:cNvPr id="62468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5390" indent="-285947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7001" indent="-228116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6445" indent="-228116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65888" indent="-228116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28544" indent="-228116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91200" indent="-228116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53856" indent="-228116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916511" indent="-228116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35928EF2-48C5-41BD-A647-AF1993F6E73A}" type="slidenum">
              <a:rPr lang="uk-UA" altLang="ru-RU" smtClean="0"/>
              <a:pPr>
                <a:spcBef>
                  <a:spcPct val="0"/>
                </a:spcBef>
              </a:pPr>
              <a:t>32</a:t>
            </a:fld>
            <a:endParaRPr lang="uk-UA" altLang="ru-RU"/>
          </a:p>
        </p:txBody>
      </p:sp>
    </p:spTree>
    <p:extLst>
      <p:ext uri="{BB962C8B-B14F-4D97-AF65-F5344CB8AC3E}">
        <p14:creationId xmlns:p14="http://schemas.microsoft.com/office/powerpoint/2010/main" val="2426016270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2467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/>
          </a:p>
        </p:txBody>
      </p:sp>
      <p:sp>
        <p:nvSpPr>
          <p:cNvPr id="62468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5390" indent="-285947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7001" indent="-228116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6445" indent="-228116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65888" indent="-228116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28544" indent="-228116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91200" indent="-228116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53856" indent="-228116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916511" indent="-228116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35928EF2-48C5-41BD-A647-AF1993F6E73A}" type="slidenum">
              <a:rPr lang="uk-UA" altLang="ru-RU" smtClean="0"/>
              <a:pPr>
                <a:spcBef>
                  <a:spcPct val="0"/>
                </a:spcBef>
              </a:pPr>
              <a:t>33</a:t>
            </a:fld>
            <a:endParaRPr lang="uk-UA" altLang="ru-RU"/>
          </a:p>
        </p:txBody>
      </p:sp>
    </p:spTree>
    <p:extLst>
      <p:ext uri="{BB962C8B-B14F-4D97-AF65-F5344CB8AC3E}">
        <p14:creationId xmlns:p14="http://schemas.microsoft.com/office/powerpoint/2010/main" val="3095539814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7411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/>
          </a:p>
        </p:txBody>
      </p:sp>
      <p:sp>
        <p:nvSpPr>
          <p:cNvPr id="17412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5390" indent="-285947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7001" indent="-228116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6445" indent="-228116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65888" indent="-228116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28544" indent="-228116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91200" indent="-228116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53856" indent="-228116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916511" indent="-228116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361D235A-3A5E-4C27-9D38-8BDB98C97BFE}" type="slidenum">
              <a:rPr lang="uk-UA" altLang="ru-RU" smtClean="0"/>
              <a:pPr>
                <a:spcBef>
                  <a:spcPct val="0"/>
                </a:spcBef>
              </a:pPr>
              <a:t>34</a:t>
            </a:fld>
            <a:endParaRPr lang="uk-UA" altLang="ru-RU"/>
          </a:p>
        </p:txBody>
      </p:sp>
    </p:spTree>
    <p:extLst>
      <p:ext uri="{BB962C8B-B14F-4D97-AF65-F5344CB8AC3E}">
        <p14:creationId xmlns:p14="http://schemas.microsoft.com/office/powerpoint/2010/main" val="1199639412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7411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/>
          </a:p>
        </p:txBody>
      </p:sp>
      <p:sp>
        <p:nvSpPr>
          <p:cNvPr id="17412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5390" indent="-285947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7001" indent="-228116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6445" indent="-228116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65888" indent="-228116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28544" indent="-228116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91200" indent="-228116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53856" indent="-228116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916511" indent="-228116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361D235A-3A5E-4C27-9D38-8BDB98C97BFE}" type="slidenum">
              <a:rPr lang="uk-UA" altLang="ru-RU" smtClean="0"/>
              <a:pPr>
                <a:spcBef>
                  <a:spcPct val="0"/>
                </a:spcBef>
              </a:pPr>
              <a:t>35</a:t>
            </a:fld>
            <a:endParaRPr lang="uk-UA" altLang="ru-RU"/>
          </a:p>
        </p:txBody>
      </p:sp>
    </p:spTree>
    <p:extLst>
      <p:ext uri="{BB962C8B-B14F-4D97-AF65-F5344CB8AC3E}">
        <p14:creationId xmlns:p14="http://schemas.microsoft.com/office/powerpoint/2010/main" val="2203426531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6563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/>
          </a:p>
        </p:txBody>
      </p:sp>
      <p:sp>
        <p:nvSpPr>
          <p:cNvPr id="66564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5390" indent="-285947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7001" indent="-228116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6445" indent="-228116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65888" indent="-228116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28544" indent="-228116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91200" indent="-228116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53856" indent="-228116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916511" indent="-228116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C45030A0-6BC0-4684-A1C0-C668317514DA}" type="slidenum">
              <a:rPr lang="uk-UA" altLang="ru-RU" smtClean="0"/>
              <a:pPr>
                <a:spcBef>
                  <a:spcPct val="0"/>
                </a:spcBef>
              </a:pPr>
              <a:t>36</a:t>
            </a:fld>
            <a:endParaRPr lang="uk-UA" altLang="ru-RU"/>
          </a:p>
        </p:txBody>
      </p:sp>
    </p:spTree>
    <p:extLst>
      <p:ext uri="{BB962C8B-B14F-4D97-AF65-F5344CB8AC3E}">
        <p14:creationId xmlns:p14="http://schemas.microsoft.com/office/powerpoint/2010/main" val="1895289822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8611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/>
          </a:p>
        </p:txBody>
      </p:sp>
      <p:sp>
        <p:nvSpPr>
          <p:cNvPr id="68612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5390" indent="-285947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7001" indent="-228116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6445" indent="-228116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65888" indent="-228116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28544" indent="-228116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91200" indent="-228116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53856" indent="-228116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916511" indent="-228116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09A00A6D-6985-4189-8D0B-02033BC5DA0B}" type="slidenum">
              <a:rPr lang="uk-UA" altLang="ru-RU" smtClean="0"/>
              <a:pPr>
                <a:spcBef>
                  <a:spcPct val="0"/>
                </a:spcBef>
              </a:pPr>
              <a:t>37</a:t>
            </a:fld>
            <a:endParaRPr lang="uk-UA" altLang="ru-RU"/>
          </a:p>
        </p:txBody>
      </p:sp>
    </p:spTree>
    <p:extLst>
      <p:ext uri="{BB962C8B-B14F-4D97-AF65-F5344CB8AC3E}">
        <p14:creationId xmlns:p14="http://schemas.microsoft.com/office/powerpoint/2010/main" val="2797198414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0659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/>
          </a:p>
        </p:txBody>
      </p:sp>
      <p:sp>
        <p:nvSpPr>
          <p:cNvPr id="70660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5390" indent="-285947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7001" indent="-228116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6445" indent="-228116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65888" indent="-228116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28544" indent="-228116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91200" indent="-228116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53856" indent="-228116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916511" indent="-228116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A1C72B0E-5B91-4D66-8B22-7DFC8D37C844}" type="slidenum">
              <a:rPr lang="uk-UA" altLang="ru-RU" smtClean="0"/>
              <a:pPr>
                <a:spcBef>
                  <a:spcPct val="0"/>
                </a:spcBef>
              </a:pPr>
              <a:t>38</a:t>
            </a:fld>
            <a:endParaRPr lang="uk-UA" altLang="ru-RU"/>
          </a:p>
        </p:txBody>
      </p:sp>
    </p:spTree>
    <p:extLst>
      <p:ext uri="{BB962C8B-B14F-4D97-AF65-F5344CB8AC3E}">
        <p14:creationId xmlns:p14="http://schemas.microsoft.com/office/powerpoint/2010/main" val="210517637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5363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/>
          </a:p>
        </p:txBody>
      </p:sp>
      <p:sp>
        <p:nvSpPr>
          <p:cNvPr id="15364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5390" indent="-285947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7001" indent="-228116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6445" indent="-228116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65888" indent="-228116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28544" indent="-228116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91200" indent="-228116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53856" indent="-228116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916511" indent="-228116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990ABC53-EAEB-48A7-87C5-3318836FA08C}" type="slidenum">
              <a:rPr lang="uk-UA" altLang="ru-RU" smtClean="0"/>
              <a:pPr>
                <a:spcBef>
                  <a:spcPct val="0"/>
                </a:spcBef>
              </a:pPr>
              <a:t>5</a:t>
            </a:fld>
            <a:endParaRPr lang="uk-UA" altLang="ru-RU"/>
          </a:p>
        </p:txBody>
      </p:sp>
    </p:spTree>
    <p:extLst>
      <p:ext uri="{BB962C8B-B14F-4D97-AF65-F5344CB8AC3E}">
        <p14:creationId xmlns:p14="http://schemas.microsoft.com/office/powerpoint/2010/main" val="161664712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1507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/>
          </a:p>
        </p:txBody>
      </p:sp>
      <p:sp>
        <p:nvSpPr>
          <p:cNvPr id="21508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5390" indent="-285947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7001" indent="-228116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6445" indent="-228116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65888" indent="-228116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28544" indent="-228116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91200" indent="-228116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53856" indent="-228116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916511" indent="-228116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2983B34E-21FD-4C7B-B7C4-3E91F4F0332D}" type="slidenum">
              <a:rPr lang="uk-UA" altLang="ru-RU" smtClean="0"/>
              <a:pPr>
                <a:spcBef>
                  <a:spcPct val="0"/>
                </a:spcBef>
              </a:pPr>
              <a:t>6</a:t>
            </a:fld>
            <a:endParaRPr lang="uk-UA" altLang="ru-RU"/>
          </a:p>
        </p:txBody>
      </p:sp>
    </p:spTree>
    <p:extLst>
      <p:ext uri="{BB962C8B-B14F-4D97-AF65-F5344CB8AC3E}">
        <p14:creationId xmlns:p14="http://schemas.microsoft.com/office/powerpoint/2010/main" val="283425082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9459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/>
          </a:p>
        </p:txBody>
      </p:sp>
      <p:sp>
        <p:nvSpPr>
          <p:cNvPr id="19460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5390" indent="-285947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7001" indent="-228116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6445" indent="-228116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65888" indent="-228116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28544" indent="-228116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91200" indent="-228116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53856" indent="-228116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916511" indent="-228116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5B3A1B3A-DAEB-4645-AD0C-C67D82F32164}" type="slidenum">
              <a:rPr lang="uk-UA" altLang="ru-RU" smtClean="0"/>
              <a:pPr>
                <a:spcBef>
                  <a:spcPct val="0"/>
                </a:spcBef>
              </a:pPr>
              <a:t>7</a:t>
            </a:fld>
            <a:endParaRPr lang="uk-UA" altLang="ru-RU"/>
          </a:p>
        </p:txBody>
      </p:sp>
    </p:spTree>
    <p:extLst>
      <p:ext uri="{BB962C8B-B14F-4D97-AF65-F5344CB8AC3E}">
        <p14:creationId xmlns:p14="http://schemas.microsoft.com/office/powerpoint/2010/main" val="62010684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1747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dirty="0"/>
          </a:p>
        </p:txBody>
      </p:sp>
      <p:sp>
        <p:nvSpPr>
          <p:cNvPr id="31748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5390" indent="-285947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7001" indent="-228116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6445" indent="-228116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65888" indent="-228116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28544" indent="-228116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91200" indent="-228116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53856" indent="-228116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916511" indent="-228116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7D44D221-2994-4731-A9E9-90BD7290158F}" type="slidenum">
              <a:rPr lang="uk-UA" altLang="ru-RU" smtClean="0"/>
              <a:pPr>
                <a:spcBef>
                  <a:spcPct val="0"/>
                </a:spcBef>
              </a:pPr>
              <a:t>8</a:t>
            </a:fld>
            <a:endParaRPr lang="uk-UA" altLang="ru-RU"/>
          </a:p>
        </p:txBody>
      </p:sp>
    </p:spTree>
    <p:extLst>
      <p:ext uri="{BB962C8B-B14F-4D97-AF65-F5344CB8AC3E}">
        <p14:creationId xmlns:p14="http://schemas.microsoft.com/office/powerpoint/2010/main" val="188505498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1747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/>
          </a:p>
        </p:txBody>
      </p:sp>
      <p:sp>
        <p:nvSpPr>
          <p:cNvPr id="31748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5390" indent="-285947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7001" indent="-228116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6445" indent="-228116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65888" indent="-228116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28544" indent="-228116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91200" indent="-228116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53856" indent="-228116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916511" indent="-228116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7D44D221-2994-4731-A9E9-90BD7290158F}" type="slidenum">
              <a:rPr lang="uk-UA" altLang="ru-RU" smtClean="0"/>
              <a:pPr>
                <a:spcBef>
                  <a:spcPct val="0"/>
                </a:spcBef>
              </a:pPr>
              <a:t>9</a:t>
            </a:fld>
            <a:endParaRPr lang="uk-UA" altLang="ru-RU"/>
          </a:p>
        </p:txBody>
      </p:sp>
    </p:spTree>
    <p:extLst>
      <p:ext uri="{BB962C8B-B14F-4D97-AF65-F5344CB8AC3E}">
        <p14:creationId xmlns:p14="http://schemas.microsoft.com/office/powerpoint/2010/main" val="244526296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5843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/>
          </a:p>
        </p:txBody>
      </p:sp>
      <p:sp>
        <p:nvSpPr>
          <p:cNvPr id="35844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5390" indent="-285947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7001" indent="-228116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6445" indent="-228116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65888" indent="-228116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28544" indent="-228116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91200" indent="-228116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53856" indent="-228116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916511" indent="-228116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8221E047-3931-46D3-AA4D-EF72C806817F}" type="slidenum">
              <a:rPr lang="uk-UA" altLang="ru-RU" smtClean="0"/>
              <a:pPr>
                <a:spcBef>
                  <a:spcPct val="0"/>
                </a:spcBef>
              </a:pPr>
              <a:t>10</a:t>
            </a:fld>
            <a:endParaRPr lang="uk-UA" altLang="ru-RU"/>
          </a:p>
        </p:txBody>
      </p:sp>
    </p:spTree>
    <p:extLst>
      <p:ext uri="{BB962C8B-B14F-4D97-AF65-F5344CB8AC3E}">
        <p14:creationId xmlns:p14="http://schemas.microsoft.com/office/powerpoint/2010/main" val="147847411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кутник 9"/>
          <p:cNvSpPr/>
          <p:nvPr userDrawn="1"/>
        </p:nvSpPr>
        <p:spPr>
          <a:xfrm>
            <a:off x="8804275" y="5597525"/>
            <a:ext cx="2117725" cy="1260475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uk-UA"/>
          </a:p>
        </p:txBody>
      </p:sp>
      <p:pic>
        <p:nvPicPr>
          <p:cNvPr id="5" name="Рисунок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472" t="2" b="28299"/>
          <a:stretch>
            <a:fillRect/>
          </a:stretch>
        </p:blipFill>
        <p:spPr bwMode="auto">
          <a:xfrm>
            <a:off x="8789988" y="0"/>
            <a:ext cx="2136775" cy="4916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Прямокутник 7"/>
          <p:cNvSpPr/>
          <p:nvPr userDrawn="1"/>
        </p:nvSpPr>
        <p:spPr>
          <a:xfrm>
            <a:off x="8966200" y="0"/>
            <a:ext cx="2119313" cy="4916488"/>
          </a:xfrm>
          <a:prstGeom prst="rect">
            <a:avLst/>
          </a:prstGeom>
          <a:solidFill>
            <a:srgbClr val="C79478">
              <a:alpha val="67843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uk-UA"/>
          </a:p>
        </p:txBody>
      </p:sp>
      <p:sp>
        <p:nvSpPr>
          <p:cNvPr id="7" name="Прямокутник 8"/>
          <p:cNvSpPr/>
          <p:nvPr userDrawn="1"/>
        </p:nvSpPr>
        <p:spPr>
          <a:xfrm>
            <a:off x="8966200" y="5597525"/>
            <a:ext cx="2119313" cy="1260475"/>
          </a:xfrm>
          <a:prstGeom prst="rect">
            <a:avLst/>
          </a:prstGeom>
          <a:solidFill>
            <a:srgbClr val="C7947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uk-UA"/>
          </a:p>
        </p:txBody>
      </p:sp>
      <p:pic>
        <p:nvPicPr>
          <p:cNvPr id="8" name="Рисунок 10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7375" y="917575"/>
            <a:ext cx="1400175" cy="2066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87375" y="3350703"/>
            <a:ext cx="7264400" cy="1143317"/>
          </a:xfrm>
        </p:spPr>
        <p:txBody>
          <a:bodyPr>
            <a:normAutofit/>
          </a:bodyPr>
          <a:lstStyle>
            <a:lvl1pPr algn="l">
              <a:defRPr sz="4400" b="1">
                <a:latin typeface="+mn-lt"/>
              </a:defRPr>
            </a:lvl1pPr>
          </a:lstStyle>
          <a:p>
            <a:r>
              <a:rPr lang="ru-RU"/>
              <a:t>Образец заголовка</a:t>
            </a:r>
            <a:endParaRPr lang="uk-UA" dirty="0"/>
          </a:p>
        </p:txBody>
      </p:sp>
      <p:sp>
        <p:nvSpPr>
          <p:cNvPr id="3" name="Підзаголовок 2"/>
          <p:cNvSpPr>
            <a:spLocks noGrp="1"/>
          </p:cNvSpPr>
          <p:nvPr>
            <p:ph type="subTitle" idx="1"/>
          </p:nvPr>
        </p:nvSpPr>
        <p:spPr>
          <a:xfrm>
            <a:off x="587375" y="4360393"/>
            <a:ext cx="7244080" cy="1655762"/>
          </a:xfrm>
        </p:spPr>
        <p:txBody>
          <a:bodyPr anchor="b">
            <a:normAutofit/>
          </a:bodyPr>
          <a:lstStyle>
            <a:lvl1pPr marL="0" indent="0" algn="l">
              <a:buNone/>
              <a:defRPr sz="1800">
                <a:solidFill>
                  <a:srgbClr val="6B6666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5515256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Слайд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кутник 7"/>
          <p:cNvSpPr/>
          <p:nvPr userDrawn="1"/>
        </p:nvSpPr>
        <p:spPr>
          <a:xfrm>
            <a:off x="8636000" y="5994400"/>
            <a:ext cx="2449513" cy="863600"/>
          </a:xfrm>
          <a:prstGeom prst="rect">
            <a:avLst/>
          </a:prstGeom>
          <a:solidFill>
            <a:srgbClr val="C7947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uk-UA"/>
          </a:p>
        </p:txBody>
      </p:sp>
      <p:pic>
        <p:nvPicPr>
          <p:cNvPr id="6" name="Рисунок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5565"/>
          <a:stretch>
            <a:fillRect/>
          </a:stretch>
        </p:blipFill>
        <p:spPr bwMode="auto">
          <a:xfrm>
            <a:off x="8745538" y="5197475"/>
            <a:ext cx="1400175" cy="1538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Прямокутник 9"/>
          <p:cNvSpPr/>
          <p:nvPr userDrawn="1"/>
        </p:nvSpPr>
        <p:spPr>
          <a:xfrm>
            <a:off x="10052050" y="5360988"/>
            <a:ext cx="987425" cy="44450"/>
          </a:xfrm>
          <a:prstGeom prst="rect">
            <a:avLst/>
          </a:prstGeom>
          <a:solidFill>
            <a:srgbClr val="C7947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uk-UA"/>
          </a:p>
        </p:txBody>
      </p:sp>
      <p:pic>
        <p:nvPicPr>
          <p:cNvPr id="8" name="Рисунок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3801" b="-6847"/>
          <a:stretch>
            <a:fillRect/>
          </a:stretch>
        </p:blipFill>
        <p:spPr bwMode="auto">
          <a:xfrm>
            <a:off x="10055225" y="5486400"/>
            <a:ext cx="1022350" cy="498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Заголовок 1"/>
          <p:cNvSpPr>
            <a:spLocks noGrp="1"/>
          </p:cNvSpPr>
          <p:nvPr>
            <p:ph type="title"/>
          </p:nvPr>
        </p:nvSpPr>
        <p:spPr>
          <a:xfrm>
            <a:off x="587375" y="549274"/>
            <a:ext cx="10515600" cy="666067"/>
          </a:xfrm>
        </p:spPr>
        <p:txBody>
          <a:bodyPr>
            <a:noAutofit/>
          </a:bodyPr>
          <a:lstStyle>
            <a:lvl1pPr>
              <a:defRPr sz="6000" b="1">
                <a:latin typeface="+mn-lt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ru-RU"/>
              <a:t>Образец заголовка</a:t>
            </a:r>
            <a:endParaRPr lang="uk-UA" dirty="0"/>
          </a:p>
        </p:txBody>
      </p:sp>
      <p:sp>
        <p:nvSpPr>
          <p:cNvPr id="13" name="Підзаголовок 2"/>
          <p:cNvSpPr>
            <a:spLocks noGrp="1"/>
          </p:cNvSpPr>
          <p:nvPr>
            <p:ph type="subTitle" idx="1"/>
          </p:nvPr>
        </p:nvSpPr>
        <p:spPr>
          <a:xfrm>
            <a:off x="1539432" y="1422653"/>
            <a:ext cx="5369391" cy="4922585"/>
          </a:xfrm>
        </p:spPr>
        <p:txBody>
          <a:bodyPr/>
          <a:lstStyle>
            <a:lvl1pPr marL="0" indent="0" algn="l">
              <a:buNone/>
              <a:defRPr sz="2400">
                <a:solidFill>
                  <a:srgbClr val="6B6666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uk-UA" dirty="0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quarter" idx="13"/>
          </p:nvPr>
        </p:nvSpPr>
        <p:spPr>
          <a:xfrm>
            <a:off x="587375" y="5405376"/>
            <a:ext cx="4111625" cy="939861"/>
          </a:xfrm>
        </p:spPr>
        <p:txBody>
          <a:bodyPr anchor="b"/>
          <a:lstStyle>
            <a:lvl1pPr marL="0" indent="0">
              <a:buNone/>
              <a:defRPr sz="2000" b="1"/>
            </a:lvl1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9" name="Місце для номера слайда 17"/>
          <p:cNvSpPr>
            <a:spLocks noGrp="1"/>
          </p:cNvSpPr>
          <p:nvPr>
            <p:ph type="sldNum" sz="quarter" idx="14"/>
          </p:nvPr>
        </p:nvSpPr>
        <p:spPr>
          <a:xfrm>
            <a:off x="8861425" y="6308725"/>
            <a:ext cx="2743200" cy="365125"/>
          </a:xfrm>
        </p:spPr>
        <p:txBody>
          <a:bodyPr/>
          <a:lstStyle>
            <a:lvl1pPr>
              <a:defRPr sz="1600">
                <a:solidFill>
                  <a:schemeClr val="accent1"/>
                </a:solidFill>
              </a:defRPr>
            </a:lvl1pPr>
          </a:lstStyle>
          <a:p>
            <a:pPr>
              <a:defRPr/>
            </a:pPr>
            <a:fld id="{007B75A8-1AE2-4613-8334-06EB4AF0A1D8}" type="slidenum">
              <a:rPr lang="uk-UA" altLang="ru-RU"/>
              <a:pPr>
                <a:defRPr/>
              </a:pPr>
              <a:t>‹#›</a:t>
            </a:fld>
            <a:endParaRPr lang="uk-UA" altLang="ru-RU"/>
          </a:p>
        </p:txBody>
      </p:sp>
    </p:spTree>
    <p:extLst>
      <p:ext uri="{BB962C8B-B14F-4D97-AF65-F5344CB8AC3E}">
        <p14:creationId xmlns:p14="http://schemas.microsoft.com/office/powerpoint/2010/main" val="2578489760"/>
      </p:ext>
    </p:extLst>
  </p:cSld>
  <p:clrMapOvr>
    <a:masterClrMapping/>
  </p:clrMapOvr>
  <p:hf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Слайд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кутник 7"/>
          <p:cNvSpPr/>
          <p:nvPr userDrawn="1"/>
        </p:nvSpPr>
        <p:spPr>
          <a:xfrm>
            <a:off x="8636000" y="5994400"/>
            <a:ext cx="2449513" cy="863600"/>
          </a:xfrm>
          <a:prstGeom prst="rect">
            <a:avLst/>
          </a:prstGeom>
          <a:solidFill>
            <a:srgbClr val="C7947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uk-UA"/>
          </a:p>
        </p:txBody>
      </p:sp>
      <p:pic>
        <p:nvPicPr>
          <p:cNvPr id="9" name="Рисунок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5565"/>
          <a:stretch>
            <a:fillRect/>
          </a:stretch>
        </p:blipFill>
        <p:spPr bwMode="auto">
          <a:xfrm>
            <a:off x="8745538" y="5197475"/>
            <a:ext cx="1400175" cy="1538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Прямокутник 9"/>
          <p:cNvSpPr/>
          <p:nvPr userDrawn="1"/>
        </p:nvSpPr>
        <p:spPr>
          <a:xfrm>
            <a:off x="10052050" y="5357813"/>
            <a:ext cx="1046163" cy="47625"/>
          </a:xfrm>
          <a:prstGeom prst="rect">
            <a:avLst/>
          </a:prstGeom>
          <a:solidFill>
            <a:srgbClr val="C7947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uk-UA"/>
          </a:p>
        </p:txBody>
      </p:sp>
      <p:pic>
        <p:nvPicPr>
          <p:cNvPr id="11" name="Рисунок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3801" b="-6847"/>
          <a:stretch>
            <a:fillRect/>
          </a:stretch>
        </p:blipFill>
        <p:spPr bwMode="auto">
          <a:xfrm>
            <a:off x="10055225" y="5486400"/>
            <a:ext cx="1022350" cy="498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Рисунок 10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57975" y="1365250"/>
            <a:ext cx="4140200" cy="369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Заголовок 1"/>
          <p:cNvSpPr>
            <a:spLocks noGrp="1"/>
          </p:cNvSpPr>
          <p:nvPr>
            <p:ph type="title"/>
          </p:nvPr>
        </p:nvSpPr>
        <p:spPr>
          <a:xfrm>
            <a:off x="587375" y="512762"/>
            <a:ext cx="10515600" cy="630577"/>
          </a:xfrm>
        </p:spPr>
        <p:txBody>
          <a:bodyPr>
            <a:noAutofit/>
          </a:bodyPr>
          <a:lstStyle>
            <a:lvl1pPr>
              <a:defRPr sz="6000" b="1">
                <a:latin typeface="+mn-lt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ru-RU"/>
              <a:t>Образец заголовка</a:t>
            </a:r>
            <a:endParaRPr lang="uk-UA" dirty="0"/>
          </a:p>
        </p:txBody>
      </p:sp>
      <p:sp>
        <p:nvSpPr>
          <p:cNvPr id="13" name="Підзаголовок 2"/>
          <p:cNvSpPr>
            <a:spLocks noGrp="1"/>
          </p:cNvSpPr>
          <p:nvPr>
            <p:ph type="subTitle" idx="1"/>
          </p:nvPr>
        </p:nvSpPr>
        <p:spPr>
          <a:xfrm>
            <a:off x="1643605" y="1373801"/>
            <a:ext cx="5265074" cy="617046"/>
          </a:xfrm>
        </p:spPr>
        <p:txBody>
          <a:bodyPr>
            <a:normAutofit/>
          </a:bodyPr>
          <a:lstStyle>
            <a:lvl1pPr marL="0" indent="0" algn="l">
              <a:buNone/>
              <a:defRPr sz="3600" b="1">
                <a:solidFill>
                  <a:schemeClr val="tx1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uk-UA" dirty="0"/>
          </a:p>
        </p:txBody>
      </p:sp>
      <p:sp>
        <p:nvSpPr>
          <p:cNvPr id="7" name="Місце для тексту 6"/>
          <p:cNvSpPr>
            <a:spLocks noGrp="1"/>
          </p:cNvSpPr>
          <p:nvPr>
            <p:ph type="body" sz="quarter" idx="10"/>
          </p:nvPr>
        </p:nvSpPr>
        <p:spPr>
          <a:xfrm>
            <a:off x="8924805" y="2658807"/>
            <a:ext cx="1397205" cy="894480"/>
          </a:xfrm>
        </p:spPr>
        <p:txBody>
          <a:bodyPr anchor="ctr">
            <a:normAutofit/>
          </a:bodyPr>
          <a:lstStyle>
            <a:lvl1pPr marL="0" indent="0">
              <a:buNone/>
              <a:defRPr sz="1400" b="1"/>
            </a:lvl1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0" name="Місце для тексту 19"/>
          <p:cNvSpPr>
            <a:spLocks noGrp="1"/>
          </p:cNvSpPr>
          <p:nvPr>
            <p:ph type="body" sz="quarter" idx="11"/>
          </p:nvPr>
        </p:nvSpPr>
        <p:spPr>
          <a:xfrm>
            <a:off x="1631950" y="2071626"/>
            <a:ext cx="5289550" cy="393780"/>
          </a:xfrm>
        </p:spPr>
        <p:txBody>
          <a:bodyPr>
            <a:normAutofit/>
          </a:bodyPr>
          <a:lstStyle>
            <a:lvl2pPr marL="252000" indent="0">
              <a:buNone/>
              <a:defRPr sz="2000">
                <a:solidFill>
                  <a:srgbClr val="6B6666"/>
                </a:solidFill>
              </a:defRPr>
            </a:lvl2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4" name="Місце для тексту 3"/>
          <p:cNvSpPr>
            <a:spLocks noGrp="1"/>
          </p:cNvSpPr>
          <p:nvPr>
            <p:ph type="body" sz="quarter" idx="13"/>
          </p:nvPr>
        </p:nvSpPr>
        <p:spPr>
          <a:xfrm>
            <a:off x="587375" y="5368864"/>
            <a:ext cx="4111625" cy="939861"/>
          </a:xfrm>
        </p:spPr>
        <p:txBody>
          <a:bodyPr anchor="b"/>
          <a:lstStyle>
            <a:lvl1pPr marL="0" indent="0">
              <a:buNone/>
              <a:defRPr sz="2000" b="1"/>
            </a:lvl1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6" name="Місце для номера слайда 17"/>
          <p:cNvSpPr>
            <a:spLocks noGrp="1"/>
          </p:cNvSpPr>
          <p:nvPr>
            <p:ph type="sldNum" sz="quarter" idx="14"/>
          </p:nvPr>
        </p:nvSpPr>
        <p:spPr>
          <a:xfrm>
            <a:off x="8861425" y="6308725"/>
            <a:ext cx="2743200" cy="365125"/>
          </a:xfrm>
        </p:spPr>
        <p:txBody>
          <a:bodyPr/>
          <a:lstStyle>
            <a:lvl1pPr>
              <a:defRPr sz="1600">
                <a:solidFill>
                  <a:schemeClr val="accent1"/>
                </a:solidFill>
              </a:defRPr>
            </a:lvl1pPr>
          </a:lstStyle>
          <a:p>
            <a:pPr>
              <a:defRPr/>
            </a:pPr>
            <a:fld id="{D645874E-A924-4372-BA99-D1FB7704F41F}" type="slidenum">
              <a:rPr lang="uk-UA" altLang="ru-RU"/>
              <a:pPr>
                <a:defRPr/>
              </a:pPr>
              <a:t>‹#›</a:t>
            </a:fld>
            <a:endParaRPr lang="uk-UA" altLang="ru-RU"/>
          </a:p>
        </p:txBody>
      </p:sp>
    </p:spTree>
    <p:extLst>
      <p:ext uri="{BB962C8B-B14F-4D97-AF65-F5344CB8AC3E}">
        <p14:creationId xmlns:p14="http://schemas.microsoft.com/office/powerpoint/2010/main" val="2475125428"/>
      </p:ext>
    </p:extLst>
  </p:cSld>
  <p:clrMapOvr>
    <a:masterClrMapping/>
  </p:clrMapOvr>
  <p:hf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Слайд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кутник 18"/>
          <p:cNvSpPr/>
          <p:nvPr userDrawn="1"/>
        </p:nvSpPr>
        <p:spPr>
          <a:xfrm>
            <a:off x="587375" y="3622675"/>
            <a:ext cx="2857500" cy="2722563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uk-UA"/>
          </a:p>
        </p:txBody>
      </p:sp>
      <p:sp>
        <p:nvSpPr>
          <p:cNvPr id="9" name="Прямокутник 7"/>
          <p:cNvSpPr/>
          <p:nvPr userDrawn="1"/>
        </p:nvSpPr>
        <p:spPr>
          <a:xfrm>
            <a:off x="8636000" y="5994400"/>
            <a:ext cx="2449513" cy="863600"/>
          </a:xfrm>
          <a:prstGeom prst="rect">
            <a:avLst/>
          </a:prstGeom>
          <a:solidFill>
            <a:srgbClr val="C7947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uk-UA"/>
          </a:p>
        </p:txBody>
      </p:sp>
      <p:pic>
        <p:nvPicPr>
          <p:cNvPr id="10" name="Рисунок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5565"/>
          <a:stretch>
            <a:fillRect/>
          </a:stretch>
        </p:blipFill>
        <p:spPr bwMode="auto">
          <a:xfrm>
            <a:off x="8745538" y="5197475"/>
            <a:ext cx="1400175" cy="1538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Прямокутник 9"/>
          <p:cNvSpPr/>
          <p:nvPr userDrawn="1"/>
        </p:nvSpPr>
        <p:spPr>
          <a:xfrm>
            <a:off x="10052050" y="5360988"/>
            <a:ext cx="987425" cy="44450"/>
          </a:xfrm>
          <a:prstGeom prst="rect">
            <a:avLst/>
          </a:prstGeom>
          <a:solidFill>
            <a:srgbClr val="C7947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uk-UA"/>
          </a:p>
        </p:txBody>
      </p:sp>
      <p:pic>
        <p:nvPicPr>
          <p:cNvPr id="14" name="Рисунок 1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3801" b="-6847"/>
          <a:stretch>
            <a:fillRect/>
          </a:stretch>
        </p:blipFill>
        <p:spPr bwMode="auto">
          <a:xfrm>
            <a:off x="10055225" y="5486400"/>
            <a:ext cx="1022350" cy="498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Прямокутник 16"/>
          <p:cNvSpPr/>
          <p:nvPr userDrawn="1"/>
        </p:nvSpPr>
        <p:spPr>
          <a:xfrm>
            <a:off x="6389688" y="512763"/>
            <a:ext cx="2557462" cy="2924175"/>
          </a:xfrm>
          <a:prstGeom prst="rect">
            <a:avLst/>
          </a:prstGeom>
          <a:solidFill>
            <a:srgbClr val="C7947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uk-UA"/>
          </a:p>
        </p:txBody>
      </p:sp>
      <p:sp>
        <p:nvSpPr>
          <p:cNvPr id="12" name="Заголовок 1"/>
          <p:cNvSpPr>
            <a:spLocks noGrp="1"/>
          </p:cNvSpPr>
          <p:nvPr>
            <p:ph type="title"/>
          </p:nvPr>
        </p:nvSpPr>
        <p:spPr>
          <a:xfrm>
            <a:off x="587375" y="512762"/>
            <a:ext cx="2780858" cy="910923"/>
          </a:xfrm>
        </p:spPr>
        <p:txBody>
          <a:bodyPr>
            <a:noAutofit/>
          </a:bodyPr>
          <a:lstStyle>
            <a:lvl1pPr>
              <a:defRPr sz="3600" b="1">
                <a:latin typeface="+mn-lt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ru-RU"/>
              <a:t>Образец заголовка</a:t>
            </a:r>
            <a:endParaRPr lang="uk-UA" dirty="0"/>
          </a:p>
        </p:txBody>
      </p:sp>
      <p:sp>
        <p:nvSpPr>
          <p:cNvPr id="13" name="Підзаголовок 2"/>
          <p:cNvSpPr>
            <a:spLocks noGrp="1"/>
          </p:cNvSpPr>
          <p:nvPr>
            <p:ph type="subTitle" idx="1"/>
          </p:nvPr>
        </p:nvSpPr>
        <p:spPr>
          <a:xfrm>
            <a:off x="587375" y="1527859"/>
            <a:ext cx="2780858" cy="1886314"/>
          </a:xfrm>
        </p:spPr>
        <p:txBody>
          <a:bodyPr>
            <a:normAutofit/>
          </a:bodyPr>
          <a:lstStyle>
            <a:lvl1pPr marL="0" indent="0" algn="l">
              <a:buNone/>
              <a:defRPr sz="2000">
                <a:solidFill>
                  <a:srgbClr val="6B6666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uk-UA" dirty="0"/>
          </a:p>
        </p:txBody>
      </p:sp>
      <p:sp>
        <p:nvSpPr>
          <p:cNvPr id="16" name="Місце для зображення 3"/>
          <p:cNvSpPr>
            <a:spLocks noGrp="1"/>
          </p:cNvSpPr>
          <p:nvPr>
            <p:ph type="pic" sz="quarter" idx="11"/>
          </p:nvPr>
        </p:nvSpPr>
        <p:spPr>
          <a:xfrm>
            <a:off x="3524772" y="512776"/>
            <a:ext cx="2737132" cy="2901755"/>
          </a:xfrm>
        </p:spPr>
        <p:txBody>
          <a:bodyPr rtlCol="0">
            <a:normAutofit/>
          </a:bodyPr>
          <a:lstStyle>
            <a:lvl1pPr marL="0" indent="0" algn="ctr">
              <a:buNone/>
              <a:defRPr sz="1800" i="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ru-RU" noProof="0"/>
              <a:t>Вставка рисунка</a:t>
            </a:r>
            <a:endParaRPr lang="ru-RU" noProof="0" dirty="0"/>
          </a:p>
        </p:txBody>
      </p:sp>
      <p:sp>
        <p:nvSpPr>
          <p:cNvPr id="24" name="Місце для тексту 23"/>
          <p:cNvSpPr>
            <a:spLocks noGrp="1"/>
          </p:cNvSpPr>
          <p:nvPr>
            <p:ph type="body" sz="quarter" idx="13"/>
          </p:nvPr>
        </p:nvSpPr>
        <p:spPr>
          <a:xfrm>
            <a:off x="753018" y="4862070"/>
            <a:ext cx="2499468" cy="1319212"/>
          </a:xfrm>
        </p:spPr>
        <p:txBody>
          <a:bodyPr anchor="b">
            <a:normAutofit/>
          </a:bodyPr>
          <a:lstStyle>
            <a:lvl1pPr marL="0" indent="0">
              <a:buNone/>
              <a:defRPr sz="20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6" name="Місце для зображення 3"/>
          <p:cNvSpPr>
            <a:spLocks noGrp="1"/>
          </p:cNvSpPr>
          <p:nvPr>
            <p:ph type="pic" sz="quarter" idx="14"/>
          </p:nvPr>
        </p:nvSpPr>
        <p:spPr>
          <a:xfrm>
            <a:off x="9062977" y="512776"/>
            <a:ext cx="2505136" cy="2936479"/>
          </a:xfrm>
        </p:spPr>
        <p:txBody>
          <a:bodyPr rtlCol="0">
            <a:normAutofit/>
          </a:bodyPr>
          <a:lstStyle>
            <a:lvl1pPr marL="0" indent="0" algn="ctr">
              <a:buNone/>
              <a:defRPr sz="18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ru-RU" noProof="0"/>
              <a:t>Вставка рисунка</a:t>
            </a:r>
            <a:endParaRPr lang="ru-RU" noProof="0" dirty="0"/>
          </a:p>
        </p:txBody>
      </p:sp>
      <p:sp>
        <p:nvSpPr>
          <p:cNvPr id="27" name="Місце для зображення 3"/>
          <p:cNvSpPr>
            <a:spLocks noGrp="1"/>
          </p:cNvSpPr>
          <p:nvPr>
            <p:ph type="pic" sz="quarter" idx="15"/>
          </p:nvPr>
        </p:nvSpPr>
        <p:spPr>
          <a:xfrm>
            <a:off x="3543781" y="3611336"/>
            <a:ext cx="2706548" cy="2733005"/>
          </a:xfrm>
        </p:spPr>
        <p:txBody>
          <a:bodyPr rtlCol="0">
            <a:normAutofit/>
          </a:bodyPr>
          <a:lstStyle>
            <a:lvl1pPr marL="0" indent="0" algn="ctr">
              <a:buNone/>
              <a:defRPr sz="18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ru-RU" noProof="0"/>
              <a:t>Вставка рисунка</a:t>
            </a:r>
            <a:endParaRPr lang="ru-RU" noProof="0" dirty="0"/>
          </a:p>
        </p:txBody>
      </p:sp>
      <p:sp>
        <p:nvSpPr>
          <p:cNvPr id="17" name="Місце для номера слайда 17"/>
          <p:cNvSpPr>
            <a:spLocks noGrp="1"/>
          </p:cNvSpPr>
          <p:nvPr>
            <p:ph type="sldNum" sz="quarter" idx="16"/>
          </p:nvPr>
        </p:nvSpPr>
        <p:spPr>
          <a:xfrm>
            <a:off x="8861425" y="6308725"/>
            <a:ext cx="2743200" cy="365125"/>
          </a:xfrm>
        </p:spPr>
        <p:txBody>
          <a:bodyPr/>
          <a:lstStyle>
            <a:lvl1pPr>
              <a:defRPr sz="1600">
                <a:solidFill>
                  <a:schemeClr val="accent1"/>
                </a:solidFill>
              </a:defRPr>
            </a:lvl1pPr>
          </a:lstStyle>
          <a:p>
            <a:pPr>
              <a:defRPr/>
            </a:pPr>
            <a:fld id="{C3521FB5-2EAE-4FF3-9AC0-FAA1C7FB6840}" type="slidenum">
              <a:rPr lang="uk-UA" altLang="ru-RU"/>
              <a:pPr>
                <a:defRPr/>
              </a:pPr>
              <a:t>‹#›</a:t>
            </a:fld>
            <a:endParaRPr lang="uk-UA" altLang="ru-RU"/>
          </a:p>
        </p:txBody>
      </p:sp>
    </p:spTree>
    <p:extLst>
      <p:ext uri="{BB962C8B-B14F-4D97-AF65-F5344CB8AC3E}">
        <p14:creationId xmlns:p14="http://schemas.microsoft.com/office/powerpoint/2010/main" val="4239436203"/>
      </p:ext>
    </p:extLst>
  </p:cSld>
  <p:clrMapOvr>
    <a:masterClrMapping/>
  </p:clrMapOvr>
  <p:hf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Слайд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кутник 7"/>
          <p:cNvSpPr/>
          <p:nvPr userDrawn="1"/>
        </p:nvSpPr>
        <p:spPr>
          <a:xfrm>
            <a:off x="8636000" y="5994400"/>
            <a:ext cx="2449513" cy="863600"/>
          </a:xfrm>
          <a:prstGeom prst="rect">
            <a:avLst/>
          </a:prstGeom>
          <a:solidFill>
            <a:srgbClr val="C7947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uk-UA"/>
          </a:p>
        </p:txBody>
      </p:sp>
      <p:pic>
        <p:nvPicPr>
          <p:cNvPr id="9" name="Рисунок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7375" y="479425"/>
            <a:ext cx="1400175" cy="2066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Заголовок 1"/>
          <p:cNvSpPr>
            <a:spLocks noGrp="1"/>
          </p:cNvSpPr>
          <p:nvPr>
            <p:ph type="ctrTitle"/>
          </p:nvPr>
        </p:nvSpPr>
        <p:spPr>
          <a:xfrm>
            <a:off x="587375" y="2589005"/>
            <a:ext cx="3811005" cy="1143317"/>
          </a:xfrm>
        </p:spPr>
        <p:txBody>
          <a:bodyPr>
            <a:normAutofit/>
          </a:bodyPr>
          <a:lstStyle>
            <a:lvl1pPr algn="l">
              <a:defRPr sz="2800" b="1">
                <a:latin typeface="+mn-lt"/>
              </a:defRPr>
            </a:lvl1pPr>
          </a:lstStyle>
          <a:p>
            <a:r>
              <a:rPr lang="ru-RU"/>
              <a:t>Образец заголовка</a:t>
            </a:r>
            <a:endParaRPr lang="uk-UA" dirty="0"/>
          </a:p>
        </p:txBody>
      </p:sp>
      <p:sp>
        <p:nvSpPr>
          <p:cNvPr id="21" name="Підзаголовок 2"/>
          <p:cNvSpPr>
            <a:spLocks noGrp="1"/>
          </p:cNvSpPr>
          <p:nvPr>
            <p:ph type="subTitle" idx="1"/>
          </p:nvPr>
        </p:nvSpPr>
        <p:spPr>
          <a:xfrm>
            <a:off x="5344570" y="2464376"/>
            <a:ext cx="6223543" cy="1274248"/>
          </a:xfrm>
        </p:spPr>
        <p:txBody>
          <a:bodyPr>
            <a:normAutofit/>
          </a:bodyPr>
          <a:lstStyle>
            <a:lvl1pPr marL="0" indent="0" algn="l">
              <a:buNone/>
              <a:defRPr sz="2000">
                <a:solidFill>
                  <a:srgbClr val="6B6666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uk-UA" dirty="0"/>
          </a:p>
        </p:txBody>
      </p:sp>
      <p:sp>
        <p:nvSpPr>
          <p:cNvPr id="5" name="Місце для тексту 4"/>
          <p:cNvSpPr>
            <a:spLocks noGrp="1"/>
          </p:cNvSpPr>
          <p:nvPr>
            <p:ph type="body" sz="quarter" idx="10"/>
          </p:nvPr>
        </p:nvSpPr>
        <p:spPr>
          <a:xfrm>
            <a:off x="5335267" y="1157468"/>
            <a:ext cx="6232846" cy="1168400"/>
          </a:xfrm>
        </p:spPr>
        <p:txBody>
          <a:bodyPr anchor="b"/>
          <a:lstStyle>
            <a:lvl1pPr marL="0" indent="0">
              <a:buNone/>
              <a:defRPr b="1">
                <a:latin typeface="+mn-lt"/>
              </a:defRPr>
            </a:lvl1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7" name="Місце для діаграми 6"/>
          <p:cNvSpPr>
            <a:spLocks noGrp="1"/>
          </p:cNvSpPr>
          <p:nvPr>
            <p:ph type="chart" sz="quarter" idx="11"/>
          </p:nvPr>
        </p:nvSpPr>
        <p:spPr>
          <a:xfrm>
            <a:off x="5348288" y="3298825"/>
            <a:ext cx="6219825" cy="3009900"/>
          </a:xfrm>
        </p:spPr>
        <p:txBody>
          <a:bodyPr rtlCol="0">
            <a:normAutofit/>
          </a:bodyPr>
          <a:lstStyle>
            <a:lvl1pPr marL="0" indent="0">
              <a:buNone/>
              <a:defRPr sz="18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ru-RU" noProof="0"/>
              <a:t>Вставка диаграммы</a:t>
            </a:r>
            <a:endParaRPr lang="uk-UA" noProof="0" dirty="0"/>
          </a:p>
        </p:txBody>
      </p:sp>
      <p:sp>
        <p:nvSpPr>
          <p:cNvPr id="26" name="Місце для тексту 25"/>
          <p:cNvSpPr>
            <a:spLocks noGrp="1"/>
          </p:cNvSpPr>
          <p:nvPr>
            <p:ph type="body" sz="quarter" idx="12"/>
          </p:nvPr>
        </p:nvSpPr>
        <p:spPr>
          <a:xfrm>
            <a:off x="587375" y="4884738"/>
            <a:ext cx="3857303" cy="1423987"/>
          </a:xfrm>
        </p:spPr>
        <p:txBody>
          <a:bodyPr anchor="b">
            <a:normAutofit/>
          </a:bodyPr>
          <a:lstStyle>
            <a:lvl1pPr marL="0" indent="0">
              <a:buNone/>
              <a:defRPr sz="2000" b="1"/>
            </a:lvl1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0" name="Місце для номера слайда 17"/>
          <p:cNvSpPr>
            <a:spLocks noGrp="1"/>
          </p:cNvSpPr>
          <p:nvPr>
            <p:ph type="sldNum" sz="quarter" idx="13"/>
          </p:nvPr>
        </p:nvSpPr>
        <p:spPr>
          <a:xfrm>
            <a:off x="8861425" y="6308725"/>
            <a:ext cx="2743200" cy="365125"/>
          </a:xfrm>
        </p:spPr>
        <p:txBody>
          <a:bodyPr/>
          <a:lstStyle>
            <a:lvl1pPr>
              <a:defRPr sz="1600">
                <a:solidFill>
                  <a:schemeClr val="accent1"/>
                </a:solidFill>
              </a:defRPr>
            </a:lvl1pPr>
          </a:lstStyle>
          <a:p>
            <a:pPr>
              <a:defRPr/>
            </a:pPr>
            <a:fld id="{95C0C0CA-2D4C-40F9-B773-806468121AAA}" type="slidenum">
              <a:rPr lang="uk-UA" altLang="ru-RU"/>
              <a:pPr>
                <a:defRPr/>
              </a:pPr>
              <a:t>‹#›</a:t>
            </a:fld>
            <a:endParaRPr lang="uk-UA" altLang="ru-RU"/>
          </a:p>
        </p:txBody>
      </p:sp>
    </p:spTree>
    <p:extLst>
      <p:ext uri="{BB962C8B-B14F-4D97-AF65-F5344CB8AC3E}">
        <p14:creationId xmlns:p14="http://schemas.microsoft.com/office/powerpoint/2010/main" val="3555512723"/>
      </p:ext>
    </p:extLst>
  </p:cSld>
  <p:clrMapOvr>
    <a:masterClrMapping/>
  </p:clrMapOvr>
  <p:hf hdr="0" ftr="0" dt="0"/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Місце для заголовка 1"/>
          <p:cNvSpPr>
            <a:spLocks noGrp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uk-UA" altLang="ru-RU"/>
              <a:t>Зразок заголовка</a:t>
            </a:r>
          </a:p>
        </p:txBody>
      </p:sp>
      <p:sp>
        <p:nvSpPr>
          <p:cNvPr id="1027" name="Місце для тексту 2"/>
          <p:cNvSpPr>
            <a:spLocks noGrp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uk-UA" altLang="ru-RU"/>
              <a:t>Редагувати стиль зразка тексту</a:t>
            </a:r>
          </a:p>
          <a:p>
            <a:pPr lvl="1"/>
            <a:r>
              <a:rPr lang="uk-UA" altLang="ru-RU"/>
              <a:t>Другий рівень</a:t>
            </a:r>
          </a:p>
          <a:p>
            <a:pPr lvl="2"/>
            <a:r>
              <a:rPr lang="uk-UA" altLang="ru-RU"/>
              <a:t>Третій рівень</a:t>
            </a:r>
          </a:p>
          <a:p>
            <a:pPr lvl="3"/>
            <a:r>
              <a:rPr lang="uk-UA" altLang="ru-RU"/>
              <a:t>Четвертий рівень</a:t>
            </a:r>
          </a:p>
          <a:p>
            <a:pPr lvl="4"/>
            <a:r>
              <a:rPr lang="uk-UA" altLang="ru-RU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8C96435B-E8C3-4108-8234-844BEE9F3A02}" type="datetime1">
              <a:rPr lang="uk-UA"/>
              <a:pPr>
                <a:defRPr/>
              </a:pPr>
              <a:t>11.09.2024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587FD2A1-B332-47F8-8B21-99EE2C43C535}" type="slidenum">
              <a:rPr lang="uk-UA" altLang="ru-RU"/>
              <a:pPr>
                <a:defRPr/>
              </a:pPr>
              <a:t>‹#›</a:t>
            </a:fld>
            <a:endParaRPr lang="uk-UA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28" r:id="rId1"/>
    <p:sldLayoutId id="2147483929" r:id="rId2"/>
    <p:sldLayoutId id="2147483930" r:id="rId3"/>
    <p:sldLayoutId id="2147483931" r:id="rId4"/>
    <p:sldLayoutId id="2147483932" r:id="rId5"/>
  </p:sldLayoutIdLst>
  <p:hf hdr="0" ftr="0" dt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12.xml"/><Relationship Id="rId3" Type="http://schemas.openxmlformats.org/officeDocument/2006/relationships/diagramData" Target="../diagrams/data11.xml"/><Relationship Id="rId7" Type="http://schemas.microsoft.com/office/2007/relationships/diagramDrawing" Target="../diagrams/drawing11.xml"/><Relationship Id="rId12" Type="http://schemas.microsoft.com/office/2007/relationships/diagramDrawing" Target="../diagrams/drawing12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5.xml"/><Relationship Id="rId6" Type="http://schemas.openxmlformats.org/officeDocument/2006/relationships/diagramColors" Target="../diagrams/colors11.xml"/><Relationship Id="rId11" Type="http://schemas.openxmlformats.org/officeDocument/2006/relationships/diagramColors" Target="../diagrams/colors12.xml"/><Relationship Id="rId5" Type="http://schemas.openxmlformats.org/officeDocument/2006/relationships/diagramQuickStyle" Target="../diagrams/quickStyle11.xml"/><Relationship Id="rId10" Type="http://schemas.openxmlformats.org/officeDocument/2006/relationships/diagramQuickStyle" Target="../diagrams/quickStyle12.xml"/><Relationship Id="rId4" Type="http://schemas.openxmlformats.org/officeDocument/2006/relationships/diagramLayout" Target="../diagrams/layout11.xml"/><Relationship Id="rId9" Type="http://schemas.openxmlformats.org/officeDocument/2006/relationships/diagramLayout" Target="../diagrams/layout1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3.xml"/><Relationship Id="rId7" Type="http://schemas.microsoft.com/office/2007/relationships/diagramDrawing" Target="../diagrams/drawing13.xm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5.xml"/><Relationship Id="rId6" Type="http://schemas.openxmlformats.org/officeDocument/2006/relationships/diagramColors" Target="../diagrams/colors13.xml"/><Relationship Id="rId5" Type="http://schemas.openxmlformats.org/officeDocument/2006/relationships/diagramQuickStyle" Target="../diagrams/quickStyle13.xml"/><Relationship Id="rId4" Type="http://schemas.openxmlformats.org/officeDocument/2006/relationships/diagramLayout" Target="../diagrams/layout1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4.xml"/><Relationship Id="rId7" Type="http://schemas.microsoft.com/office/2007/relationships/diagramDrawing" Target="../diagrams/drawing14.xm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5.xml"/><Relationship Id="rId6" Type="http://schemas.openxmlformats.org/officeDocument/2006/relationships/diagramColors" Target="../diagrams/colors14.xml"/><Relationship Id="rId5" Type="http://schemas.openxmlformats.org/officeDocument/2006/relationships/diagramQuickStyle" Target="../diagrams/quickStyle14.xml"/><Relationship Id="rId4" Type="http://schemas.openxmlformats.org/officeDocument/2006/relationships/diagramLayout" Target="../diagrams/layout1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5.xml"/><Relationship Id="rId7" Type="http://schemas.microsoft.com/office/2007/relationships/diagramDrawing" Target="../diagrams/drawing15.xm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5.xml"/><Relationship Id="rId6" Type="http://schemas.openxmlformats.org/officeDocument/2006/relationships/diagramColors" Target="../diagrams/colors15.xml"/><Relationship Id="rId5" Type="http://schemas.openxmlformats.org/officeDocument/2006/relationships/diagramQuickStyle" Target="../diagrams/quickStyle15.xml"/><Relationship Id="rId4" Type="http://schemas.openxmlformats.org/officeDocument/2006/relationships/diagramLayout" Target="../diagrams/layout15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6.xml"/><Relationship Id="rId7" Type="http://schemas.microsoft.com/office/2007/relationships/diagramDrawing" Target="../diagrams/drawing16.xm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5.xml"/><Relationship Id="rId6" Type="http://schemas.openxmlformats.org/officeDocument/2006/relationships/diagramColors" Target="../diagrams/colors16.xml"/><Relationship Id="rId5" Type="http://schemas.openxmlformats.org/officeDocument/2006/relationships/diagramQuickStyle" Target="../diagrams/quickStyle16.xml"/><Relationship Id="rId4" Type="http://schemas.openxmlformats.org/officeDocument/2006/relationships/diagramLayout" Target="../diagrams/layout1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7.xml"/><Relationship Id="rId7" Type="http://schemas.microsoft.com/office/2007/relationships/diagramDrawing" Target="../diagrams/drawing17.xm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5.xml"/><Relationship Id="rId6" Type="http://schemas.openxmlformats.org/officeDocument/2006/relationships/diagramColors" Target="../diagrams/colors17.xml"/><Relationship Id="rId5" Type="http://schemas.openxmlformats.org/officeDocument/2006/relationships/diagramQuickStyle" Target="../diagrams/quickStyle17.xml"/><Relationship Id="rId4" Type="http://schemas.openxmlformats.org/officeDocument/2006/relationships/diagramLayout" Target="../diagrams/layout17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Relationship Id="rId9" Type="http://schemas.openxmlformats.org/officeDocument/2006/relationships/image" Target="../media/image12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8.xml"/><Relationship Id="rId7" Type="http://schemas.microsoft.com/office/2007/relationships/diagramDrawing" Target="../diagrams/drawing18.xml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5.xml"/><Relationship Id="rId6" Type="http://schemas.openxmlformats.org/officeDocument/2006/relationships/diagramColors" Target="../diagrams/colors18.xml"/><Relationship Id="rId5" Type="http://schemas.openxmlformats.org/officeDocument/2006/relationships/diagramQuickStyle" Target="../diagrams/quickStyle18.xml"/><Relationship Id="rId4" Type="http://schemas.openxmlformats.org/officeDocument/2006/relationships/diagramLayout" Target="../diagrams/layout18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5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5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9.xml"/><Relationship Id="rId7" Type="http://schemas.microsoft.com/office/2007/relationships/diagramDrawing" Target="../diagrams/drawing19.xml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5.xml"/><Relationship Id="rId6" Type="http://schemas.openxmlformats.org/officeDocument/2006/relationships/diagramColors" Target="../diagrams/colors19.xml"/><Relationship Id="rId5" Type="http://schemas.openxmlformats.org/officeDocument/2006/relationships/diagramQuickStyle" Target="../diagrams/quickStyle19.xml"/><Relationship Id="rId4" Type="http://schemas.openxmlformats.org/officeDocument/2006/relationships/diagramLayout" Target="../diagrams/layout19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0.xml"/><Relationship Id="rId7" Type="http://schemas.microsoft.com/office/2007/relationships/diagramDrawing" Target="../diagrams/drawing20.xml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5.xml"/><Relationship Id="rId6" Type="http://schemas.openxmlformats.org/officeDocument/2006/relationships/diagramColors" Target="../diagrams/colors20.xml"/><Relationship Id="rId5" Type="http://schemas.openxmlformats.org/officeDocument/2006/relationships/diagramQuickStyle" Target="../diagrams/quickStyle20.xml"/><Relationship Id="rId4" Type="http://schemas.openxmlformats.org/officeDocument/2006/relationships/diagramLayout" Target="../diagrams/layout20.xml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3" Type="http://schemas.openxmlformats.org/officeDocument/2006/relationships/diagramData" Target="../diagrams/data21.xml"/><Relationship Id="rId7" Type="http://schemas.microsoft.com/office/2007/relationships/diagramDrawing" Target="../diagrams/drawing21.xml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5.xml"/><Relationship Id="rId6" Type="http://schemas.openxmlformats.org/officeDocument/2006/relationships/diagramColors" Target="../diagrams/colors21.xml"/><Relationship Id="rId5" Type="http://schemas.openxmlformats.org/officeDocument/2006/relationships/diagramQuickStyle" Target="../diagrams/quickStyle21.xml"/><Relationship Id="rId4" Type="http://schemas.openxmlformats.org/officeDocument/2006/relationships/diagramLayout" Target="../diagrams/layout21.xml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23.xml"/><Relationship Id="rId3" Type="http://schemas.openxmlformats.org/officeDocument/2006/relationships/diagramData" Target="../diagrams/data22.xml"/><Relationship Id="rId7" Type="http://schemas.microsoft.com/office/2007/relationships/diagramDrawing" Target="../diagrams/drawing22.xml"/><Relationship Id="rId12" Type="http://schemas.microsoft.com/office/2007/relationships/diagramDrawing" Target="../diagrams/drawing23.xml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5.xml"/><Relationship Id="rId6" Type="http://schemas.openxmlformats.org/officeDocument/2006/relationships/diagramColors" Target="../diagrams/colors22.xml"/><Relationship Id="rId11" Type="http://schemas.openxmlformats.org/officeDocument/2006/relationships/diagramColors" Target="../diagrams/colors23.xml"/><Relationship Id="rId5" Type="http://schemas.openxmlformats.org/officeDocument/2006/relationships/diagramQuickStyle" Target="../diagrams/quickStyle22.xml"/><Relationship Id="rId10" Type="http://schemas.openxmlformats.org/officeDocument/2006/relationships/diagramQuickStyle" Target="../diagrams/quickStyle23.xml"/><Relationship Id="rId4" Type="http://schemas.openxmlformats.org/officeDocument/2006/relationships/diagramLayout" Target="../diagrams/layout22.xml"/><Relationship Id="rId9" Type="http://schemas.openxmlformats.org/officeDocument/2006/relationships/diagramLayout" Target="../diagrams/layout23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4.xml"/><Relationship Id="rId7" Type="http://schemas.microsoft.com/office/2007/relationships/diagramDrawing" Target="../diagrams/drawing24.xml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5.xml"/><Relationship Id="rId6" Type="http://schemas.openxmlformats.org/officeDocument/2006/relationships/diagramColors" Target="../diagrams/colors24.xml"/><Relationship Id="rId5" Type="http://schemas.openxmlformats.org/officeDocument/2006/relationships/diagramQuickStyle" Target="../diagrams/quickStyle24.xml"/><Relationship Id="rId4" Type="http://schemas.openxmlformats.org/officeDocument/2006/relationships/diagramLayout" Target="../diagrams/layout24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5.xml"/><Relationship Id="rId7" Type="http://schemas.microsoft.com/office/2007/relationships/diagramDrawing" Target="../diagrams/drawing25.xml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5.xml"/><Relationship Id="rId6" Type="http://schemas.openxmlformats.org/officeDocument/2006/relationships/diagramColors" Target="../diagrams/colors25.xml"/><Relationship Id="rId5" Type="http://schemas.openxmlformats.org/officeDocument/2006/relationships/diagramQuickStyle" Target="../diagrams/quickStyle25.xml"/><Relationship Id="rId4" Type="http://schemas.openxmlformats.org/officeDocument/2006/relationships/diagramLayout" Target="../diagrams/layout25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12" Type="http://schemas.openxmlformats.org/officeDocument/2006/relationships/image" Target="../media/image2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6.png"/><Relationship Id="rId11" Type="http://schemas.openxmlformats.org/officeDocument/2006/relationships/image" Target="../media/image21.png"/><Relationship Id="rId5" Type="http://schemas.openxmlformats.org/officeDocument/2006/relationships/image" Target="../media/image15.png"/><Relationship Id="rId10" Type="http://schemas.openxmlformats.org/officeDocument/2006/relationships/image" Target="../media/image20.png"/><Relationship Id="rId4" Type="http://schemas.openxmlformats.org/officeDocument/2006/relationships/image" Target="../media/image14.png"/><Relationship Id="rId9" Type="http://schemas.openxmlformats.org/officeDocument/2006/relationships/image" Target="../media/image19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6.xml"/><Relationship Id="rId7" Type="http://schemas.microsoft.com/office/2007/relationships/diagramDrawing" Target="../diagrams/drawing26.xml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5.xml"/><Relationship Id="rId6" Type="http://schemas.openxmlformats.org/officeDocument/2006/relationships/diagramColors" Target="../diagrams/colors26.xml"/><Relationship Id="rId5" Type="http://schemas.openxmlformats.org/officeDocument/2006/relationships/diagramQuickStyle" Target="../diagrams/quickStyle26.xml"/><Relationship Id="rId4" Type="http://schemas.openxmlformats.org/officeDocument/2006/relationships/diagramLayout" Target="../diagrams/layout26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7.xml"/><Relationship Id="rId7" Type="http://schemas.microsoft.com/office/2007/relationships/diagramDrawing" Target="../diagrams/drawing27.xml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5.xml"/><Relationship Id="rId6" Type="http://schemas.openxmlformats.org/officeDocument/2006/relationships/diagramColors" Target="../diagrams/colors27.xml"/><Relationship Id="rId5" Type="http://schemas.openxmlformats.org/officeDocument/2006/relationships/diagramQuickStyle" Target="../diagrams/quickStyle27.xml"/><Relationship Id="rId4" Type="http://schemas.openxmlformats.org/officeDocument/2006/relationships/diagramLayout" Target="../diagrams/layout2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8.xml"/><Relationship Id="rId7" Type="http://schemas.microsoft.com/office/2007/relationships/diagramDrawing" Target="../diagrams/drawing28.xml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5.xml"/><Relationship Id="rId6" Type="http://schemas.openxmlformats.org/officeDocument/2006/relationships/diagramColors" Target="../diagrams/colors28.xml"/><Relationship Id="rId5" Type="http://schemas.openxmlformats.org/officeDocument/2006/relationships/diagramQuickStyle" Target="../diagrams/quickStyle28.xml"/><Relationship Id="rId4" Type="http://schemas.openxmlformats.org/officeDocument/2006/relationships/diagramLayout" Target="../diagrams/layout28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9.xml"/><Relationship Id="rId7" Type="http://schemas.microsoft.com/office/2007/relationships/diagramDrawing" Target="../diagrams/drawing29.xml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5.xml"/><Relationship Id="rId6" Type="http://schemas.openxmlformats.org/officeDocument/2006/relationships/diagramColors" Target="../diagrams/colors29.xml"/><Relationship Id="rId5" Type="http://schemas.openxmlformats.org/officeDocument/2006/relationships/diagramQuickStyle" Target="../diagrams/quickStyle29.xml"/><Relationship Id="rId4" Type="http://schemas.openxmlformats.org/officeDocument/2006/relationships/diagramLayout" Target="../diagrams/layout29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5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5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5.xml"/></Relationships>
</file>

<file path=ppt/slides/_rels/slide3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jpeg"/><Relationship Id="rId3" Type="http://schemas.openxmlformats.org/officeDocument/2006/relationships/diagramData" Target="../diagrams/data30.xml"/><Relationship Id="rId7" Type="http://schemas.microsoft.com/office/2007/relationships/diagramDrawing" Target="../diagrams/drawing30.xml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5.xml"/><Relationship Id="rId6" Type="http://schemas.openxmlformats.org/officeDocument/2006/relationships/diagramColors" Target="../diagrams/colors30.xml"/><Relationship Id="rId5" Type="http://schemas.openxmlformats.org/officeDocument/2006/relationships/diagramQuickStyle" Target="../diagrams/quickStyle30.xml"/><Relationship Id="rId4" Type="http://schemas.openxmlformats.org/officeDocument/2006/relationships/diagramLayout" Target="../diagrams/layout30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3.xml"/><Relationship Id="rId13" Type="http://schemas.openxmlformats.org/officeDocument/2006/relationships/diagramData" Target="../diagrams/data4.xml"/><Relationship Id="rId18" Type="http://schemas.openxmlformats.org/officeDocument/2006/relationships/diagramData" Target="../diagrams/data5.xml"/><Relationship Id="rId26" Type="http://schemas.openxmlformats.org/officeDocument/2006/relationships/diagramColors" Target="../diagrams/colors6.xml"/><Relationship Id="rId39" Type="http://schemas.openxmlformats.org/officeDocument/2006/relationships/diagramLayout" Target="../diagrams/layout9.xml"/><Relationship Id="rId3" Type="http://schemas.openxmlformats.org/officeDocument/2006/relationships/diagramData" Target="../diagrams/data2.xml"/><Relationship Id="rId21" Type="http://schemas.openxmlformats.org/officeDocument/2006/relationships/diagramColors" Target="../diagrams/colors5.xml"/><Relationship Id="rId34" Type="http://schemas.openxmlformats.org/officeDocument/2006/relationships/diagramLayout" Target="../diagrams/layout8.xml"/><Relationship Id="rId42" Type="http://schemas.microsoft.com/office/2007/relationships/diagramDrawing" Target="../diagrams/drawing9.xml"/><Relationship Id="rId47" Type="http://schemas.microsoft.com/office/2007/relationships/diagramDrawing" Target="../diagrams/drawing10.xml"/><Relationship Id="rId7" Type="http://schemas.microsoft.com/office/2007/relationships/diagramDrawing" Target="../diagrams/drawing2.xml"/><Relationship Id="rId12" Type="http://schemas.microsoft.com/office/2007/relationships/diagramDrawing" Target="../diagrams/drawing3.xml"/><Relationship Id="rId17" Type="http://schemas.microsoft.com/office/2007/relationships/diagramDrawing" Target="../diagrams/drawing4.xml"/><Relationship Id="rId25" Type="http://schemas.openxmlformats.org/officeDocument/2006/relationships/diagramQuickStyle" Target="../diagrams/quickStyle6.xml"/><Relationship Id="rId33" Type="http://schemas.openxmlformats.org/officeDocument/2006/relationships/diagramData" Target="../diagrams/data8.xml"/><Relationship Id="rId38" Type="http://schemas.openxmlformats.org/officeDocument/2006/relationships/diagramData" Target="../diagrams/data9.xml"/><Relationship Id="rId46" Type="http://schemas.openxmlformats.org/officeDocument/2006/relationships/diagramColors" Target="../diagrams/colors10.xml"/><Relationship Id="rId2" Type="http://schemas.openxmlformats.org/officeDocument/2006/relationships/notesSlide" Target="../notesSlides/notesSlide3.xml"/><Relationship Id="rId16" Type="http://schemas.openxmlformats.org/officeDocument/2006/relationships/diagramColors" Target="../diagrams/colors4.xml"/><Relationship Id="rId20" Type="http://schemas.openxmlformats.org/officeDocument/2006/relationships/diagramQuickStyle" Target="../diagrams/quickStyle5.xml"/><Relationship Id="rId29" Type="http://schemas.openxmlformats.org/officeDocument/2006/relationships/diagramLayout" Target="../diagrams/layout7.xml"/><Relationship Id="rId41" Type="http://schemas.openxmlformats.org/officeDocument/2006/relationships/diagramColors" Target="../diagrams/colors9.xml"/><Relationship Id="rId1" Type="http://schemas.openxmlformats.org/officeDocument/2006/relationships/slideLayout" Target="../slideLayouts/slideLayout5.xml"/><Relationship Id="rId6" Type="http://schemas.openxmlformats.org/officeDocument/2006/relationships/diagramColors" Target="../diagrams/colors2.xml"/><Relationship Id="rId11" Type="http://schemas.openxmlformats.org/officeDocument/2006/relationships/diagramColors" Target="../diagrams/colors3.xml"/><Relationship Id="rId24" Type="http://schemas.openxmlformats.org/officeDocument/2006/relationships/diagramLayout" Target="../diagrams/layout6.xml"/><Relationship Id="rId32" Type="http://schemas.microsoft.com/office/2007/relationships/diagramDrawing" Target="../diagrams/drawing7.xml"/><Relationship Id="rId37" Type="http://schemas.microsoft.com/office/2007/relationships/diagramDrawing" Target="../diagrams/drawing8.xml"/><Relationship Id="rId40" Type="http://schemas.openxmlformats.org/officeDocument/2006/relationships/diagramQuickStyle" Target="../diagrams/quickStyle9.xml"/><Relationship Id="rId45" Type="http://schemas.openxmlformats.org/officeDocument/2006/relationships/diagramQuickStyle" Target="../diagrams/quickStyle10.xml"/><Relationship Id="rId5" Type="http://schemas.openxmlformats.org/officeDocument/2006/relationships/diagramQuickStyle" Target="../diagrams/quickStyle2.xml"/><Relationship Id="rId15" Type="http://schemas.openxmlformats.org/officeDocument/2006/relationships/diagramQuickStyle" Target="../diagrams/quickStyle4.xml"/><Relationship Id="rId23" Type="http://schemas.openxmlformats.org/officeDocument/2006/relationships/diagramData" Target="../diagrams/data6.xml"/><Relationship Id="rId28" Type="http://schemas.openxmlformats.org/officeDocument/2006/relationships/diagramData" Target="../diagrams/data7.xml"/><Relationship Id="rId36" Type="http://schemas.openxmlformats.org/officeDocument/2006/relationships/diagramColors" Target="../diagrams/colors8.xml"/><Relationship Id="rId10" Type="http://schemas.openxmlformats.org/officeDocument/2006/relationships/diagramQuickStyle" Target="../diagrams/quickStyle3.xml"/><Relationship Id="rId19" Type="http://schemas.openxmlformats.org/officeDocument/2006/relationships/diagramLayout" Target="../diagrams/layout5.xml"/><Relationship Id="rId31" Type="http://schemas.openxmlformats.org/officeDocument/2006/relationships/diagramColors" Target="../diagrams/colors7.xml"/><Relationship Id="rId44" Type="http://schemas.openxmlformats.org/officeDocument/2006/relationships/diagramLayout" Target="../diagrams/layout10.xml"/><Relationship Id="rId4" Type="http://schemas.openxmlformats.org/officeDocument/2006/relationships/diagramLayout" Target="../diagrams/layout2.xml"/><Relationship Id="rId9" Type="http://schemas.openxmlformats.org/officeDocument/2006/relationships/diagramLayout" Target="../diagrams/layout3.xml"/><Relationship Id="rId14" Type="http://schemas.openxmlformats.org/officeDocument/2006/relationships/diagramLayout" Target="../diagrams/layout4.xml"/><Relationship Id="rId22" Type="http://schemas.microsoft.com/office/2007/relationships/diagramDrawing" Target="../diagrams/drawing5.xml"/><Relationship Id="rId27" Type="http://schemas.microsoft.com/office/2007/relationships/diagramDrawing" Target="../diagrams/drawing6.xml"/><Relationship Id="rId30" Type="http://schemas.openxmlformats.org/officeDocument/2006/relationships/diagramQuickStyle" Target="../diagrams/quickStyle7.xml"/><Relationship Id="rId35" Type="http://schemas.openxmlformats.org/officeDocument/2006/relationships/diagramQuickStyle" Target="../diagrams/quickStyle8.xml"/><Relationship Id="rId43" Type="http://schemas.openxmlformats.org/officeDocument/2006/relationships/diagramData" Target="../diagrams/data10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extBox 8"/>
          <p:cNvSpPr txBox="1">
            <a:spLocks noChangeArrowheads="1"/>
          </p:cNvSpPr>
          <p:nvPr/>
        </p:nvSpPr>
        <p:spPr bwMode="auto">
          <a:xfrm>
            <a:off x="1604963" y="1384211"/>
            <a:ext cx="7510462" cy="44012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4000" b="1" dirty="0">
                <a:latin typeface="Arial" panose="020B0604020202020204" pitchFamily="34" charset="0"/>
                <a:cs typeface="Arial" panose="020B0604020202020204" pitchFamily="34" charset="0"/>
              </a:rPr>
              <a:t>ГОСУДАРСТВЕННАЯ ПОДДЕРЖКА АГРОПРОМЫШЛЕННОГО КОМПЛЕКСА НИЖЕГОРОДСКОЙ ОБЛАСТИ В 2024 ГОДУ</a:t>
            </a:r>
          </a:p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ru-RU" altLang="ru-RU" sz="4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Місце для номера слайда 4"/>
          <p:cNvSpPr>
            <a:spLocks noGrp="1"/>
          </p:cNvSpPr>
          <p:nvPr>
            <p:ph type="sldNum" sz="quarter" idx="13"/>
          </p:nvPr>
        </p:nvSpPr>
        <p:spPr bwMode="auto">
          <a:xfrm>
            <a:off x="8824913" y="6308725"/>
            <a:ext cx="27432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uk-UA" altLang="ru-RU" sz="1600" dirty="0">
              <a:solidFill>
                <a:schemeClr val="accent1"/>
              </a:solidFill>
            </a:endParaRPr>
          </a:p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fld id="{95494CE8-FBC4-4E6F-A1EC-C22EF81BC26E}" type="slidenum">
              <a:rPr lang="uk-UA" altLang="ru-RU" sz="1600" smtClean="0">
                <a:solidFill>
                  <a:schemeClr val="accent1"/>
                </a:solidFill>
              </a:rPr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t>10</a:t>
            </a:fld>
            <a:endParaRPr lang="uk-UA" altLang="ru-RU" sz="1600" dirty="0">
              <a:solidFill>
                <a:schemeClr val="accent1"/>
              </a:solidFill>
            </a:endParaRPr>
          </a:p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uk-UA" altLang="ru-RU" sz="1600" dirty="0">
              <a:solidFill>
                <a:schemeClr val="accent1"/>
              </a:solidFill>
            </a:endParaRPr>
          </a:p>
        </p:txBody>
      </p:sp>
      <p:sp>
        <p:nvSpPr>
          <p:cNvPr id="9" name="Заголовок 1"/>
          <p:cNvSpPr txBox="1">
            <a:spLocks/>
          </p:cNvSpPr>
          <p:nvPr/>
        </p:nvSpPr>
        <p:spPr>
          <a:xfrm>
            <a:off x="1681163" y="485775"/>
            <a:ext cx="7499350" cy="1143000"/>
          </a:xfrm>
          <a:prstGeom prst="rect">
            <a:avLst/>
          </a:prstGeom>
        </p:spPr>
        <p:txBody>
          <a:bodyPr anchor="ctr">
            <a:normAutofit fontScale="97500"/>
          </a:bodyPr>
          <a:lstStyle/>
          <a:p>
            <a:pPr eaLnBrk="1" fontAlgn="auto" hangingPunct="1">
              <a:lnSpc>
                <a:spcPct val="90000"/>
              </a:lnSpc>
              <a:spcAft>
                <a:spcPts val="0"/>
              </a:spcAft>
              <a:defRPr/>
            </a:pPr>
            <a:endParaRPr lang="ru-RU" sz="2400" b="1" dirty="0">
              <a:solidFill>
                <a:schemeClr val="accent5">
                  <a:lumMod val="75000"/>
                </a:schemeClr>
              </a:solidFill>
              <a:latin typeface="+mn-lt"/>
              <a:ea typeface="+mj-ea"/>
              <a:cs typeface="+mj-cs"/>
            </a:endParaRPr>
          </a:p>
        </p:txBody>
      </p:sp>
      <p:sp>
        <p:nvSpPr>
          <p:cNvPr id="34820" name="TextBox 8"/>
          <p:cNvSpPr txBox="1">
            <a:spLocks noChangeArrowheads="1"/>
          </p:cNvSpPr>
          <p:nvPr/>
        </p:nvSpPr>
        <p:spPr bwMode="auto">
          <a:xfrm>
            <a:off x="2068014" y="649750"/>
            <a:ext cx="9073163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2400" dirty="0">
                <a:latin typeface="+mn-lt"/>
                <a:cs typeface="Arial" panose="020B0604020202020204" pitchFamily="34" charset="0"/>
              </a:rPr>
              <a:t>1.6.</a:t>
            </a:r>
            <a:r>
              <a:rPr lang="en-US" altLang="ru-RU" sz="2400" dirty="0">
                <a:latin typeface="+mn-lt"/>
                <a:cs typeface="Arial" panose="020B0604020202020204" pitchFamily="34" charset="0"/>
              </a:rPr>
              <a:t> П</a:t>
            </a:r>
            <a:r>
              <a:rPr lang="ru-RU" altLang="ru-RU" sz="2400" dirty="0" err="1">
                <a:latin typeface="+mn-lt"/>
                <a:cs typeface="Arial" panose="020B0604020202020204" pitchFamily="34" charset="0"/>
              </a:rPr>
              <a:t>оддержк</a:t>
            </a:r>
            <a:r>
              <a:rPr lang="en-US" altLang="ru-RU" sz="2400" dirty="0">
                <a:latin typeface="+mn-lt"/>
                <a:cs typeface="Arial" panose="020B0604020202020204" pitchFamily="34" charset="0"/>
              </a:rPr>
              <a:t>а </a:t>
            </a:r>
            <a:r>
              <a:rPr lang="ru-RU" altLang="ru-RU" sz="2400" dirty="0">
                <a:latin typeface="+mn-lt"/>
                <a:cs typeface="Arial" panose="020B0604020202020204" pitchFamily="34" charset="0"/>
              </a:rPr>
              <a:t>производства молока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191433" y="1168370"/>
            <a:ext cx="9704313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1200" b="1" dirty="0">
                <a:cs typeface="Arial" panose="020B0604020202020204" pitchFamily="34" charset="0"/>
              </a:rPr>
              <a:t>Базовые ставки субсидии:</a:t>
            </a:r>
          </a:p>
          <a:p>
            <a:pPr marL="171450" indent="-171450">
              <a:buFontTx/>
              <a:buChar char="-"/>
              <a:defRPr/>
            </a:pPr>
            <a:r>
              <a:rPr lang="ru-RU" sz="1200" b="1" dirty="0">
                <a:cs typeface="Arial" panose="020B0604020202020204" pitchFamily="34" charset="0"/>
              </a:rPr>
              <a:t>федеральный и областной бюджет с учетом уровня софинансирования – 1,83 рубля</a:t>
            </a:r>
            <a:r>
              <a:rPr lang="en-US" sz="1200" b="1" dirty="0">
                <a:cs typeface="Arial" panose="020B0604020202020204" pitchFamily="34" charset="0"/>
              </a:rPr>
              <a:t> </a:t>
            </a:r>
            <a:r>
              <a:rPr lang="en-US" sz="1200" b="1" dirty="0" err="1">
                <a:cs typeface="Arial" panose="020B0604020202020204" pitchFamily="34" charset="0"/>
              </a:rPr>
              <a:t>за</a:t>
            </a:r>
            <a:r>
              <a:rPr lang="en-US" sz="1200" b="1" dirty="0">
                <a:cs typeface="Arial" panose="020B0604020202020204" pitchFamily="34" charset="0"/>
              </a:rPr>
              <a:t> 1 к</a:t>
            </a:r>
            <a:r>
              <a:rPr lang="ru-RU" sz="1200" b="1" dirty="0">
                <a:cs typeface="Arial" panose="020B0604020202020204" pitchFamily="34" charset="0"/>
              </a:rPr>
              <a:t>г реализованного молока </a:t>
            </a:r>
          </a:p>
          <a:p>
            <a:pPr>
              <a:defRPr/>
            </a:pPr>
            <a:r>
              <a:rPr lang="ru-RU" sz="1200" b="1" dirty="0">
                <a:cs typeface="Arial" panose="020B0604020202020204" pitchFamily="34" charset="0"/>
              </a:rPr>
              <a:t>(с 1 июня 2023 года по 31 октября 2023 года);</a:t>
            </a:r>
          </a:p>
          <a:p>
            <a:pPr marL="171450" indent="-171450">
              <a:buFontTx/>
              <a:buChar char="-"/>
              <a:defRPr/>
            </a:pPr>
            <a:r>
              <a:rPr lang="ru-RU" sz="1200" b="1" dirty="0">
                <a:cs typeface="Arial" panose="020B0604020202020204" pitchFamily="34" charset="0"/>
              </a:rPr>
              <a:t>областной бюджет сверх установленного уровня софинансирования – 2,3 рубля</a:t>
            </a:r>
            <a:r>
              <a:rPr lang="en-US" sz="1200" b="1" dirty="0">
                <a:cs typeface="Arial" panose="020B0604020202020204" pitchFamily="34" charset="0"/>
              </a:rPr>
              <a:t> </a:t>
            </a:r>
            <a:r>
              <a:rPr lang="en-US" sz="1200" b="1" dirty="0" err="1">
                <a:cs typeface="Arial" panose="020B0604020202020204" pitchFamily="34" charset="0"/>
              </a:rPr>
              <a:t>за</a:t>
            </a:r>
            <a:r>
              <a:rPr lang="en-US" sz="1200" b="1" dirty="0">
                <a:cs typeface="Arial" panose="020B0604020202020204" pitchFamily="34" charset="0"/>
              </a:rPr>
              <a:t> 1 </a:t>
            </a:r>
            <a:r>
              <a:rPr lang="ru-RU" sz="1200" b="1" dirty="0">
                <a:cs typeface="Arial" panose="020B0604020202020204" pitchFamily="34" charset="0"/>
              </a:rPr>
              <a:t>кг реализованного молока             </a:t>
            </a:r>
          </a:p>
          <a:p>
            <a:pPr>
              <a:defRPr/>
            </a:pPr>
            <a:r>
              <a:rPr lang="ru-RU" sz="1200" b="1" dirty="0">
                <a:cs typeface="Arial" panose="020B0604020202020204" pitchFamily="34" charset="0"/>
              </a:rPr>
              <a:t>(с 1 ноября 2023 года по 31 января 2024 года); </a:t>
            </a:r>
          </a:p>
          <a:p>
            <a:pPr marL="171450" indent="-171450">
              <a:buFontTx/>
              <a:buChar char="-"/>
              <a:defRPr/>
            </a:pPr>
            <a:r>
              <a:rPr lang="ru-RU" sz="1200" b="1" dirty="0">
                <a:cs typeface="Arial" panose="020B0604020202020204" pitchFamily="34" charset="0"/>
              </a:rPr>
              <a:t>областной бюджет сверх установленного уровня софинансирования (дополнительно) – 0,1 рубля на весь объем молока, реализованного в 2023 году</a:t>
            </a:r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34632040"/>
              </p:ext>
            </p:extLst>
          </p:nvPr>
        </p:nvGraphicFramePr>
        <p:xfrm>
          <a:off x="2068014" y="2553365"/>
          <a:ext cx="9658364" cy="410396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68218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430773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430773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1146043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452128">
                  <a:extLst>
                    <a:ext uri="{9D8B030D-6E8A-4147-A177-3AD203B41FA5}">
                      <a16:colId xmlns:a16="http://schemas.microsoft.com/office/drawing/2014/main" xmlns="" val="1387744945"/>
                    </a:ext>
                  </a:extLst>
                </a:gridCol>
                <a:gridCol w="1530429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299006">
                <a:tc gridSpan="6"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solidFill>
                            <a:schemeClr val="tx1"/>
                          </a:solidFill>
                        </a:rPr>
                        <a:t>Повышающие</a:t>
                      </a:r>
                      <a:r>
                        <a:rPr lang="ru-RU" sz="1400" baseline="0" dirty="0">
                          <a:solidFill>
                            <a:schemeClr val="tx1"/>
                          </a:solidFill>
                        </a:rPr>
                        <a:t> коэффициенты</a:t>
                      </a:r>
                      <a:endParaRPr lang="ru-RU" sz="1400" dirty="0">
                        <a:solidFill>
                          <a:schemeClr val="tx1"/>
                        </a:solidFill>
                      </a:endParaRPr>
                    </a:p>
                  </a:txBody>
                  <a:tcPr marL="91433" marR="91433" marT="45718" marB="45718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817557">
                <a:tc>
                  <a:txBody>
                    <a:bodyPr/>
                    <a:lstStyle/>
                    <a:p>
                      <a:pPr algn="ctr"/>
                      <a:r>
                        <a:rPr lang="ru-RU" sz="1000" dirty="0">
                          <a:solidFill>
                            <a:schemeClr val="tx1"/>
                          </a:solidFill>
                        </a:rPr>
                        <a:t>Коэффициент </a:t>
                      </a:r>
                    </a:p>
                    <a:p>
                      <a:pPr algn="ctr"/>
                      <a:r>
                        <a:rPr lang="ru-RU" sz="1000" dirty="0">
                          <a:solidFill>
                            <a:schemeClr val="tx1"/>
                          </a:solidFill>
                        </a:rPr>
                        <a:t>молочной </a:t>
                      </a:r>
                    </a:p>
                    <a:p>
                      <a:pPr algn="ctr"/>
                      <a:r>
                        <a:rPr lang="ru-RU" sz="1000" dirty="0">
                          <a:solidFill>
                            <a:schemeClr val="tx1"/>
                          </a:solidFill>
                        </a:rPr>
                        <a:t>продуктивности (</a:t>
                      </a:r>
                      <a:r>
                        <a:rPr lang="ru-RU" sz="1000" dirty="0" err="1">
                          <a:solidFill>
                            <a:schemeClr val="tx1"/>
                          </a:solidFill>
                        </a:rPr>
                        <a:t>Кмп</a:t>
                      </a:r>
                      <a:r>
                        <a:rPr lang="ru-RU" sz="1000" dirty="0">
                          <a:solidFill>
                            <a:schemeClr val="tx1"/>
                          </a:solidFill>
                        </a:rPr>
                        <a:t>)</a:t>
                      </a:r>
                    </a:p>
                  </a:txBody>
                  <a:tcPr marL="36000" marR="36000" marT="45718" marB="4571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>
                          <a:solidFill>
                            <a:schemeClr val="tx1"/>
                          </a:solidFill>
                        </a:rPr>
                        <a:t>Коэффициент достижения результата (Кд)</a:t>
                      </a:r>
                    </a:p>
                  </a:txBody>
                  <a:tcPr marL="36000" marR="36000" marT="45718" marB="45718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dirty="0">
                          <a:solidFill>
                            <a:schemeClr val="tx1"/>
                          </a:solidFill>
                        </a:rPr>
                        <a:t>Коэффициент обеспечения прироста производства молока и страхования сельскохозяйственных животных (Кс)</a:t>
                      </a:r>
                    </a:p>
                  </a:txBody>
                  <a:tcPr marL="36000" marR="36000" marT="45718" marB="4571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>
                          <a:solidFill>
                            <a:schemeClr val="tx1"/>
                          </a:solidFill>
                        </a:rPr>
                        <a:t>Коэффициент увеличения производства молока (Км)</a:t>
                      </a:r>
                    </a:p>
                  </a:txBody>
                  <a:tcPr marL="36000" marR="36000" marT="45718" marB="45718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dirty="0">
                          <a:solidFill>
                            <a:schemeClr val="tx1"/>
                          </a:solidFill>
                        </a:rPr>
                        <a:t>Коэффициент увеличения молочной продуктивности (</a:t>
                      </a:r>
                      <a:r>
                        <a:rPr lang="ru-RU" sz="1000" dirty="0" err="1">
                          <a:solidFill>
                            <a:schemeClr val="tx1"/>
                          </a:solidFill>
                        </a:rPr>
                        <a:t>Кмпг</a:t>
                      </a:r>
                      <a:r>
                        <a:rPr lang="ru-RU" sz="1000" dirty="0">
                          <a:solidFill>
                            <a:schemeClr val="tx1"/>
                          </a:solidFill>
                        </a:rPr>
                        <a:t>)</a:t>
                      </a:r>
                    </a:p>
                  </a:txBody>
                  <a:tcPr marL="36000" marR="36000" marT="45718" marB="45718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dirty="0">
                          <a:solidFill>
                            <a:schemeClr val="tx1"/>
                          </a:solidFill>
                        </a:rPr>
                        <a:t>Коэффициент охвата искусственным осеменением (Кио)</a:t>
                      </a:r>
                    </a:p>
                  </a:txBody>
                  <a:tcPr marL="36000" marR="36000" marT="45718" marB="45718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2793332">
                <a:tc>
                  <a:txBody>
                    <a:bodyPr/>
                    <a:lstStyle/>
                    <a:p>
                      <a:r>
                        <a:rPr lang="en-US" sz="900" dirty="0">
                          <a:solidFill>
                            <a:schemeClr val="tx1"/>
                          </a:solidFill>
                        </a:rPr>
                        <a:t>П</a:t>
                      </a:r>
                      <a:r>
                        <a:rPr lang="ru-RU" sz="900" dirty="0" err="1">
                          <a:solidFill>
                            <a:schemeClr val="tx1"/>
                          </a:solidFill>
                        </a:rPr>
                        <a:t>рименяется</a:t>
                      </a:r>
                      <a:r>
                        <a:rPr lang="ru-RU" sz="900" dirty="0">
                          <a:solidFill>
                            <a:schemeClr val="tx1"/>
                          </a:solidFill>
                        </a:rPr>
                        <a:t> в зависимости от показателя средней молочной продуктивности коров за отчетный год:</a:t>
                      </a:r>
                      <a:endParaRPr lang="en-US" sz="900" dirty="0">
                        <a:solidFill>
                          <a:schemeClr val="tx1"/>
                        </a:solidFill>
                      </a:endParaRPr>
                    </a:p>
                    <a:p>
                      <a:r>
                        <a:rPr lang="en-US" sz="900" baseline="0" dirty="0" err="1">
                          <a:solidFill>
                            <a:schemeClr val="tx1"/>
                          </a:solidFill>
                        </a:rPr>
                        <a:t>При</a:t>
                      </a:r>
                      <a:r>
                        <a:rPr lang="en-US" sz="900" baseline="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900" baseline="0" dirty="0" err="1">
                          <a:solidFill>
                            <a:schemeClr val="tx1"/>
                          </a:solidFill>
                        </a:rPr>
                        <a:t>расчете</a:t>
                      </a:r>
                      <a:r>
                        <a:rPr lang="en-US" sz="900" baseline="0" dirty="0">
                          <a:solidFill>
                            <a:schemeClr val="tx1"/>
                          </a:solidFill>
                        </a:rPr>
                        <a:t> субсидии </a:t>
                      </a:r>
                      <a:r>
                        <a:rPr lang="en-US" sz="900" baseline="0" dirty="0" err="1">
                          <a:solidFill>
                            <a:schemeClr val="tx1"/>
                          </a:solidFill>
                        </a:rPr>
                        <a:t>из</a:t>
                      </a:r>
                      <a:r>
                        <a:rPr lang="en-US" sz="900" baseline="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900" u="sng" baseline="0" dirty="0" err="1">
                          <a:solidFill>
                            <a:schemeClr val="tx1"/>
                          </a:solidFill>
                        </a:rPr>
                        <a:t>федерального</a:t>
                      </a:r>
                      <a:r>
                        <a:rPr lang="en-US" sz="900" u="sng" baseline="0" dirty="0">
                          <a:solidFill>
                            <a:schemeClr val="tx1"/>
                          </a:solidFill>
                        </a:rPr>
                        <a:t> и </a:t>
                      </a:r>
                      <a:r>
                        <a:rPr lang="en-US" sz="900" u="sng" baseline="0" dirty="0" err="1">
                          <a:solidFill>
                            <a:schemeClr val="tx1"/>
                          </a:solidFill>
                        </a:rPr>
                        <a:t>областного</a:t>
                      </a:r>
                      <a:r>
                        <a:rPr lang="en-US" sz="900" u="sng" baseline="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900" u="sng" baseline="0" dirty="0" err="1">
                          <a:solidFill>
                            <a:schemeClr val="tx1"/>
                          </a:solidFill>
                        </a:rPr>
                        <a:t>бюджетов</a:t>
                      </a:r>
                      <a:r>
                        <a:rPr lang="ru-RU" sz="900" u="sng" baseline="0" dirty="0">
                          <a:solidFill>
                            <a:schemeClr val="tx1"/>
                          </a:solidFill>
                        </a:rPr>
                        <a:t> (</a:t>
                      </a:r>
                      <a:r>
                        <a:rPr lang="ru-RU" sz="900" u="sng" baseline="0" dirty="0" err="1">
                          <a:solidFill>
                            <a:schemeClr val="tx1"/>
                          </a:solidFill>
                        </a:rPr>
                        <a:t>Кмп</a:t>
                      </a:r>
                      <a:r>
                        <a:rPr lang="ru-RU" sz="900" u="sng" baseline="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ru-RU" sz="900" u="sng" baseline="0" dirty="0" err="1">
                          <a:solidFill>
                            <a:schemeClr val="tx1"/>
                          </a:solidFill>
                        </a:rPr>
                        <a:t>фб</a:t>
                      </a:r>
                      <a:r>
                        <a:rPr lang="ru-RU" sz="900" u="sng" baseline="0" dirty="0">
                          <a:solidFill>
                            <a:schemeClr val="tx1"/>
                          </a:solidFill>
                        </a:rPr>
                        <a:t>)</a:t>
                      </a:r>
                      <a:r>
                        <a:rPr lang="en-US" sz="900" baseline="0" dirty="0">
                          <a:solidFill>
                            <a:schemeClr val="tx1"/>
                          </a:solidFill>
                        </a:rPr>
                        <a:t>:</a:t>
                      </a:r>
                      <a:endParaRPr lang="ru-RU" sz="900" dirty="0">
                        <a:solidFill>
                          <a:schemeClr val="tx1"/>
                        </a:solidFill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dirty="0">
                          <a:solidFill>
                            <a:schemeClr val="tx1"/>
                          </a:solidFill>
                        </a:rPr>
                        <a:t>- молочная продуктивность до </a:t>
                      </a:r>
                      <a:r>
                        <a:rPr lang="en-US" sz="900" dirty="0">
                          <a:solidFill>
                            <a:schemeClr val="tx1"/>
                          </a:solidFill>
                        </a:rPr>
                        <a:t>4</a:t>
                      </a:r>
                      <a:r>
                        <a:rPr lang="ru-RU" sz="900" dirty="0">
                          <a:solidFill>
                            <a:schemeClr val="tx1"/>
                          </a:solidFill>
                        </a:rPr>
                        <a:t>999 кг - 1;</a:t>
                      </a:r>
                    </a:p>
                    <a:p>
                      <a:r>
                        <a:rPr lang="ru-RU" sz="900" dirty="0">
                          <a:solidFill>
                            <a:schemeClr val="tx1"/>
                          </a:solidFill>
                        </a:rPr>
                        <a:t>- молочная продуктивность от 5000 до 5999 кг - 1,1;</a:t>
                      </a:r>
                    </a:p>
                    <a:p>
                      <a:r>
                        <a:rPr lang="ru-RU" sz="900" dirty="0">
                          <a:solidFill>
                            <a:schemeClr val="tx1"/>
                          </a:solidFill>
                        </a:rPr>
                        <a:t>- молочная продуктивность от 6000 до 6999 кг - 1,15;</a:t>
                      </a:r>
                    </a:p>
                    <a:p>
                      <a:r>
                        <a:rPr lang="ru-RU" sz="900" dirty="0">
                          <a:solidFill>
                            <a:schemeClr val="tx1"/>
                          </a:solidFill>
                        </a:rPr>
                        <a:t>- молочная продуктивность от 7000 - 1,2.</a:t>
                      </a:r>
                      <a:endParaRPr lang="en-US" sz="900" dirty="0">
                        <a:solidFill>
                          <a:schemeClr val="tx1"/>
                        </a:solidFill>
                      </a:endParaRPr>
                    </a:p>
                    <a:p>
                      <a:r>
                        <a:rPr lang="en-US" sz="900" dirty="0" err="1">
                          <a:solidFill>
                            <a:schemeClr val="tx1"/>
                          </a:solidFill>
                        </a:rPr>
                        <a:t>При</a:t>
                      </a:r>
                      <a:r>
                        <a:rPr lang="en-US" sz="90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900" baseline="0" dirty="0" err="1">
                          <a:solidFill>
                            <a:schemeClr val="tx1"/>
                          </a:solidFill>
                        </a:rPr>
                        <a:t>расчете</a:t>
                      </a:r>
                      <a:r>
                        <a:rPr lang="en-US" sz="900" baseline="0" dirty="0">
                          <a:solidFill>
                            <a:schemeClr val="tx1"/>
                          </a:solidFill>
                        </a:rPr>
                        <a:t> субсидии </a:t>
                      </a:r>
                      <a:r>
                        <a:rPr lang="en-US" sz="900" baseline="0" dirty="0" err="1">
                          <a:solidFill>
                            <a:schemeClr val="tx1"/>
                          </a:solidFill>
                        </a:rPr>
                        <a:t>из</a:t>
                      </a:r>
                      <a:r>
                        <a:rPr lang="en-US" sz="900" baseline="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900" u="sng" baseline="0" dirty="0" err="1">
                          <a:solidFill>
                            <a:schemeClr val="tx1"/>
                          </a:solidFill>
                        </a:rPr>
                        <a:t>областного</a:t>
                      </a:r>
                      <a:r>
                        <a:rPr lang="en-US" sz="900" u="sng" baseline="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900" u="sng" baseline="0" dirty="0" err="1">
                          <a:solidFill>
                            <a:schemeClr val="tx1"/>
                          </a:solidFill>
                        </a:rPr>
                        <a:t>бюджета</a:t>
                      </a:r>
                      <a:r>
                        <a:rPr lang="ru-RU" sz="900" u="sng" baseline="0" dirty="0">
                          <a:solidFill>
                            <a:schemeClr val="tx1"/>
                          </a:solidFill>
                        </a:rPr>
                        <a:t> (</a:t>
                      </a:r>
                      <a:r>
                        <a:rPr lang="ru-RU" sz="900" u="sng" baseline="0" dirty="0" err="1">
                          <a:solidFill>
                            <a:schemeClr val="tx1"/>
                          </a:solidFill>
                        </a:rPr>
                        <a:t>Кмп</a:t>
                      </a:r>
                      <a:r>
                        <a:rPr lang="ru-RU" sz="900" u="sng" baseline="0" dirty="0">
                          <a:solidFill>
                            <a:schemeClr val="tx1"/>
                          </a:solidFill>
                        </a:rPr>
                        <a:t> об)</a:t>
                      </a:r>
                      <a:r>
                        <a:rPr lang="en-US" sz="900" baseline="0" dirty="0">
                          <a:solidFill>
                            <a:schemeClr val="tx1"/>
                          </a:solidFill>
                        </a:rPr>
                        <a:t>:</a:t>
                      </a:r>
                      <a:endParaRPr lang="ru-RU" sz="900" dirty="0">
                        <a:solidFill>
                          <a:schemeClr val="tx1"/>
                        </a:solidFill>
                      </a:endParaRPr>
                    </a:p>
                    <a:p>
                      <a:r>
                        <a:rPr lang="ru-RU" sz="900" dirty="0">
                          <a:solidFill>
                            <a:schemeClr val="tx1"/>
                          </a:solidFill>
                        </a:rPr>
                        <a:t>- молочная продуктивность до 2999 кг - 1;</a:t>
                      </a:r>
                    </a:p>
                    <a:p>
                      <a:r>
                        <a:rPr lang="ru-RU" sz="900" dirty="0">
                          <a:solidFill>
                            <a:schemeClr val="tx1"/>
                          </a:solidFill>
                        </a:rPr>
                        <a:t>- молочная продуктивность от 3000 до 3999 кг - 1,1;</a:t>
                      </a:r>
                    </a:p>
                    <a:p>
                      <a:pPr marL="0" indent="0">
                        <a:buFontTx/>
                        <a:buNone/>
                      </a:pPr>
                      <a:r>
                        <a:rPr lang="en-US" sz="900" dirty="0">
                          <a:solidFill>
                            <a:schemeClr val="tx1"/>
                          </a:solidFill>
                        </a:rPr>
                        <a:t>- </a:t>
                      </a:r>
                      <a:r>
                        <a:rPr lang="ru-RU" sz="900" dirty="0">
                          <a:solidFill>
                            <a:schemeClr val="tx1"/>
                          </a:solidFill>
                        </a:rPr>
                        <a:t>молочная продуктивность от 4000 до 4999 кг - 1,15</a:t>
                      </a:r>
                      <a:r>
                        <a:rPr lang="en-US" sz="900" dirty="0">
                          <a:solidFill>
                            <a:schemeClr val="tx1"/>
                          </a:solidFill>
                        </a:rPr>
                        <a:t>;</a:t>
                      </a:r>
                    </a:p>
                    <a:p>
                      <a:r>
                        <a:rPr lang="en-US" sz="900" dirty="0">
                          <a:solidFill>
                            <a:schemeClr val="tx1"/>
                          </a:solidFill>
                        </a:rPr>
                        <a:t>- </a:t>
                      </a:r>
                      <a:r>
                        <a:rPr lang="ru-RU" sz="900" dirty="0">
                          <a:solidFill>
                            <a:schemeClr val="tx1"/>
                          </a:solidFill>
                        </a:rPr>
                        <a:t>молочная продуктивность от 5000 до 5999 кг - 1,2</a:t>
                      </a:r>
                      <a:r>
                        <a:rPr lang="en-US" sz="900" dirty="0">
                          <a:solidFill>
                            <a:schemeClr val="tx1"/>
                          </a:solidFill>
                        </a:rPr>
                        <a:t>27</a:t>
                      </a:r>
                      <a:r>
                        <a:rPr lang="ru-RU" sz="900" dirty="0">
                          <a:solidFill>
                            <a:schemeClr val="tx1"/>
                          </a:solidFill>
                        </a:rPr>
                        <a:t>;</a:t>
                      </a:r>
                    </a:p>
                    <a:p>
                      <a:r>
                        <a:rPr lang="ru-RU" sz="900" dirty="0">
                          <a:solidFill>
                            <a:schemeClr val="tx1"/>
                          </a:solidFill>
                        </a:rPr>
                        <a:t>- молочная продуктивность от 6000 до 6999 кг - 1,3;</a:t>
                      </a:r>
                    </a:p>
                    <a:p>
                      <a:r>
                        <a:rPr lang="ru-RU" sz="900" dirty="0">
                          <a:solidFill>
                            <a:schemeClr val="tx1"/>
                          </a:solidFill>
                        </a:rPr>
                        <a:t>- молочная продуктивность от 7000 - 1,4.</a:t>
                      </a:r>
                      <a:endParaRPr lang="en-US" sz="900" dirty="0">
                        <a:solidFill>
                          <a:schemeClr val="tx1"/>
                        </a:solidFill>
                      </a:endParaRPr>
                    </a:p>
                  </a:txBody>
                  <a:tcPr marL="36000" marR="36000" marT="45718" marB="45718"/>
                </a:tc>
                <a:tc>
                  <a:txBody>
                    <a:bodyPr/>
                    <a:lstStyle/>
                    <a:p>
                      <a:r>
                        <a:rPr lang="ru-RU" sz="900" dirty="0">
                          <a:solidFill>
                            <a:schemeClr val="tx1"/>
                          </a:solidFill>
                        </a:rPr>
                        <a:t>Применяется при расчете субсидии из</a:t>
                      </a:r>
                      <a:r>
                        <a:rPr lang="ru-RU" sz="900" baseline="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ru-RU" sz="900" u="sng" baseline="0" dirty="0">
                          <a:solidFill>
                            <a:schemeClr val="tx1"/>
                          </a:solidFill>
                        </a:rPr>
                        <a:t>федерального бюджета. </a:t>
                      </a:r>
                    </a:p>
                    <a:p>
                      <a:r>
                        <a:rPr lang="ru-RU" sz="900" u="none" baseline="0" dirty="0">
                          <a:solidFill>
                            <a:schemeClr val="tx1"/>
                          </a:solidFill>
                        </a:rPr>
                        <a:t>Коэффициент применяется в размере равном соотношению фактического значения результата предоставления субсидии за отчетный год к установленному, но не выше 1,2.</a:t>
                      </a:r>
                    </a:p>
                    <a:p>
                      <a:r>
                        <a:rPr lang="ru-RU" sz="900" u="none" baseline="0" dirty="0">
                          <a:solidFill>
                            <a:schemeClr val="tx1"/>
                          </a:solidFill>
                        </a:rPr>
                        <a:t>В случае невыполнения получателем субсидии условия по достижению результата - не менее 0,8.</a:t>
                      </a:r>
                      <a:endParaRPr lang="ru-RU" sz="900" u="none" dirty="0">
                        <a:solidFill>
                          <a:schemeClr val="tx1"/>
                        </a:solidFill>
                      </a:endParaRPr>
                    </a:p>
                  </a:txBody>
                  <a:tcPr marL="36000" marR="36000" marT="45718" marB="45718"/>
                </a:tc>
                <a:tc>
                  <a:txBody>
                    <a:bodyPr/>
                    <a:lstStyle/>
                    <a:p>
                      <a:r>
                        <a:rPr lang="ru-RU" sz="900" dirty="0">
                          <a:solidFill>
                            <a:schemeClr val="tx1"/>
                          </a:solidFill>
                        </a:rPr>
                        <a:t>Применяется при расчете субсидии из </a:t>
                      </a:r>
                      <a:r>
                        <a:rPr lang="ru-RU" sz="900" u="sng" dirty="0">
                          <a:solidFill>
                            <a:schemeClr val="tx1"/>
                          </a:solidFill>
                        </a:rPr>
                        <a:t>федерального</a:t>
                      </a:r>
                      <a:r>
                        <a:rPr lang="ru-RU" sz="900" u="sng" baseline="0" dirty="0">
                          <a:solidFill>
                            <a:schemeClr val="tx1"/>
                          </a:solidFill>
                        </a:rPr>
                        <a:t> бюджета.</a:t>
                      </a:r>
                    </a:p>
                    <a:p>
                      <a:r>
                        <a:rPr lang="ru-RU" sz="900" baseline="0" dirty="0">
                          <a:solidFill>
                            <a:schemeClr val="tx1"/>
                          </a:solidFill>
                        </a:rPr>
                        <a:t>При наличии у получателя субсидии застрахованного с государственной поддержкой в отчетном году поголовья крупного и (или) мелкого рогатого скота к ставкам субсидии применяется коэффициент страхования поголовья крупного и (или) мелкого рогатого скота в размере 1,2.</a:t>
                      </a:r>
                    </a:p>
                  </a:txBody>
                  <a:tcPr marL="36000" marR="36000" marT="45718" marB="45718"/>
                </a:tc>
                <a:tc>
                  <a:txBody>
                    <a:bodyPr/>
                    <a:lstStyle/>
                    <a:p>
                      <a:r>
                        <a:rPr lang="en-US" sz="900" dirty="0" err="1">
                          <a:solidFill>
                            <a:schemeClr val="tx1"/>
                          </a:solidFill>
                        </a:rPr>
                        <a:t>Применяется</a:t>
                      </a:r>
                      <a:r>
                        <a:rPr lang="en-US" sz="90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900" dirty="0" err="1">
                          <a:solidFill>
                            <a:schemeClr val="tx1"/>
                          </a:solidFill>
                        </a:rPr>
                        <a:t>при</a:t>
                      </a:r>
                      <a:r>
                        <a:rPr lang="en-US" sz="90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900" baseline="0" dirty="0" err="1">
                          <a:solidFill>
                            <a:schemeClr val="tx1"/>
                          </a:solidFill>
                        </a:rPr>
                        <a:t>расчете</a:t>
                      </a:r>
                      <a:r>
                        <a:rPr lang="en-US" sz="900" baseline="0" dirty="0">
                          <a:solidFill>
                            <a:schemeClr val="tx1"/>
                          </a:solidFill>
                        </a:rPr>
                        <a:t> субсидии </a:t>
                      </a:r>
                      <a:r>
                        <a:rPr lang="en-US" sz="900" baseline="0" dirty="0" err="1">
                          <a:solidFill>
                            <a:schemeClr val="tx1"/>
                          </a:solidFill>
                        </a:rPr>
                        <a:t>из</a:t>
                      </a:r>
                      <a:r>
                        <a:rPr lang="en-US" sz="900" baseline="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900" u="sng" baseline="0" dirty="0" err="1">
                          <a:solidFill>
                            <a:schemeClr val="tx1"/>
                          </a:solidFill>
                        </a:rPr>
                        <a:t>областного</a:t>
                      </a:r>
                      <a:r>
                        <a:rPr lang="en-US" sz="900" u="sng" baseline="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900" u="sng" baseline="0" dirty="0" err="1">
                          <a:solidFill>
                            <a:schemeClr val="tx1"/>
                          </a:solidFill>
                        </a:rPr>
                        <a:t>бюджета</a:t>
                      </a:r>
                      <a:r>
                        <a:rPr lang="en-US" sz="900" baseline="0" dirty="0">
                          <a:solidFill>
                            <a:schemeClr val="tx1"/>
                          </a:solidFill>
                        </a:rPr>
                        <a:t>. </a:t>
                      </a:r>
                      <a:r>
                        <a:rPr lang="en-US" sz="900" dirty="0">
                          <a:solidFill>
                            <a:schemeClr val="tx1"/>
                          </a:solidFill>
                        </a:rPr>
                        <a:t>Д</a:t>
                      </a:r>
                      <a:r>
                        <a:rPr lang="ru-RU" sz="900" dirty="0">
                          <a:solidFill>
                            <a:schemeClr val="tx1"/>
                          </a:solidFill>
                        </a:rPr>
                        <a:t>ля получателей, увеличивших объем производства молока не менее чем на 5% в соответствующем периоде текущего года по отношению к соответствующему периоду отчетного </a:t>
                      </a:r>
                      <a:endParaRPr lang="en-US" sz="900" dirty="0">
                        <a:solidFill>
                          <a:schemeClr val="tx1"/>
                        </a:solidFill>
                      </a:endParaRPr>
                    </a:p>
                    <a:p>
                      <a:r>
                        <a:rPr lang="ru-RU" sz="900" dirty="0">
                          <a:solidFill>
                            <a:schemeClr val="tx1"/>
                          </a:solidFill>
                        </a:rPr>
                        <a:t>года - 1,1;</a:t>
                      </a:r>
                    </a:p>
                    <a:p>
                      <a:r>
                        <a:rPr lang="en-US" sz="900" dirty="0">
                          <a:solidFill>
                            <a:schemeClr val="tx1"/>
                          </a:solidFill>
                        </a:rPr>
                        <a:t>Д</a:t>
                      </a:r>
                      <a:r>
                        <a:rPr lang="ru-RU" sz="900" dirty="0">
                          <a:solidFill>
                            <a:schemeClr val="tx1"/>
                          </a:solidFill>
                        </a:rPr>
                        <a:t>ля остальных </a:t>
                      </a:r>
                      <a:endParaRPr lang="en-US" sz="900" dirty="0">
                        <a:solidFill>
                          <a:schemeClr val="tx1"/>
                        </a:solidFill>
                      </a:endParaRPr>
                    </a:p>
                    <a:p>
                      <a:r>
                        <a:rPr lang="ru-RU" sz="900" dirty="0">
                          <a:solidFill>
                            <a:schemeClr val="tx1"/>
                          </a:solidFill>
                        </a:rPr>
                        <a:t>получателей – 1</a:t>
                      </a:r>
                      <a:r>
                        <a:rPr lang="en-US" sz="900" dirty="0">
                          <a:solidFill>
                            <a:schemeClr val="tx1"/>
                          </a:solidFill>
                        </a:rPr>
                        <a:t>.</a:t>
                      </a:r>
                      <a:endParaRPr lang="ru-RU" sz="900" dirty="0">
                        <a:solidFill>
                          <a:schemeClr val="tx1"/>
                        </a:solidFill>
                      </a:endParaRPr>
                    </a:p>
                  </a:txBody>
                  <a:tcPr marL="36000" marR="36000" marT="45718" marB="45718"/>
                </a:tc>
                <a:tc>
                  <a:txBody>
                    <a:bodyPr/>
                    <a:lstStyle/>
                    <a:p>
                      <a:r>
                        <a:rPr lang="en-US" sz="900" dirty="0" err="1">
                          <a:solidFill>
                            <a:schemeClr val="tx1"/>
                          </a:solidFill>
                        </a:rPr>
                        <a:t>Применяется</a:t>
                      </a:r>
                      <a:r>
                        <a:rPr lang="en-US" sz="90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900" dirty="0" err="1">
                          <a:solidFill>
                            <a:schemeClr val="tx1"/>
                          </a:solidFill>
                        </a:rPr>
                        <a:t>при</a:t>
                      </a:r>
                      <a:r>
                        <a:rPr lang="en-US" sz="90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900" baseline="0" dirty="0" err="1">
                          <a:solidFill>
                            <a:schemeClr val="tx1"/>
                          </a:solidFill>
                        </a:rPr>
                        <a:t>расчете</a:t>
                      </a:r>
                      <a:r>
                        <a:rPr lang="en-US" sz="900" baseline="0" dirty="0">
                          <a:solidFill>
                            <a:schemeClr val="tx1"/>
                          </a:solidFill>
                        </a:rPr>
                        <a:t> субсидии </a:t>
                      </a:r>
                      <a:r>
                        <a:rPr lang="en-US" sz="900" baseline="0" dirty="0" err="1">
                          <a:solidFill>
                            <a:schemeClr val="tx1"/>
                          </a:solidFill>
                        </a:rPr>
                        <a:t>из</a:t>
                      </a:r>
                      <a:r>
                        <a:rPr lang="en-US" sz="900" baseline="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900" u="sng" baseline="0" dirty="0" err="1">
                          <a:solidFill>
                            <a:schemeClr val="tx1"/>
                          </a:solidFill>
                        </a:rPr>
                        <a:t>областного</a:t>
                      </a:r>
                      <a:r>
                        <a:rPr lang="en-US" sz="900" u="sng" baseline="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900" u="sng" baseline="0" dirty="0" err="1">
                          <a:solidFill>
                            <a:schemeClr val="tx1"/>
                          </a:solidFill>
                        </a:rPr>
                        <a:t>бюджета</a:t>
                      </a:r>
                      <a:r>
                        <a:rPr lang="en-US" sz="900" dirty="0">
                          <a:solidFill>
                            <a:schemeClr val="tx1"/>
                          </a:solidFill>
                        </a:rPr>
                        <a:t>.</a:t>
                      </a:r>
                    </a:p>
                    <a:p>
                      <a:r>
                        <a:rPr lang="en-US" sz="900" dirty="0">
                          <a:solidFill>
                            <a:schemeClr val="tx1"/>
                          </a:solidFill>
                        </a:rPr>
                        <a:t>П</a:t>
                      </a:r>
                      <a:r>
                        <a:rPr lang="ru-RU" sz="900" dirty="0" err="1">
                          <a:solidFill>
                            <a:schemeClr val="tx1"/>
                          </a:solidFill>
                        </a:rPr>
                        <a:t>ри</a:t>
                      </a:r>
                      <a:r>
                        <a:rPr lang="ru-RU" sz="900" dirty="0">
                          <a:solidFill>
                            <a:schemeClr val="tx1"/>
                          </a:solidFill>
                        </a:rPr>
                        <a:t> не снижении молочной продуктивности - 1;</a:t>
                      </a:r>
                    </a:p>
                    <a:p>
                      <a:r>
                        <a:rPr lang="en-US" sz="900" dirty="0">
                          <a:solidFill>
                            <a:schemeClr val="tx1"/>
                          </a:solidFill>
                        </a:rPr>
                        <a:t>П</a:t>
                      </a:r>
                      <a:r>
                        <a:rPr lang="ru-RU" sz="900" dirty="0" err="1">
                          <a:solidFill>
                            <a:schemeClr val="tx1"/>
                          </a:solidFill>
                        </a:rPr>
                        <a:t>ри</a:t>
                      </a:r>
                      <a:r>
                        <a:rPr lang="ru-RU" sz="900" dirty="0">
                          <a:solidFill>
                            <a:schemeClr val="tx1"/>
                          </a:solidFill>
                        </a:rPr>
                        <a:t> увеличении молочной </a:t>
                      </a:r>
                      <a:endParaRPr lang="en-US" sz="900" dirty="0">
                        <a:solidFill>
                          <a:schemeClr val="tx1"/>
                        </a:solidFill>
                      </a:endParaRPr>
                    </a:p>
                    <a:p>
                      <a:r>
                        <a:rPr lang="ru-RU" sz="900" dirty="0">
                          <a:solidFill>
                            <a:schemeClr val="tx1"/>
                          </a:solidFill>
                        </a:rPr>
                        <a:t>продуктивности - 1,05;</a:t>
                      </a:r>
                    </a:p>
                    <a:p>
                      <a:r>
                        <a:rPr lang="en-US" sz="900" dirty="0">
                          <a:solidFill>
                            <a:schemeClr val="tx1"/>
                          </a:solidFill>
                        </a:rPr>
                        <a:t>П</a:t>
                      </a:r>
                      <a:r>
                        <a:rPr lang="ru-RU" sz="900" dirty="0" err="1">
                          <a:solidFill>
                            <a:schemeClr val="tx1"/>
                          </a:solidFill>
                        </a:rPr>
                        <a:t>ри</a:t>
                      </a:r>
                      <a:r>
                        <a:rPr lang="ru-RU" sz="900" dirty="0">
                          <a:solidFill>
                            <a:schemeClr val="tx1"/>
                          </a:solidFill>
                        </a:rPr>
                        <a:t> снижении молочной продуктивности - 0,95;</a:t>
                      </a:r>
                    </a:p>
                    <a:p>
                      <a:r>
                        <a:rPr lang="en-US" sz="900" dirty="0">
                          <a:solidFill>
                            <a:schemeClr val="tx1"/>
                          </a:solidFill>
                        </a:rPr>
                        <a:t>Д</a:t>
                      </a:r>
                      <a:r>
                        <a:rPr lang="ru-RU" sz="900" dirty="0">
                          <a:solidFill>
                            <a:schemeClr val="tx1"/>
                          </a:solidFill>
                        </a:rPr>
                        <a:t>ля получателей, которые начали хозяйственную деятельность по производству молока в отчетном и текущем</a:t>
                      </a:r>
                    </a:p>
                    <a:p>
                      <a:r>
                        <a:rPr lang="ru-RU" sz="900" dirty="0">
                          <a:solidFill>
                            <a:schemeClr val="tx1"/>
                          </a:solidFill>
                        </a:rPr>
                        <a:t>годах – 1.</a:t>
                      </a:r>
                      <a:endParaRPr lang="en-US" sz="900" dirty="0">
                        <a:solidFill>
                          <a:schemeClr val="tx1"/>
                        </a:solidFill>
                      </a:endParaRPr>
                    </a:p>
                  </a:txBody>
                  <a:tcPr marL="36000" marR="36000" marT="45718" marB="45718"/>
                </a:tc>
                <a:tc>
                  <a:txBody>
                    <a:bodyPr/>
                    <a:lstStyle/>
                    <a:p>
                      <a:r>
                        <a:rPr lang="en-US" sz="900" dirty="0" err="1">
                          <a:solidFill>
                            <a:schemeClr val="tx1"/>
                          </a:solidFill>
                        </a:rPr>
                        <a:t>Применяется</a:t>
                      </a:r>
                      <a:r>
                        <a:rPr lang="en-US" sz="90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900" dirty="0" err="1">
                          <a:solidFill>
                            <a:schemeClr val="tx1"/>
                          </a:solidFill>
                        </a:rPr>
                        <a:t>при</a:t>
                      </a:r>
                      <a:r>
                        <a:rPr lang="en-US" sz="90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900" baseline="0" dirty="0" err="1">
                          <a:solidFill>
                            <a:schemeClr val="tx1"/>
                          </a:solidFill>
                        </a:rPr>
                        <a:t>расчете</a:t>
                      </a:r>
                      <a:r>
                        <a:rPr lang="en-US" sz="900" baseline="0" dirty="0">
                          <a:solidFill>
                            <a:schemeClr val="tx1"/>
                          </a:solidFill>
                        </a:rPr>
                        <a:t> субсидии </a:t>
                      </a:r>
                      <a:r>
                        <a:rPr lang="en-US" sz="900" baseline="0" dirty="0" err="1">
                          <a:solidFill>
                            <a:schemeClr val="tx1"/>
                          </a:solidFill>
                        </a:rPr>
                        <a:t>из</a:t>
                      </a:r>
                      <a:r>
                        <a:rPr lang="en-US" sz="900" baseline="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900" u="sng" baseline="0" dirty="0" err="1">
                          <a:solidFill>
                            <a:schemeClr val="tx1"/>
                          </a:solidFill>
                        </a:rPr>
                        <a:t>областного</a:t>
                      </a:r>
                      <a:r>
                        <a:rPr lang="en-US" sz="900" u="sng" baseline="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900" u="sng" baseline="0" dirty="0" err="1">
                          <a:solidFill>
                            <a:schemeClr val="tx1"/>
                          </a:solidFill>
                        </a:rPr>
                        <a:t>бюджета</a:t>
                      </a:r>
                      <a:r>
                        <a:rPr lang="en-US" sz="900" dirty="0">
                          <a:solidFill>
                            <a:schemeClr val="tx1"/>
                          </a:solidFill>
                        </a:rPr>
                        <a:t>.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dirty="0">
                          <a:solidFill>
                            <a:schemeClr val="tx1"/>
                          </a:solidFill>
                        </a:rPr>
                        <a:t>Д</a:t>
                      </a:r>
                      <a:r>
                        <a:rPr lang="ru-RU" sz="900" dirty="0">
                          <a:solidFill>
                            <a:schemeClr val="tx1"/>
                          </a:solidFill>
                        </a:rPr>
                        <a:t>ля получателей, имеющих 100 процентный уровень охвата искусственным осеменением и получателей, которые начали хозяйственную деятельность по производству молока в текущем</a:t>
                      </a:r>
                      <a:endParaRPr lang="en-US" sz="900" dirty="0">
                        <a:solidFill>
                          <a:schemeClr val="tx1"/>
                        </a:solidFill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dirty="0">
                          <a:solidFill>
                            <a:schemeClr val="tx1"/>
                          </a:solidFill>
                        </a:rPr>
                        <a:t> году - 1;</a:t>
                      </a:r>
                    </a:p>
                    <a:p>
                      <a:r>
                        <a:rPr lang="en-US" sz="900" dirty="0">
                          <a:solidFill>
                            <a:schemeClr val="tx1"/>
                          </a:solidFill>
                        </a:rPr>
                        <a:t>Д</a:t>
                      </a:r>
                      <a:r>
                        <a:rPr lang="ru-RU" sz="900" dirty="0">
                          <a:solidFill>
                            <a:schemeClr val="tx1"/>
                          </a:solidFill>
                        </a:rPr>
                        <a:t>ля остальных получателей - 0,75</a:t>
                      </a:r>
                      <a:r>
                        <a:rPr lang="en-US" sz="900" dirty="0">
                          <a:solidFill>
                            <a:schemeClr val="tx1"/>
                          </a:solidFill>
                        </a:rPr>
                        <a:t>.</a:t>
                      </a:r>
                      <a:endParaRPr lang="ru-RU" sz="900" dirty="0">
                        <a:solidFill>
                          <a:schemeClr val="tx1"/>
                        </a:solidFill>
                      </a:endParaRPr>
                    </a:p>
                  </a:txBody>
                  <a:tcPr marL="36000" marR="36000" marT="45718" marB="45718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</a:tbl>
          </a:graphicData>
        </a:graphic>
      </p:graphicFrame>
      <p:sp>
        <p:nvSpPr>
          <p:cNvPr id="12" name="TextBox 8"/>
          <p:cNvSpPr txBox="1">
            <a:spLocks noChangeArrowheads="1"/>
          </p:cNvSpPr>
          <p:nvPr/>
        </p:nvSpPr>
        <p:spPr bwMode="auto">
          <a:xfrm>
            <a:off x="1681163" y="126530"/>
            <a:ext cx="9977437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dirty="0">
                <a:latin typeface="+mn-lt"/>
                <a:cs typeface="Arial" panose="020B0604020202020204" pitchFamily="34" charset="0"/>
              </a:rPr>
              <a:t>1. Субсидия на поддержку приоритетных направлений </a:t>
            </a:r>
          </a:p>
        </p:txBody>
      </p:sp>
    </p:spTree>
    <p:extLst>
      <p:ext uri="{BB962C8B-B14F-4D97-AF65-F5344CB8AC3E}">
        <p14:creationId xmlns:p14="http://schemas.microsoft.com/office/powerpoint/2010/main" val="89804290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Місце для номера слайда 4"/>
          <p:cNvSpPr>
            <a:spLocks noGrp="1"/>
          </p:cNvSpPr>
          <p:nvPr>
            <p:ph type="sldNum" sz="quarter" idx="13"/>
          </p:nvPr>
        </p:nvSpPr>
        <p:spPr bwMode="auto">
          <a:xfrm>
            <a:off x="8824913" y="6308725"/>
            <a:ext cx="27432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uk-UA" altLang="ru-RU" sz="1600">
              <a:solidFill>
                <a:schemeClr val="accent1"/>
              </a:solidFill>
            </a:endParaRPr>
          </a:p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fld id="{0BBD8E26-77A4-4937-8EB6-C99AC70F1E36}" type="slidenum">
              <a:rPr lang="uk-UA" altLang="ru-RU" sz="1600" smtClean="0">
                <a:solidFill>
                  <a:schemeClr val="accent1"/>
                </a:solidFill>
              </a:rPr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t>11</a:t>
            </a:fld>
            <a:endParaRPr lang="uk-UA" altLang="ru-RU" sz="1600">
              <a:solidFill>
                <a:schemeClr val="accent1"/>
              </a:solidFill>
            </a:endParaRPr>
          </a:p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uk-UA" altLang="ru-RU" sz="1600">
              <a:solidFill>
                <a:schemeClr val="accent1"/>
              </a:solidFill>
            </a:endParaRPr>
          </a:p>
        </p:txBody>
      </p:sp>
      <p:sp>
        <p:nvSpPr>
          <p:cNvPr id="9" name="Заголовок 1"/>
          <p:cNvSpPr txBox="1">
            <a:spLocks/>
          </p:cNvSpPr>
          <p:nvPr/>
        </p:nvSpPr>
        <p:spPr>
          <a:xfrm>
            <a:off x="1681163" y="485775"/>
            <a:ext cx="7499350" cy="1143000"/>
          </a:xfrm>
          <a:prstGeom prst="rect">
            <a:avLst/>
          </a:prstGeom>
        </p:spPr>
        <p:txBody>
          <a:bodyPr anchor="ctr">
            <a:normAutofit fontScale="97500"/>
          </a:bodyPr>
          <a:lstStyle/>
          <a:p>
            <a:pPr eaLnBrk="1" fontAlgn="auto" hangingPunct="1">
              <a:lnSpc>
                <a:spcPct val="90000"/>
              </a:lnSpc>
              <a:spcAft>
                <a:spcPts val="0"/>
              </a:spcAft>
              <a:defRPr/>
            </a:pPr>
            <a:endParaRPr lang="ru-RU" sz="2400" b="1" dirty="0">
              <a:solidFill>
                <a:schemeClr val="accent5">
                  <a:lumMod val="75000"/>
                </a:schemeClr>
              </a:solidFill>
              <a:latin typeface="+mn-lt"/>
              <a:ea typeface="+mj-ea"/>
              <a:cs typeface="+mj-cs"/>
            </a:endParaRPr>
          </a:p>
        </p:txBody>
      </p:sp>
      <p:sp>
        <p:nvSpPr>
          <p:cNvPr id="11" name="TextBox 8"/>
          <p:cNvSpPr txBox="1">
            <a:spLocks noChangeArrowheads="1"/>
          </p:cNvSpPr>
          <p:nvPr/>
        </p:nvSpPr>
        <p:spPr bwMode="auto">
          <a:xfrm>
            <a:off x="2138267" y="834537"/>
            <a:ext cx="9073163" cy="9861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lnSpc>
                <a:spcPct val="80000"/>
              </a:lnSpc>
              <a:spcBef>
                <a:spcPct val="0"/>
              </a:spcBef>
              <a:buFontTx/>
              <a:buNone/>
            </a:pPr>
            <a:r>
              <a:rPr lang="en-US" altLang="ru-RU" sz="2400" dirty="0">
                <a:latin typeface="+mn-lt"/>
                <a:cs typeface="Arial" panose="020B0604020202020204" pitchFamily="34" charset="0"/>
              </a:rPr>
              <a:t>1</a:t>
            </a:r>
            <a:r>
              <a:rPr lang="ru-RU" altLang="ru-RU" sz="2400" dirty="0">
                <a:latin typeface="+mn-lt"/>
                <a:cs typeface="Arial" panose="020B0604020202020204" pitchFamily="34" charset="0"/>
              </a:rPr>
              <a:t>.</a:t>
            </a:r>
            <a:r>
              <a:rPr lang="en-US" altLang="ru-RU" sz="2400" dirty="0">
                <a:latin typeface="+mn-lt"/>
                <a:cs typeface="Arial" panose="020B0604020202020204" pitchFamily="34" charset="0"/>
              </a:rPr>
              <a:t>7</a:t>
            </a:r>
            <a:r>
              <a:rPr lang="ru-RU" altLang="ru-RU" sz="2400" dirty="0">
                <a:latin typeface="+mn-lt"/>
                <a:cs typeface="Arial" panose="020B0604020202020204" pitchFamily="34" charset="0"/>
              </a:rPr>
              <a:t>. Возмещение части затрат, связанных с </a:t>
            </a:r>
            <a:r>
              <a:rPr lang="ru-RU" sz="2400" dirty="0">
                <a:latin typeface="+mn-lt"/>
                <a:cs typeface="Arial" panose="020B0604020202020204" pitchFamily="34" charset="0"/>
              </a:rPr>
              <a:t>переработкой </a:t>
            </a:r>
            <a:r>
              <a:rPr lang="ru-RU" sz="2400" dirty="0" smtClean="0">
                <a:latin typeface="+mn-lt"/>
                <a:cs typeface="Arial" panose="020B0604020202020204" pitchFamily="34" charset="0"/>
              </a:rPr>
              <a:t>сырого молока крупного </a:t>
            </a:r>
            <a:r>
              <a:rPr lang="ru-RU" sz="2400" dirty="0">
                <a:latin typeface="+mn-lt"/>
                <a:cs typeface="Arial" panose="020B0604020202020204" pitchFamily="34" charset="0"/>
              </a:rPr>
              <a:t>рогатого скота, козьего и овечьего </a:t>
            </a:r>
          </a:p>
          <a:p>
            <a:pPr algn="ctr">
              <a:lnSpc>
                <a:spcPct val="80000"/>
              </a:lnSpc>
              <a:spcBef>
                <a:spcPct val="0"/>
              </a:spcBef>
              <a:buFontTx/>
              <a:buNone/>
            </a:pPr>
            <a:r>
              <a:rPr lang="ru-RU" sz="2400" dirty="0">
                <a:latin typeface="+mn-lt"/>
                <a:cs typeface="Arial" panose="020B0604020202020204" pitchFamily="34" charset="0"/>
              </a:rPr>
              <a:t>на пищевую продукцию</a:t>
            </a:r>
            <a:endParaRPr lang="ru-RU" altLang="ru-RU" sz="2400" dirty="0">
              <a:latin typeface="+mn-lt"/>
              <a:cs typeface="Arial" panose="020B0604020202020204" pitchFamily="34" charset="0"/>
            </a:endParaRPr>
          </a:p>
        </p:txBody>
      </p:sp>
      <p:sp>
        <p:nvSpPr>
          <p:cNvPr id="12" name="TextBox 8"/>
          <p:cNvSpPr txBox="1">
            <a:spLocks noChangeArrowheads="1"/>
          </p:cNvSpPr>
          <p:nvPr/>
        </p:nvSpPr>
        <p:spPr bwMode="auto">
          <a:xfrm>
            <a:off x="2079000" y="98756"/>
            <a:ext cx="9787467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dirty="0">
                <a:latin typeface="+mn-lt"/>
                <a:cs typeface="Arial" panose="020B0604020202020204" pitchFamily="34" charset="0"/>
              </a:rPr>
              <a:t>1. Субсидия на поддержку приоритетных направлений </a:t>
            </a:r>
          </a:p>
        </p:txBody>
      </p:sp>
      <p:graphicFrame>
        <p:nvGraphicFramePr>
          <p:cNvPr id="10" name="Таблица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34687077"/>
              </p:ext>
            </p:extLst>
          </p:nvPr>
        </p:nvGraphicFramePr>
        <p:xfrm>
          <a:off x="2154983" y="2139818"/>
          <a:ext cx="9039730" cy="1724816"/>
        </p:xfrm>
        <a:graphic>
          <a:graphicData uri="http://schemas.openxmlformats.org/drawingml/2006/table">
            <a:tbl>
              <a:tblPr/>
              <a:tblGrid>
                <a:gridCol w="2229766">
                  <a:extLst>
                    <a:ext uri="{9D8B030D-6E8A-4147-A177-3AD203B41FA5}">
                      <a16:colId xmlns:a16="http://schemas.microsoft.com/office/drawing/2014/main" xmlns="" val="1355555908"/>
                    </a:ext>
                  </a:extLst>
                </a:gridCol>
                <a:gridCol w="6809964">
                  <a:extLst>
                    <a:ext uri="{9D8B030D-6E8A-4147-A177-3AD203B41FA5}">
                      <a16:colId xmlns:a16="http://schemas.microsoft.com/office/drawing/2014/main" xmlns="" val="322310257"/>
                    </a:ext>
                  </a:extLst>
                </a:gridCol>
              </a:tblGrid>
              <a:tr h="32826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Базовая ставка субсидии</a:t>
                      </a:r>
                    </a:p>
                  </a:txBody>
                  <a:tcPr marL="72000" marR="72000" marT="72000" marB="72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УСЛОВИЯ:</a:t>
                      </a:r>
                    </a:p>
                  </a:txBody>
                  <a:tcPr marL="72000" marR="72000" marT="72000" marB="72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382696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endParaRPr kumimoji="0" lang="ru-RU" altLang="ru-RU" sz="13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на 1 </a:t>
                      </a:r>
                      <a:r>
                        <a:rPr kumimoji="0" lang="ru-RU" altLang="ru-RU" sz="1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тонну </a:t>
                      </a:r>
                      <a:r>
                        <a:rPr kumimoji="0" lang="ru-RU" altLang="ru-RU" sz="13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переработанного молока </a:t>
                      </a:r>
                    </a:p>
                  </a:txBody>
                  <a:tcPr marL="72000" marR="72000" marT="72000" marB="7200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- наличие</a:t>
                      </a:r>
                      <a:r>
                        <a:rPr lang="ru-RU" sz="2400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ru-RU" sz="13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мощностей</a:t>
                      </a:r>
                      <a:r>
                        <a:rPr lang="ru-RU" sz="2400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ru-RU" sz="13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для</a:t>
                      </a:r>
                      <a:r>
                        <a:rPr lang="ru-RU" sz="2400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ru-RU" sz="13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переработки</a:t>
                      </a:r>
                      <a:r>
                        <a:rPr lang="ru-RU" sz="2400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ru-RU" sz="13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молока</a:t>
                      </a:r>
                      <a:r>
                        <a:rPr lang="ru-RU" sz="2400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ru-RU" sz="13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на</a:t>
                      </a:r>
                      <a:r>
                        <a:rPr lang="ru-RU" sz="2400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ru-RU" sz="13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пищевую</a:t>
                      </a:r>
                      <a:r>
                        <a:rPr lang="ru-RU" sz="2400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ru-RU" sz="13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продукцию;</a:t>
                      </a:r>
                      <a:endParaRPr kumimoji="0" lang="ru-RU" altLang="ru-RU" sz="13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- обязательство </a:t>
                      </a:r>
                      <a:r>
                        <a:rPr kumimoji="0" lang="ru-RU" altLang="ru-RU" sz="13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получателя </a:t>
                      </a:r>
                      <a:r>
                        <a:rPr kumimoji="0" lang="ru-RU" altLang="ru-RU" sz="13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по </a:t>
                      </a:r>
                      <a:r>
                        <a:rPr kumimoji="0" lang="ru-RU" sz="13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объему переработанного на пищевую продукцию молока сырого крупного рогатого скота, козьего и овечьего (тонн).</a:t>
                      </a:r>
                    </a:p>
                  </a:txBody>
                  <a:tcPr marL="72000" marR="72000" marT="72000" marB="72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134124924"/>
                  </a:ext>
                </a:extLst>
              </a:tr>
            </a:tbl>
          </a:graphicData>
        </a:graphic>
      </p:graphicFrame>
      <p:graphicFrame>
        <p:nvGraphicFramePr>
          <p:cNvPr id="13" name="Таблица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64389539"/>
              </p:ext>
            </p:extLst>
          </p:nvPr>
        </p:nvGraphicFramePr>
        <p:xfrm>
          <a:off x="2138267" y="4096406"/>
          <a:ext cx="9073164" cy="103631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073164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198143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/>
                        <a:t>Применение коэффициентов при расчете ставки субсидии:</a:t>
                      </a:r>
                    </a:p>
                  </a:txBody>
                  <a:tcPr marL="91433" marR="91433" marT="45718" marB="45718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698736">
                <a:tc>
                  <a:txBody>
                    <a:bodyPr/>
                    <a:lstStyle/>
                    <a:p>
                      <a:pPr marL="342900" marR="0" indent="-34290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AutoNum type="arabicPeriod"/>
                        <a:tabLst/>
                        <a:defRPr/>
                      </a:pPr>
                      <a:r>
                        <a:rPr lang="ru-RU" sz="14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Коэффициент достижения показателей (Кд) </a:t>
                      </a:r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применяется к ставке субсидии:</a:t>
                      </a:r>
                      <a:r>
                        <a:rPr lang="ru-RU" sz="14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</a:p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       не может быть более 1,2 (в случае достижения результата в отчетном году);</a:t>
                      </a:r>
                    </a:p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       не может быть менее 0,8 (в случае не выполнения условий по достижению результата в отчетном году).</a:t>
                      </a:r>
                      <a:endParaRPr lang="ru-RU" sz="14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6000" marR="36000" marT="45718" marB="4571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8365569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Місце для номера слайда 4"/>
          <p:cNvSpPr>
            <a:spLocks noGrp="1"/>
          </p:cNvSpPr>
          <p:nvPr>
            <p:ph type="sldNum" sz="quarter" idx="13"/>
          </p:nvPr>
        </p:nvSpPr>
        <p:spPr bwMode="auto">
          <a:xfrm>
            <a:off x="8824913" y="6308725"/>
            <a:ext cx="27432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uk-UA" altLang="ru-RU" sz="1600">
              <a:solidFill>
                <a:schemeClr val="accent1"/>
              </a:solidFill>
            </a:endParaRPr>
          </a:p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fld id="{71A99A47-5986-4BC6-9DCE-7EF825769D60}" type="slidenum">
              <a:rPr lang="uk-UA" altLang="ru-RU" sz="1600" smtClean="0">
                <a:solidFill>
                  <a:schemeClr val="accent1"/>
                </a:solidFill>
              </a:rPr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t>12</a:t>
            </a:fld>
            <a:endParaRPr lang="uk-UA" altLang="ru-RU" sz="1600">
              <a:solidFill>
                <a:schemeClr val="accent1"/>
              </a:solidFill>
            </a:endParaRPr>
          </a:p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uk-UA" altLang="ru-RU" sz="1600">
              <a:solidFill>
                <a:schemeClr val="accent1"/>
              </a:solidFill>
            </a:endParaRPr>
          </a:p>
        </p:txBody>
      </p:sp>
      <p:sp>
        <p:nvSpPr>
          <p:cNvPr id="9" name="Заголовок 1"/>
          <p:cNvSpPr txBox="1">
            <a:spLocks/>
          </p:cNvSpPr>
          <p:nvPr/>
        </p:nvSpPr>
        <p:spPr>
          <a:xfrm>
            <a:off x="1681163" y="485775"/>
            <a:ext cx="9643330" cy="755341"/>
          </a:xfrm>
          <a:prstGeom prst="rect">
            <a:avLst/>
          </a:prstGeom>
        </p:spPr>
        <p:txBody>
          <a:bodyPr anchor="ctr">
            <a:normAutofit fontScale="97500"/>
          </a:bodyPr>
          <a:lstStyle/>
          <a:p>
            <a:pPr eaLnBrk="1" fontAlgn="auto" hangingPunct="1">
              <a:lnSpc>
                <a:spcPct val="90000"/>
              </a:lnSpc>
              <a:spcAft>
                <a:spcPts val="0"/>
              </a:spcAft>
              <a:defRPr/>
            </a:pPr>
            <a:endParaRPr lang="ru-RU" sz="2400" b="1" dirty="0">
              <a:solidFill>
                <a:schemeClr val="accent5">
                  <a:lumMod val="75000"/>
                </a:schemeClr>
              </a:solidFill>
              <a:latin typeface="+mn-lt"/>
              <a:ea typeface="+mj-ea"/>
              <a:cs typeface="+mj-cs"/>
            </a:endParaRPr>
          </a:p>
        </p:txBody>
      </p:sp>
      <p:sp>
        <p:nvSpPr>
          <p:cNvPr id="16429" name="TextBox 5"/>
          <p:cNvSpPr txBox="1">
            <a:spLocks noChangeArrowheads="1"/>
          </p:cNvSpPr>
          <p:nvPr/>
        </p:nvSpPr>
        <p:spPr bwMode="auto">
          <a:xfrm>
            <a:off x="1889091" y="632612"/>
            <a:ext cx="9435402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ru-RU" sz="2400" dirty="0">
                <a:latin typeface="+mn-lt"/>
              </a:rPr>
              <a:t>1</a:t>
            </a:r>
            <a:r>
              <a:rPr lang="ru-RU" altLang="ru-RU" sz="2400" dirty="0">
                <a:latin typeface="+mn-lt"/>
              </a:rPr>
              <a:t>.</a:t>
            </a:r>
            <a:r>
              <a:rPr lang="en-US" altLang="ru-RU" sz="2400" dirty="0">
                <a:latin typeface="+mn-lt"/>
              </a:rPr>
              <a:t>8</a:t>
            </a:r>
            <a:r>
              <a:rPr lang="ru-RU" altLang="ru-RU" sz="2400" dirty="0">
                <a:latin typeface="+mn-lt"/>
              </a:rPr>
              <a:t>. </a:t>
            </a:r>
            <a:r>
              <a:rPr lang="ru-RU" sz="2400" dirty="0">
                <a:latin typeface="+mn-lt"/>
              </a:rPr>
              <a:t>Гранты на развитие малых форм хозяйствования</a:t>
            </a:r>
            <a:endParaRPr lang="ru-RU" altLang="ru-RU" sz="2400" dirty="0">
              <a:latin typeface="+mn-lt"/>
            </a:endParaRPr>
          </a:p>
        </p:txBody>
      </p:sp>
      <p:sp>
        <p:nvSpPr>
          <p:cNvPr id="12" name="TextBox 8"/>
          <p:cNvSpPr txBox="1">
            <a:spLocks noChangeArrowheads="1"/>
          </p:cNvSpPr>
          <p:nvPr/>
        </p:nvSpPr>
        <p:spPr bwMode="auto">
          <a:xfrm>
            <a:off x="2311400" y="111333"/>
            <a:ext cx="9364133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dirty="0">
                <a:latin typeface="+mn-lt"/>
                <a:cs typeface="Arial" panose="020B0604020202020204" pitchFamily="34" charset="0"/>
              </a:rPr>
              <a:t>1. Субсидия на поддержку приоритетных направлений 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2241848" y="1229166"/>
            <a:ext cx="9636886" cy="5103902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marL="342900" indent="-342900">
              <a:buAutoNum type="arabicPeriod"/>
            </a:pPr>
            <a:r>
              <a:rPr lang="ru-RU" altLang="ru-RU" sz="1600" b="1" dirty="0">
                <a:latin typeface="Times New Roman" pitchFamily="18" charset="0"/>
                <a:cs typeface="Times New Roman" pitchFamily="18" charset="0"/>
              </a:rPr>
              <a:t>На развитие семейной фермы </a:t>
            </a:r>
          </a:p>
          <a:p>
            <a:r>
              <a:rPr lang="ru-RU" altLang="ru-RU" sz="1600" dirty="0">
                <a:latin typeface="Times New Roman" pitchFamily="18" charset="0"/>
                <a:cs typeface="Times New Roman" pitchFamily="18" charset="0"/>
              </a:rPr>
              <a:t>Размер гранта: до 30 млн. рублей, до 60% затрат на реализацию проекта </a:t>
            </a:r>
          </a:p>
          <a:p>
            <a:r>
              <a:rPr lang="ru-RU" altLang="ru-RU" sz="1600" dirty="0">
                <a:latin typeface="Times New Roman" pitchFamily="18" charset="0"/>
                <a:cs typeface="Times New Roman" pitchFamily="18" charset="0"/>
              </a:rPr>
              <a:t>Получатели: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крестьянские (фермерские) хозяйства (индивидуальные предприниматели)</a:t>
            </a:r>
            <a:r>
              <a:rPr lang="ru-RU" altLang="ru-RU" sz="1600" dirty="0"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r>
              <a:rPr lang="ru-RU" altLang="ru-RU" sz="1600" dirty="0">
                <a:latin typeface="Times New Roman" pitchFamily="18" charset="0"/>
                <a:cs typeface="Times New Roman" pitchFamily="18" charset="0"/>
              </a:rPr>
              <a:t>Условие: ведение сельскохозяйственной деятельности более 12 месяцев</a:t>
            </a:r>
          </a:p>
          <a:p>
            <a:endParaRPr lang="ru-RU" altLang="ru-RU" sz="10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altLang="ru-RU" sz="1600" b="1" dirty="0">
                <a:latin typeface="Times New Roman" pitchFamily="18" charset="0"/>
                <a:cs typeface="Times New Roman" pitchFamily="18" charset="0"/>
              </a:rPr>
              <a:t>2. На развитие материально-технической базы: </a:t>
            </a:r>
          </a:p>
          <a:p>
            <a:r>
              <a:rPr lang="ru-RU" altLang="ru-RU" sz="1600" b="1" dirty="0" smtClean="0">
                <a:latin typeface="Times New Roman" pitchFamily="18" charset="0"/>
                <a:cs typeface="Times New Roman" pitchFamily="18" charset="0"/>
              </a:rPr>
              <a:t>   - </a:t>
            </a:r>
            <a:r>
              <a:rPr lang="ru-RU" altLang="ru-RU" sz="1600" b="1" dirty="0">
                <a:latin typeface="Times New Roman" pitchFamily="18" charset="0"/>
                <a:cs typeface="Times New Roman" pitchFamily="18" charset="0"/>
              </a:rPr>
              <a:t>сельскохозяйственного потребительского кооператива </a:t>
            </a:r>
            <a:r>
              <a:rPr lang="ru-RU" altLang="ru-RU" sz="1600" dirty="0">
                <a:latin typeface="Times New Roman" pitchFamily="18" charset="0"/>
                <a:cs typeface="Times New Roman" pitchFamily="18" charset="0"/>
              </a:rPr>
              <a:t>(ведение деятельности более 12 месяцев)</a:t>
            </a:r>
            <a:endParaRPr lang="ru-RU" altLang="ru-RU" sz="1600" b="1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altLang="ru-RU" sz="1600" dirty="0" smtClean="0">
                <a:latin typeface="Times New Roman" pitchFamily="18" charset="0"/>
                <a:cs typeface="Times New Roman" pitchFamily="18" charset="0"/>
              </a:rPr>
              <a:t>   Размер </a:t>
            </a:r>
            <a:r>
              <a:rPr lang="ru-RU" altLang="ru-RU" sz="1600" dirty="0">
                <a:latin typeface="Times New Roman" pitchFamily="18" charset="0"/>
                <a:cs typeface="Times New Roman" pitchFamily="18" charset="0"/>
              </a:rPr>
              <a:t>гранта: до 70 млн. рублей, до 60% затрат на реализацию проекта; </a:t>
            </a:r>
          </a:p>
          <a:p>
            <a:r>
              <a:rPr lang="ru-RU" altLang="ru-RU" sz="1600" dirty="0" smtClean="0">
                <a:latin typeface="Times New Roman" pitchFamily="18" charset="0"/>
                <a:cs typeface="Times New Roman" pitchFamily="18" charset="0"/>
              </a:rPr>
              <a:t>   Получатели </a:t>
            </a:r>
            <a:r>
              <a:rPr lang="ru-RU" altLang="ru-RU" sz="1600" dirty="0">
                <a:latin typeface="Times New Roman" pitchFamily="18" charset="0"/>
                <a:cs typeface="Times New Roman" pitchFamily="18" charset="0"/>
              </a:rPr>
              <a:t>гранта: сельскохозяйственные потребительские кооперативы</a:t>
            </a:r>
          </a:p>
          <a:p>
            <a:endParaRPr lang="ru-RU" altLang="ru-RU" sz="10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alt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sz="1600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altLang="ru-RU" sz="1600" b="1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altLang="ru-RU" sz="1600" b="1" dirty="0">
                <a:latin typeface="Times New Roman" pitchFamily="18" charset="0"/>
                <a:cs typeface="Times New Roman" pitchFamily="18" charset="0"/>
              </a:rPr>
              <a:t>сельскохозяйственного потребительского кооператива </a:t>
            </a:r>
            <a:r>
              <a:rPr lang="ru-RU" altLang="ru-RU" sz="1600" dirty="0">
                <a:latin typeface="Times New Roman" pitchFamily="18" charset="0"/>
                <a:cs typeface="Times New Roman" pitchFamily="18" charset="0"/>
              </a:rPr>
              <a:t>(ведение деятельности менее 12 месяцев)</a:t>
            </a:r>
            <a:endParaRPr lang="ru-RU" altLang="ru-RU" sz="1600" b="1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altLang="ru-RU" sz="1600" dirty="0" smtClean="0">
                <a:latin typeface="Times New Roman" pitchFamily="18" charset="0"/>
                <a:cs typeface="Times New Roman" pitchFamily="18" charset="0"/>
              </a:rPr>
              <a:t>   Размер </a:t>
            </a:r>
            <a:r>
              <a:rPr lang="ru-RU" altLang="ru-RU" sz="1600" dirty="0">
                <a:latin typeface="Times New Roman" pitchFamily="18" charset="0"/>
                <a:cs typeface="Times New Roman" pitchFamily="18" charset="0"/>
              </a:rPr>
              <a:t>гранта: до 10 млн. рублей, до 80% затрат на реализацию проекта; </a:t>
            </a:r>
          </a:p>
          <a:p>
            <a:r>
              <a:rPr lang="ru-RU" altLang="ru-RU" sz="1600" dirty="0" smtClean="0">
                <a:latin typeface="Times New Roman" pitchFamily="18" charset="0"/>
                <a:cs typeface="Times New Roman" pitchFamily="18" charset="0"/>
              </a:rPr>
              <a:t>   Получатели </a:t>
            </a:r>
            <a:r>
              <a:rPr lang="ru-RU" altLang="ru-RU" sz="1600" dirty="0">
                <a:latin typeface="Times New Roman" pitchFamily="18" charset="0"/>
                <a:cs typeface="Times New Roman" pitchFamily="18" charset="0"/>
              </a:rPr>
              <a:t>гранта: сельскохозяйственные потребительские кооперативы</a:t>
            </a:r>
          </a:p>
          <a:p>
            <a:r>
              <a:rPr lang="ru-RU" altLang="ru-RU" sz="1600" dirty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r>
              <a:rPr lang="ru-RU" altLang="ru-RU" sz="1600" b="1" dirty="0">
                <a:latin typeface="Times New Roman" pitchFamily="18" charset="0"/>
                <a:cs typeface="Times New Roman" pitchFamily="18" charset="0"/>
              </a:rPr>
              <a:t>3. Грант "</a:t>
            </a:r>
            <a:r>
              <a:rPr lang="ru-RU" altLang="ru-RU" sz="1600" b="1" dirty="0" err="1">
                <a:latin typeface="Times New Roman" pitchFamily="18" charset="0"/>
                <a:cs typeface="Times New Roman" pitchFamily="18" charset="0"/>
              </a:rPr>
              <a:t>Агропрогресс</a:t>
            </a:r>
            <a:r>
              <a:rPr lang="ru-RU" altLang="ru-RU" sz="1600" b="1" dirty="0">
                <a:latin typeface="Times New Roman" pitchFamily="18" charset="0"/>
                <a:cs typeface="Times New Roman" pitchFamily="18" charset="0"/>
              </a:rPr>
              <a:t>" </a:t>
            </a:r>
          </a:p>
          <a:p>
            <a:r>
              <a:rPr lang="ru-RU" altLang="ru-RU" sz="1600" dirty="0">
                <a:latin typeface="Times New Roman" pitchFamily="18" charset="0"/>
                <a:cs typeface="Times New Roman" pitchFamily="18" charset="0"/>
              </a:rPr>
              <a:t>Размер гранта: до 30 млн. рублей, до 25% затрат на реализацию проекта при условии привлечения инвестиционного кредита в объеме не менее 70% затрат;</a:t>
            </a:r>
          </a:p>
          <a:p>
            <a:r>
              <a:rPr lang="ru-RU" altLang="ru-RU" sz="1600" dirty="0">
                <a:latin typeface="Times New Roman" pitchFamily="18" charset="0"/>
                <a:cs typeface="Times New Roman" pitchFamily="18" charset="0"/>
              </a:rPr>
              <a:t>Получатели гранта: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сельскохозяйственные товаропроизводители – субъекты МСП (за исключением крестьянских (фермерских) хозяйств, граждан, ведущих личное подсобное хозяйство, индивидуальных предпринимателей и сельскохозяйственных потребительских кооперативов)</a:t>
            </a:r>
          </a:p>
          <a:p>
            <a:r>
              <a:rPr lang="ru-RU" altLang="ru-RU" sz="1600" dirty="0">
                <a:latin typeface="Times New Roman" pitchFamily="18" charset="0"/>
                <a:cs typeface="Times New Roman" pitchFamily="18" charset="0"/>
              </a:rPr>
              <a:t>Условие: ведение сельскохозяйственной деятельности более 24 месяцев;</a:t>
            </a:r>
          </a:p>
        </p:txBody>
      </p:sp>
    </p:spTree>
    <p:extLst>
      <p:ext uri="{BB962C8B-B14F-4D97-AF65-F5344CB8AC3E}">
        <p14:creationId xmlns:p14="http://schemas.microsoft.com/office/powerpoint/2010/main" val="350115009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Місце для номера слайда 4"/>
          <p:cNvSpPr>
            <a:spLocks noGrp="1"/>
          </p:cNvSpPr>
          <p:nvPr>
            <p:ph type="sldNum" sz="quarter" idx="13"/>
          </p:nvPr>
        </p:nvSpPr>
        <p:spPr bwMode="auto">
          <a:xfrm>
            <a:off x="8824913" y="6308725"/>
            <a:ext cx="27432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uk-UA" altLang="ru-RU" sz="1600">
              <a:solidFill>
                <a:schemeClr val="accent1"/>
              </a:solidFill>
            </a:endParaRPr>
          </a:p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fld id="{A5FDE8BF-815E-4FA5-B72E-A3FDC4942E87}" type="slidenum">
              <a:rPr lang="uk-UA" altLang="ru-RU" sz="1600" smtClean="0">
                <a:solidFill>
                  <a:schemeClr val="accent1"/>
                </a:solidFill>
              </a:rPr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t>13</a:t>
            </a:fld>
            <a:endParaRPr lang="uk-UA" altLang="ru-RU" sz="1600">
              <a:solidFill>
                <a:schemeClr val="accent1"/>
              </a:solidFill>
            </a:endParaRPr>
          </a:p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uk-UA" altLang="ru-RU" sz="1600">
              <a:solidFill>
                <a:schemeClr val="accent1"/>
              </a:solidFill>
            </a:endParaRPr>
          </a:p>
        </p:txBody>
      </p:sp>
      <p:sp>
        <p:nvSpPr>
          <p:cNvPr id="9" name="Заголовок 1"/>
          <p:cNvSpPr txBox="1">
            <a:spLocks/>
          </p:cNvSpPr>
          <p:nvPr/>
        </p:nvSpPr>
        <p:spPr>
          <a:xfrm>
            <a:off x="1681163" y="485775"/>
            <a:ext cx="7499350" cy="1143000"/>
          </a:xfrm>
          <a:prstGeom prst="rect">
            <a:avLst/>
          </a:prstGeom>
        </p:spPr>
        <p:txBody>
          <a:bodyPr anchor="ctr">
            <a:normAutofit fontScale="97500"/>
          </a:bodyPr>
          <a:lstStyle/>
          <a:p>
            <a:pPr eaLnBrk="1" fontAlgn="auto" hangingPunct="1">
              <a:lnSpc>
                <a:spcPct val="90000"/>
              </a:lnSpc>
              <a:spcAft>
                <a:spcPts val="0"/>
              </a:spcAft>
              <a:defRPr/>
            </a:pPr>
            <a:endParaRPr lang="ru-RU" sz="2400" b="1" dirty="0">
              <a:solidFill>
                <a:schemeClr val="accent5">
                  <a:lumMod val="75000"/>
                </a:schemeClr>
              </a:solidFill>
              <a:latin typeface="+mn-lt"/>
              <a:ea typeface="+mj-ea"/>
              <a:cs typeface="+mj-cs"/>
            </a:endParaRPr>
          </a:p>
        </p:txBody>
      </p:sp>
      <p:sp>
        <p:nvSpPr>
          <p:cNvPr id="51205" name="TextBox 8"/>
          <p:cNvSpPr txBox="1">
            <a:spLocks noChangeArrowheads="1"/>
          </p:cNvSpPr>
          <p:nvPr/>
        </p:nvSpPr>
        <p:spPr bwMode="auto">
          <a:xfrm>
            <a:off x="2153845" y="89092"/>
            <a:ext cx="9400372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2400" dirty="0">
                <a:latin typeface="+mn-lt"/>
                <a:cs typeface="Arial" panose="020B0604020202020204" pitchFamily="34" charset="0"/>
              </a:rPr>
              <a:t>2. ФЕДЕРАЛЬНАЯ ПРОГРАММА ЛЬГОТНОГО КРЕДИТОВАНИЯ</a:t>
            </a:r>
          </a:p>
        </p:txBody>
      </p:sp>
      <p:graphicFrame>
        <p:nvGraphicFramePr>
          <p:cNvPr id="10" name="Схема 9"/>
          <p:cNvGraphicFramePr/>
          <p:nvPr>
            <p:extLst>
              <p:ext uri="{D42A27DB-BD31-4B8C-83A1-F6EECF244321}">
                <p14:modId xmlns:p14="http://schemas.microsoft.com/office/powerpoint/2010/main" val="1457229442"/>
              </p:ext>
            </p:extLst>
          </p:nvPr>
        </p:nvGraphicFramePr>
        <p:xfrm>
          <a:off x="2473883" y="586152"/>
          <a:ext cx="8760296" cy="94224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1207" name="TextBox 10"/>
          <p:cNvSpPr txBox="1">
            <a:spLocks noChangeArrowheads="1"/>
          </p:cNvSpPr>
          <p:nvPr/>
        </p:nvSpPr>
        <p:spPr bwMode="auto">
          <a:xfrm>
            <a:off x="2333625" y="1616046"/>
            <a:ext cx="9040813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1800" dirty="0">
                <a:latin typeface="+mn-lt"/>
              </a:rPr>
              <a:t>Сельскохозяйственные товаропроизводители и организации агропромышленного комплекса могут привлечь кредит по льготной процентной ставке </a:t>
            </a:r>
          </a:p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1800" dirty="0">
                <a:latin typeface="+mn-lt"/>
              </a:rPr>
              <a:t>от 1% до 10% годовых в уполномоченных банках</a:t>
            </a: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2478088" y="2997200"/>
            <a:ext cx="2016125" cy="6477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b="1" dirty="0"/>
              <a:t>Заемщик</a:t>
            </a: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5807075" y="2997200"/>
            <a:ext cx="2016125" cy="6477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b="1" dirty="0"/>
              <a:t>Банк</a:t>
            </a: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9247188" y="2997200"/>
            <a:ext cx="1871662" cy="6477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b="1" dirty="0"/>
              <a:t>Минсельхоз России</a:t>
            </a:r>
          </a:p>
        </p:txBody>
      </p:sp>
      <p:sp>
        <p:nvSpPr>
          <p:cNvPr id="15" name="Стрелка вправо 14"/>
          <p:cNvSpPr/>
          <p:nvPr/>
        </p:nvSpPr>
        <p:spPr>
          <a:xfrm>
            <a:off x="4638675" y="3022600"/>
            <a:ext cx="1079500" cy="18573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6" name="Стрелка вправо 15"/>
          <p:cNvSpPr/>
          <p:nvPr/>
        </p:nvSpPr>
        <p:spPr>
          <a:xfrm rot="10800000">
            <a:off x="4638675" y="3454400"/>
            <a:ext cx="1079500" cy="18573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7" name="Стрелка вправо 16"/>
          <p:cNvSpPr/>
          <p:nvPr/>
        </p:nvSpPr>
        <p:spPr>
          <a:xfrm>
            <a:off x="8023225" y="2992438"/>
            <a:ext cx="1079500" cy="18415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8" name="Стрелка вправо 17"/>
          <p:cNvSpPr/>
          <p:nvPr/>
        </p:nvSpPr>
        <p:spPr>
          <a:xfrm rot="10800000">
            <a:off x="8023225" y="3424238"/>
            <a:ext cx="1079500" cy="18415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9" name="Семиугольник 18"/>
          <p:cNvSpPr/>
          <p:nvPr/>
        </p:nvSpPr>
        <p:spPr>
          <a:xfrm>
            <a:off x="4926013" y="2636838"/>
            <a:ext cx="431800" cy="360362"/>
          </a:xfrm>
          <a:prstGeom prst="hept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dirty="0"/>
              <a:t>1</a:t>
            </a:r>
          </a:p>
        </p:txBody>
      </p:sp>
      <p:sp>
        <p:nvSpPr>
          <p:cNvPr id="20" name="Семиугольник 19"/>
          <p:cNvSpPr/>
          <p:nvPr/>
        </p:nvSpPr>
        <p:spPr>
          <a:xfrm>
            <a:off x="8310563" y="2636838"/>
            <a:ext cx="431800" cy="360362"/>
          </a:xfrm>
          <a:prstGeom prst="hept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dirty="0"/>
              <a:t>2</a:t>
            </a:r>
          </a:p>
        </p:txBody>
      </p:sp>
      <p:sp>
        <p:nvSpPr>
          <p:cNvPr id="21" name="Семиугольник 20"/>
          <p:cNvSpPr/>
          <p:nvPr/>
        </p:nvSpPr>
        <p:spPr>
          <a:xfrm>
            <a:off x="8382000" y="3644900"/>
            <a:ext cx="431800" cy="360363"/>
          </a:xfrm>
          <a:prstGeom prst="hept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dirty="0"/>
              <a:t>3</a:t>
            </a:r>
          </a:p>
        </p:txBody>
      </p:sp>
      <p:sp>
        <p:nvSpPr>
          <p:cNvPr id="22" name="Семиугольник 21"/>
          <p:cNvSpPr/>
          <p:nvPr/>
        </p:nvSpPr>
        <p:spPr>
          <a:xfrm>
            <a:off x="4926013" y="3644900"/>
            <a:ext cx="431800" cy="360363"/>
          </a:xfrm>
          <a:prstGeom prst="hept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dirty="0"/>
              <a:t>4</a:t>
            </a:r>
          </a:p>
        </p:txBody>
      </p:sp>
      <p:graphicFrame>
        <p:nvGraphicFramePr>
          <p:cNvPr id="23" name="Схема 22"/>
          <p:cNvGraphicFramePr/>
          <p:nvPr>
            <p:extLst>
              <p:ext uri="{D42A27DB-BD31-4B8C-83A1-F6EECF244321}">
                <p14:modId xmlns:p14="http://schemas.microsoft.com/office/powerpoint/2010/main" val="1222339192"/>
              </p:ext>
            </p:extLst>
          </p:nvPr>
        </p:nvGraphicFramePr>
        <p:xfrm>
          <a:off x="2445770" y="4149080"/>
          <a:ext cx="8817079" cy="244827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Місце для номера слайда 4"/>
          <p:cNvSpPr>
            <a:spLocks noGrp="1"/>
          </p:cNvSpPr>
          <p:nvPr>
            <p:ph type="sldNum" sz="quarter" idx="13"/>
          </p:nvPr>
        </p:nvSpPr>
        <p:spPr bwMode="auto">
          <a:xfrm>
            <a:off x="8824913" y="6308725"/>
            <a:ext cx="27432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uk-UA" altLang="ru-RU" sz="1600">
              <a:solidFill>
                <a:schemeClr val="accent1"/>
              </a:solidFill>
            </a:endParaRPr>
          </a:p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fld id="{935F2879-8899-4387-BB4C-F79EB47C58CB}" type="slidenum">
              <a:rPr lang="uk-UA" altLang="ru-RU" sz="1600" smtClean="0">
                <a:solidFill>
                  <a:schemeClr val="accent1"/>
                </a:solidFill>
              </a:rPr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t>14</a:t>
            </a:fld>
            <a:endParaRPr lang="uk-UA" altLang="ru-RU" sz="1600">
              <a:solidFill>
                <a:schemeClr val="accent1"/>
              </a:solidFill>
            </a:endParaRPr>
          </a:p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uk-UA" altLang="ru-RU" sz="1600">
              <a:solidFill>
                <a:schemeClr val="accent1"/>
              </a:solidFill>
            </a:endParaRPr>
          </a:p>
        </p:txBody>
      </p:sp>
      <p:sp>
        <p:nvSpPr>
          <p:cNvPr id="9" name="Заголовок 1"/>
          <p:cNvSpPr txBox="1">
            <a:spLocks/>
          </p:cNvSpPr>
          <p:nvPr/>
        </p:nvSpPr>
        <p:spPr>
          <a:xfrm>
            <a:off x="1681163" y="485775"/>
            <a:ext cx="7499350" cy="1143000"/>
          </a:xfrm>
          <a:prstGeom prst="rect">
            <a:avLst/>
          </a:prstGeom>
        </p:spPr>
        <p:txBody>
          <a:bodyPr anchor="ctr">
            <a:normAutofit fontScale="97500"/>
          </a:bodyPr>
          <a:lstStyle/>
          <a:p>
            <a:pPr eaLnBrk="1" fontAlgn="auto" hangingPunct="1">
              <a:lnSpc>
                <a:spcPct val="90000"/>
              </a:lnSpc>
              <a:spcAft>
                <a:spcPts val="0"/>
              </a:spcAft>
              <a:defRPr/>
            </a:pPr>
            <a:endParaRPr lang="ru-RU" sz="2400" b="1" dirty="0">
              <a:solidFill>
                <a:schemeClr val="accent5">
                  <a:lumMod val="75000"/>
                </a:schemeClr>
              </a:solidFill>
              <a:latin typeface="+mn-lt"/>
              <a:ea typeface="+mj-ea"/>
              <a:cs typeface="+mj-cs"/>
            </a:endParaRPr>
          </a:p>
        </p:txBody>
      </p:sp>
      <p:sp>
        <p:nvSpPr>
          <p:cNvPr id="38918" name="TextBox 8"/>
          <p:cNvSpPr txBox="1">
            <a:spLocks noChangeArrowheads="1"/>
          </p:cNvSpPr>
          <p:nvPr/>
        </p:nvSpPr>
        <p:spPr bwMode="auto">
          <a:xfrm>
            <a:off x="2367316" y="58189"/>
            <a:ext cx="8640763" cy="5909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lnSpc>
                <a:spcPct val="80000"/>
              </a:lnSpc>
              <a:spcBef>
                <a:spcPct val="0"/>
              </a:spcBef>
              <a:buFontTx/>
              <a:buNone/>
            </a:pPr>
            <a:r>
              <a:rPr lang="ru-RU" altLang="ru-RU" sz="2000" dirty="0">
                <a:latin typeface="+mn-lt"/>
                <a:cs typeface="Arial" panose="020B0604020202020204" pitchFamily="34" charset="0"/>
              </a:rPr>
              <a:t>3. ВОЗМЕЩЕНИЕ ЧАСТИ ПРЯМЫХ ПОНЕСЕННЫХ ЗАТРАТ НА СОЗДАНИЕ </a:t>
            </a:r>
          </a:p>
          <a:p>
            <a:pPr algn="ctr">
              <a:lnSpc>
                <a:spcPct val="80000"/>
              </a:lnSpc>
              <a:spcBef>
                <a:spcPct val="0"/>
              </a:spcBef>
              <a:buFontTx/>
              <a:buNone/>
            </a:pPr>
            <a:r>
              <a:rPr lang="ru-RU" altLang="ru-RU" sz="2000" dirty="0">
                <a:latin typeface="+mn-lt"/>
                <a:cs typeface="Arial" panose="020B0604020202020204" pitchFamily="34" charset="0"/>
              </a:rPr>
              <a:t>И МОДЕРНИЗАЦИЮ ОБЪЕКТОВ АПК</a:t>
            </a:r>
          </a:p>
        </p:txBody>
      </p:sp>
      <p:graphicFrame>
        <p:nvGraphicFramePr>
          <p:cNvPr id="7" name="Схема 6"/>
          <p:cNvGraphicFramePr/>
          <p:nvPr>
            <p:extLst>
              <p:ext uri="{D42A27DB-BD31-4B8C-83A1-F6EECF244321}">
                <p14:modId xmlns:p14="http://schemas.microsoft.com/office/powerpoint/2010/main" val="2033470582"/>
              </p:ext>
            </p:extLst>
          </p:nvPr>
        </p:nvGraphicFramePr>
        <p:xfrm>
          <a:off x="2152704" y="590931"/>
          <a:ext cx="9694814" cy="78798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8" name="Таблица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05933760"/>
              </p:ext>
            </p:extLst>
          </p:nvPr>
        </p:nvGraphicFramePr>
        <p:xfrm>
          <a:off x="2119745" y="1404851"/>
          <a:ext cx="9697672" cy="5140420"/>
        </p:xfrm>
        <a:graphic>
          <a:graphicData uri="http://schemas.openxmlformats.org/drawingml/2006/table">
            <a:tbl>
              <a:tblPr firstRow="1" bandRow="1">
                <a:tableStyleId>{B301B821-A1FF-4177-AEE7-76D212191A09}</a:tableStyleId>
              </a:tblPr>
              <a:tblGrid>
                <a:gridCol w="5150197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960147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17078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885296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795319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789635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457200">
                <a:tc>
                  <a:txBody>
                    <a:bodyPr/>
                    <a:lstStyle/>
                    <a:p>
                      <a:pPr algn="ctr"/>
                      <a:r>
                        <a:rPr lang="ru-RU" sz="1050" dirty="0">
                          <a:latin typeface="+mn-lt"/>
                        </a:rPr>
                        <a:t>Объекты </a:t>
                      </a:r>
                      <a:r>
                        <a:rPr lang="ru-RU" sz="1050" dirty="0" smtClean="0">
                          <a:latin typeface="+mn-lt"/>
                        </a:rPr>
                        <a:t>АПК </a:t>
                      </a:r>
                      <a:endParaRPr lang="ru-RU" sz="1050" dirty="0">
                        <a:latin typeface="+mn-lt"/>
                      </a:endParaRPr>
                    </a:p>
                  </a:txBody>
                  <a:tcPr marL="72000" marR="0" marT="36000" marB="360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50" dirty="0">
                          <a:latin typeface="+mn-lt"/>
                        </a:rPr>
                        <a:t>Размер возмещения из ФБ</a:t>
                      </a:r>
                    </a:p>
                  </a:txBody>
                  <a:tcPr marL="91430" marR="91430" marT="45708" marB="45708" anchor="ctr"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sz="1050" dirty="0">
                          <a:latin typeface="+mn-lt"/>
                        </a:rPr>
                        <a:t>Размер возмещения из ОБ</a:t>
                      </a:r>
                    </a:p>
                  </a:txBody>
                  <a:tcPr marL="91430" marR="91430" marT="45708" marB="45708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50" dirty="0">
                          <a:latin typeface="+mn-lt"/>
                        </a:rPr>
                        <a:t>Объект затрат</a:t>
                      </a:r>
                    </a:p>
                  </a:txBody>
                  <a:tcPr marL="91430" marR="91430" marT="45708" marB="4570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50" dirty="0">
                          <a:latin typeface="+mn-lt"/>
                        </a:rPr>
                        <a:t>Направление</a:t>
                      </a:r>
                    </a:p>
                  </a:txBody>
                  <a:tcPr marL="91430" marR="91430" marT="45708" marB="45708" anchor="ctr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13256">
                <a:tc>
                  <a:txBody>
                    <a:bodyPr/>
                    <a:lstStyle/>
                    <a:p>
                      <a:pPr algn="l"/>
                      <a:r>
                        <a:rPr lang="ru-RU" sz="850" dirty="0">
                          <a:latin typeface="+mn-lt"/>
                        </a:rPr>
                        <a:t>1.</a:t>
                      </a:r>
                      <a:r>
                        <a:rPr lang="ru-RU" sz="850" baseline="0" dirty="0">
                          <a:latin typeface="+mn-lt"/>
                        </a:rPr>
                        <a:t> </a:t>
                      </a:r>
                      <a:r>
                        <a:rPr lang="ru-RU" sz="850" dirty="0">
                          <a:latin typeface="+mn-lt"/>
                        </a:rPr>
                        <a:t>Хранилища </a:t>
                      </a:r>
                      <a:r>
                        <a:rPr lang="ru-RU" sz="850" baseline="0" dirty="0">
                          <a:latin typeface="+mn-lt"/>
                        </a:rPr>
                        <a:t>картофеля и овощей </a:t>
                      </a:r>
                      <a:endParaRPr lang="ru-RU" sz="850" dirty="0">
                        <a:latin typeface="+mn-lt"/>
                      </a:endParaRPr>
                    </a:p>
                  </a:txBody>
                  <a:tcPr marL="72000" marR="0" marT="45708" marB="45708" anchor="ctr"/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ru-RU" sz="850" dirty="0">
                          <a:latin typeface="+mn-lt"/>
                        </a:rPr>
                        <a:t>25%</a:t>
                      </a:r>
                    </a:p>
                  </a:txBody>
                  <a:tcPr marL="91430" marR="91430" marT="45708" marB="45708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18">
                  <a:txBody>
                    <a:bodyPr/>
                    <a:lstStyle/>
                    <a:p>
                      <a:pPr algn="ctr"/>
                      <a:r>
                        <a:rPr lang="ru-RU" sz="900" dirty="0" err="1">
                          <a:latin typeface="+mn-lt"/>
                        </a:rPr>
                        <a:t>Факти-ческая</a:t>
                      </a:r>
                      <a:r>
                        <a:rPr lang="ru-RU" sz="900" baseline="0" dirty="0">
                          <a:latin typeface="+mn-lt"/>
                        </a:rPr>
                        <a:t> </a:t>
                      </a:r>
                      <a:r>
                        <a:rPr lang="ru-RU" sz="900" baseline="0" dirty="0" err="1">
                          <a:latin typeface="+mn-lt"/>
                        </a:rPr>
                        <a:t>стои-мость</a:t>
                      </a:r>
                      <a:r>
                        <a:rPr lang="ru-RU" sz="900" baseline="0" dirty="0">
                          <a:latin typeface="+mn-lt"/>
                        </a:rPr>
                        <a:t> объекта, но не выше предельной стоимости</a:t>
                      </a:r>
                      <a:endParaRPr lang="ru-RU" sz="900" dirty="0">
                        <a:latin typeface="+mn-lt"/>
                      </a:endParaRPr>
                    </a:p>
                  </a:txBody>
                  <a:tcPr marL="91430" marR="91430" marT="45708" marB="45708" anchor="ctr"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ru-RU" sz="850" dirty="0">
                          <a:latin typeface="+mn-lt"/>
                        </a:rPr>
                        <a:t>Создание и (или) модернизация</a:t>
                      </a:r>
                    </a:p>
                  </a:txBody>
                  <a:tcPr marL="91430" marR="91430" marT="45708" marB="45708" anchor="ctr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0">
                <a:tc rowSpan="2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50" dirty="0">
                          <a:latin typeface="+mn-lt"/>
                        </a:rPr>
                        <a:t>2. </a:t>
                      </a:r>
                      <a:r>
                        <a:rPr lang="ru-RU" sz="850" baseline="0" dirty="0">
                          <a:latin typeface="+mn-lt"/>
                        </a:rPr>
                        <a:t>Плодохранилища</a:t>
                      </a:r>
                      <a:endParaRPr lang="ru-RU" sz="850" dirty="0">
                        <a:latin typeface="+mn-lt"/>
                      </a:endParaRPr>
                    </a:p>
                  </a:txBody>
                  <a:tcPr marL="72000" marR="0" marT="45708" marB="45708" anchor="ctr"/>
                </a:tc>
                <a:tc rowSpan="2" gridSpan="3">
                  <a:txBody>
                    <a:bodyPr/>
                    <a:lstStyle/>
                    <a:p>
                      <a:pPr algn="ctr"/>
                      <a:r>
                        <a:rPr lang="ru-RU" sz="850" dirty="0">
                          <a:latin typeface="+mn-lt"/>
                        </a:rPr>
                        <a:t>25%</a:t>
                      </a:r>
                    </a:p>
                  </a:txBody>
                  <a:tcPr marL="91430" marR="91430" marT="45708" marB="45708" anchor="ctr"/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44626">
                <a:tc vMerge="1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850" dirty="0">
                        <a:latin typeface="+mn-lt"/>
                      </a:endParaRPr>
                    </a:p>
                  </a:txBody>
                  <a:tcPr marL="72000" marR="0" marT="45708" marB="45708" anchor="ctr"/>
                </a:tc>
                <a:tc gridSpan="3" vMerge="1">
                  <a:txBody>
                    <a:bodyPr/>
                    <a:lstStyle/>
                    <a:p>
                      <a:pPr algn="ctr"/>
                      <a:endParaRPr lang="ru-RU" sz="850" dirty="0">
                        <a:latin typeface="+mn-lt"/>
                      </a:endParaRPr>
                    </a:p>
                  </a:txBody>
                  <a:tcPr marL="91430" marR="91430" marT="45708" marB="45708" anchor="ctr"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ru-RU" sz="850" dirty="0">
                          <a:latin typeface="+mn-lt"/>
                        </a:rPr>
                        <a:t>Создание и (или) модернизация</a:t>
                      </a:r>
                    </a:p>
                  </a:txBody>
                  <a:tcPr marL="91430" marR="91430" marT="45708" marB="45708" anchor="ctr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0">
                <a:tc rowSpan="2">
                  <a:txBody>
                    <a:bodyPr/>
                    <a:lstStyle/>
                    <a:p>
                      <a:pPr algn="l"/>
                      <a:r>
                        <a:rPr lang="ru-RU" sz="850" dirty="0">
                          <a:latin typeface="+mn-lt"/>
                        </a:rPr>
                        <a:t>3.</a:t>
                      </a:r>
                      <a:r>
                        <a:rPr lang="ru-RU" sz="850" baseline="0" dirty="0">
                          <a:latin typeface="+mn-lt"/>
                        </a:rPr>
                        <a:t> Животноводческие молочные комплексы</a:t>
                      </a:r>
                      <a:endParaRPr lang="ru-RU" sz="850" dirty="0">
                        <a:latin typeface="+mn-lt"/>
                      </a:endParaRPr>
                    </a:p>
                  </a:txBody>
                  <a:tcPr marL="72000" marR="0" marT="45708" marB="45708" anchor="ctr"/>
                </a:tc>
                <a:tc rowSpan="2" gridSpan="2">
                  <a:txBody>
                    <a:bodyPr/>
                    <a:lstStyle/>
                    <a:p>
                      <a:pPr algn="ctr"/>
                      <a:r>
                        <a:rPr lang="ru-RU" sz="850" dirty="0" smtClean="0">
                          <a:latin typeface="+mn-lt"/>
                        </a:rPr>
                        <a:t>42%</a:t>
                      </a:r>
                      <a:endParaRPr lang="ru-RU" sz="850" dirty="0">
                        <a:latin typeface="+mn-lt"/>
                      </a:endParaRPr>
                    </a:p>
                    <a:p>
                      <a:pPr algn="ctr"/>
                      <a:r>
                        <a:rPr lang="ru-RU" sz="850" dirty="0">
                          <a:latin typeface="+mn-lt"/>
                        </a:rPr>
                        <a:t>50%</a:t>
                      </a:r>
                    </a:p>
                  </a:txBody>
                  <a:tcPr marL="91430" marR="91430" marT="45708" marB="45708" anchor="ctr"/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ru-RU" sz="850" dirty="0">
                          <a:solidFill>
                            <a:srgbClr val="262626"/>
                          </a:solidFill>
                          <a:latin typeface="+mn-lt"/>
                        </a:rPr>
                        <a:t>до 50%</a:t>
                      </a:r>
                      <a:r>
                        <a:rPr lang="en-US" sz="850" dirty="0">
                          <a:solidFill>
                            <a:srgbClr val="262626"/>
                          </a:solidFill>
                          <a:latin typeface="+mn-lt"/>
                        </a:rPr>
                        <a:t> </a:t>
                      </a:r>
                      <a:r>
                        <a:rPr lang="ru-RU" sz="850" dirty="0">
                          <a:solidFill>
                            <a:srgbClr val="262626"/>
                          </a:solidFill>
                          <a:latin typeface="+mn-lt"/>
                        </a:rPr>
                        <a:t>&lt;*&gt;</a:t>
                      </a:r>
                    </a:p>
                    <a:p>
                      <a:pPr algn="ctr"/>
                      <a:r>
                        <a:rPr lang="ru-RU" sz="850" dirty="0">
                          <a:solidFill>
                            <a:srgbClr val="262626"/>
                          </a:solidFill>
                          <a:latin typeface="+mn-lt"/>
                        </a:rPr>
                        <a:t>50% </a:t>
                      </a:r>
                    </a:p>
                  </a:txBody>
                  <a:tcPr marL="91430" marR="91430" marT="45708" marB="45708" anchor="ctr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38281">
                <a:tc vMerge="1">
                  <a:txBody>
                    <a:bodyPr/>
                    <a:lstStyle/>
                    <a:p>
                      <a:pPr algn="l"/>
                      <a:endParaRPr lang="ru-RU" sz="850" dirty="0">
                        <a:latin typeface="+mn-lt"/>
                      </a:endParaRPr>
                    </a:p>
                  </a:txBody>
                  <a:tcPr marL="72000" marR="0" marT="45708" marB="45708" anchor="ctr"/>
                </a:tc>
                <a:tc gridSpan="2" vMerge="1">
                  <a:txBody>
                    <a:bodyPr/>
                    <a:lstStyle/>
                    <a:p>
                      <a:pPr algn="ctr"/>
                      <a:endParaRPr lang="ru-RU" sz="850" dirty="0">
                        <a:latin typeface="+mn-lt"/>
                      </a:endParaRPr>
                    </a:p>
                  </a:txBody>
                  <a:tcPr marL="91430" marR="91430" marT="45708" marB="45708" anchor="ctr"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/>
                      <a:endParaRPr lang="ru-RU" sz="850" dirty="0">
                        <a:solidFill>
                          <a:srgbClr val="FF0000"/>
                        </a:solidFill>
                        <a:latin typeface="+mn-lt"/>
                      </a:endParaRPr>
                    </a:p>
                  </a:txBody>
                  <a:tcPr marL="91430" marR="91430" marT="45708" marB="45708" anchor="ctr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85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Создание, 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85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модернизация</a:t>
                      </a:r>
                    </a:p>
                  </a:txBody>
                  <a:tcPr marL="91430" marR="91430" marT="45708" marB="45708" anchor="ctr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213256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50" baseline="0" dirty="0">
                          <a:latin typeface="+mn-lt"/>
                        </a:rPr>
                        <a:t>4. </a:t>
                      </a:r>
                      <a:r>
                        <a:rPr kumimoji="0" lang="ru-RU" sz="85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Селекционно</a:t>
                      </a:r>
                      <a:r>
                        <a:rPr kumimoji="0" lang="ru-RU" sz="85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-семеноводческие центры в растениеводстве</a:t>
                      </a:r>
                      <a:endParaRPr lang="ru-RU" sz="850" dirty="0">
                        <a:latin typeface="+mn-lt"/>
                      </a:endParaRPr>
                    </a:p>
                  </a:txBody>
                  <a:tcPr marL="72000" marR="0" marT="45708" marB="45708" anchor="ctr"/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ru-RU" sz="850" dirty="0">
                          <a:latin typeface="+mn-lt"/>
                        </a:rPr>
                        <a:t>25%/50%</a:t>
                      </a:r>
                    </a:p>
                  </a:txBody>
                  <a:tcPr marL="91430" marR="91430" marT="45708" marB="45708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85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Создание и (или) модернизация</a:t>
                      </a:r>
                    </a:p>
                  </a:txBody>
                  <a:tcPr marL="91430" marR="91430" marT="45708" marB="45708" anchor="ctr"/>
                </a:tc>
              </a:tr>
              <a:tr h="213256">
                <a:tc>
                  <a:txBody>
                    <a:bodyPr/>
                    <a:lstStyle/>
                    <a:p>
                      <a:pPr algn="l"/>
                      <a:r>
                        <a:rPr lang="ru-RU" sz="850" dirty="0">
                          <a:latin typeface="+mn-lt"/>
                        </a:rPr>
                        <a:t>5. </a:t>
                      </a:r>
                      <a:r>
                        <a:rPr lang="ru-RU" sz="850" baseline="0" dirty="0" err="1">
                          <a:latin typeface="+mn-lt"/>
                        </a:rPr>
                        <a:t>Селекционно</a:t>
                      </a:r>
                      <a:r>
                        <a:rPr lang="ru-RU" sz="850" baseline="0" dirty="0">
                          <a:latin typeface="+mn-lt"/>
                        </a:rPr>
                        <a:t>-генетические центры в птицеводстве</a:t>
                      </a:r>
                      <a:endParaRPr lang="ru-RU" sz="850" dirty="0">
                        <a:latin typeface="+mn-lt"/>
                      </a:endParaRPr>
                    </a:p>
                  </a:txBody>
                  <a:tcPr marL="72000" marR="0" marT="45708" marB="45708" anchor="ctr"/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ru-RU" sz="850" dirty="0">
                          <a:latin typeface="+mn-lt"/>
                        </a:rPr>
                        <a:t>25%</a:t>
                      </a:r>
                    </a:p>
                  </a:txBody>
                  <a:tcPr marL="91430" marR="91430" marT="45708" marB="45708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85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Создание и (или) модернизация</a:t>
                      </a:r>
                    </a:p>
                  </a:txBody>
                  <a:tcPr marL="91430" marR="91430" marT="45708" marB="45708" anchor="ctr"/>
                </a:tc>
              </a:tr>
              <a:tr h="213256">
                <a:tc>
                  <a:txBody>
                    <a:bodyPr/>
                    <a:lstStyle/>
                    <a:p>
                      <a:pPr algn="l"/>
                      <a:r>
                        <a:rPr lang="ru-RU" sz="850" dirty="0">
                          <a:latin typeface="+mn-lt"/>
                        </a:rPr>
                        <a:t>6. Овцеводческих комплексов (ферм) мясного направления</a:t>
                      </a:r>
                    </a:p>
                  </a:txBody>
                  <a:tcPr marL="72000" marR="0" marT="45708" marB="45708" anchor="ctr"/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ru-RU" sz="850" dirty="0">
                          <a:latin typeface="+mn-lt"/>
                        </a:rPr>
                        <a:t>25%</a:t>
                      </a:r>
                    </a:p>
                  </a:txBody>
                  <a:tcPr marL="91430" marR="91430" marT="45708" marB="45708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85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Создание и (или) модернизация</a:t>
                      </a:r>
                    </a:p>
                  </a:txBody>
                  <a:tcPr marL="91430" marR="91430" marT="45708" marB="45708" anchor="ctr"/>
                </a:tc>
              </a:tr>
              <a:tr h="213256">
                <a:tc>
                  <a:txBody>
                    <a:bodyPr/>
                    <a:lstStyle/>
                    <a:p>
                      <a:pPr algn="l"/>
                      <a:r>
                        <a:rPr lang="ru-RU" sz="850" dirty="0">
                          <a:latin typeface="+mn-lt"/>
                        </a:rPr>
                        <a:t>7. Мощности по производству сухих молочных продуктов для детского питания и компонентов для них</a:t>
                      </a:r>
                    </a:p>
                  </a:txBody>
                  <a:tcPr marL="72000" marR="0" marT="45708" marB="45708" anchor="ctr"/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ru-RU" sz="850" dirty="0">
                          <a:solidFill>
                            <a:srgbClr val="262626"/>
                          </a:solidFill>
                          <a:latin typeface="+mn-lt"/>
                        </a:rPr>
                        <a:t>25%</a:t>
                      </a:r>
                    </a:p>
                  </a:txBody>
                  <a:tcPr marL="91430" marR="91430" marT="45708" marB="45708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85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Создание и (или) модернизация</a:t>
                      </a:r>
                    </a:p>
                  </a:txBody>
                  <a:tcPr marL="91430" marR="91430" marT="45708" marB="45708" anchor="ctr"/>
                </a:tc>
              </a:tr>
              <a:tr h="213256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50" dirty="0">
                          <a:latin typeface="+mn-lt"/>
                        </a:rPr>
                        <a:t>8. </a:t>
                      </a:r>
                      <a:r>
                        <a:rPr lang="ru-RU" sz="850" dirty="0" err="1">
                          <a:latin typeface="+mn-lt"/>
                        </a:rPr>
                        <a:t>Льно</a:t>
                      </a:r>
                      <a:r>
                        <a:rPr lang="ru-RU" sz="850" dirty="0">
                          <a:latin typeface="+mn-lt"/>
                        </a:rPr>
                        <a:t>-, </a:t>
                      </a:r>
                      <a:r>
                        <a:rPr lang="en-US" sz="850" dirty="0">
                          <a:latin typeface="+mn-lt"/>
                        </a:rPr>
                        <a:t>п</a:t>
                      </a:r>
                      <a:r>
                        <a:rPr lang="ru-RU" sz="850" dirty="0" err="1">
                          <a:latin typeface="+mn-lt"/>
                        </a:rPr>
                        <a:t>енькоперерабатывающие</a:t>
                      </a:r>
                      <a:r>
                        <a:rPr lang="ru-RU" sz="850" dirty="0">
                          <a:latin typeface="+mn-lt"/>
                        </a:rPr>
                        <a:t> предприятия</a:t>
                      </a:r>
                    </a:p>
                  </a:txBody>
                  <a:tcPr marL="72000" marR="0" marT="45708" marB="45708" anchor="ctr"/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ru-RU" sz="850" dirty="0">
                          <a:latin typeface="+mn-lt"/>
                        </a:rPr>
                        <a:t>30%</a:t>
                      </a:r>
                    </a:p>
                  </a:txBody>
                  <a:tcPr marL="91430" marR="91430" marT="45708" marB="45708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85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Создание и (или) модернизация</a:t>
                      </a:r>
                    </a:p>
                  </a:txBody>
                  <a:tcPr marL="91430" marR="91430" marT="45708" marB="45708" anchor="ctr"/>
                </a:tc>
              </a:tr>
              <a:tr h="338281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5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9. </a:t>
                      </a:r>
                      <a:r>
                        <a:rPr lang="ru-RU" sz="850" dirty="0">
                          <a:latin typeface="+mn-lt"/>
                        </a:rPr>
                        <a:t>Репродукторов первого порядка для производства родительских форм птицы яичного и (или) мясного направлений</a:t>
                      </a:r>
                    </a:p>
                  </a:txBody>
                  <a:tcPr marL="72000" marR="0" marT="45708" marB="45708" anchor="ctr"/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ru-RU" sz="850" dirty="0">
                          <a:latin typeface="+mn-lt"/>
                        </a:rPr>
                        <a:t>25%</a:t>
                      </a:r>
                    </a:p>
                  </a:txBody>
                  <a:tcPr marL="91430" marR="91430" marT="45708" marB="45708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85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Создание и (или) модернизация</a:t>
                      </a:r>
                    </a:p>
                  </a:txBody>
                  <a:tcPr marL="91430" marR="91430" marT="45708" marB="45708" anchor="ctr"/>
                </a:tc>
                <a:extLst>
                  <a:ext uri="{0D108BD9-81ED-4DB2-BD59-A6C34878D82A}">
                    <a16:rowId xmlns:a16="http://schemas.microsoft.com/office/drawing/2014/main" xmlns="" val="4050607970"/>
                  </a:ext>
                </a:extLst>
              </a:tr>
              <a:tr h="338281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50" dirty="0">
                          <a:latin typeface="+mn-lt"/>
                        </a:rPr>
                        <a:t>10. Репродукторов второго порядка для производства инкубационного яйца  финального гибрида птицы яичного и (или) мясного направлений</a:t>
                      </a:r>
                    </a:p>
                  </a:txBody>
                  <a:tcPr marL="72000" marR="0" marT="45708" marB="45708" anchor="ctr"/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ru-RU" sz="850" dirty="0">
                          <a:latin typeface="+mn-lt"/>
                        </a:rPr>
                        <a:t>25%</a:t>
                      </a:r>
                    </a:p>
                  </a:txBody>
                  <a:tcPr marL="91430" marR="91430" marT="45708" marB="45708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85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Создание и (или) модернизация</a:t>
                      </a:r>
                    </a:p>
                  </a:txBody>
                  <a:tcPr marL="91430" marR="91430" marT="45708" marB="45708" anchor="ctr"/>
                </a:tc>
                <a:extLst>
                  <a:ext uri="{0D108BD9-81ED-4DB2-BD59-A6C34878D82A}">
                    <a16:rowId xmlns:a16="http://schemas.microsoft.com/office/drawing/2014/main" xmlns="" val="2863436887"/>
                  </a:ext>
                </a:extLst>
              </a:tr>
              <a:tr h="213256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50" dirty="0">
                          <a:latin typeface="+mn-lt"/>
                        </a:rPr>
                        <a:t>11. </a:t>
                      </a:r>
                      <a:r>
                        <a:rPr lang="ru-RU" sz="85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Объектов</a:t>
                      </a:r>
                      <a:r>
                        <a:rPr lang="ru-RU" sz="850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по производству кормов для </a:t>
                      </a:r>
                      <a:r>
                        <a:rPr lang="ru-RU" sz="850" kern="1200" baseline="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аквакультуры</a:t>
                      </a:r>
                      <a:endParaRPr lang="ru-RU" sz="85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2000" marR="0" marT="45708" marB="45708" anchor="ctr"/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ru-RU" sz="850" dirty="0">
                          <a:latin typeface="+mn-lt"/>
                        </a:rPr>
                        <a:t>25%</a:t>
                      </a:r>
                    </a:p>
                  </a:txBody>
                  <a:tcPr marL="91430" marR="91430" marT="45708" marB="45708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/>
                      <a:endParaRPr lang="ru-RU" sz="1100" dirty="0">
                        <a:latin typeface="+mn-lt"/>
                      </a:endParaRPr>
                    </a:p>
                  </a:txBody>
                  <a:tcPr marL="91430" marR="91430" marT="45708" marB="45708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85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Создание и (или) модернизация</a:t>
                      </a:r>
                    </a:p>
                  </a:txBody>
                  <a:tcPr marL="91430" marR="91430" marT="45708" marB="45708" anchor="ctr"/>
                </a:tc>
                <a:extLst>
                  <a:ext uri="{0D108BD9-81ED-4DB2-BD59-A6C34878D82A}">
                    <a16:rowId xmlns:a16="http://schemas.microsoft.com/office/drawing/2014/main" xmlns="" val="484968637"/>
                  </a:ext>
                </a:extLst>
              </a:tr>
              <a:tr h="338281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50" dirty="0">
                          <a:latin typeface="+mn-lt"/>
                        </a:rPr>
                        <a:t>12. Маркировочное</a:t>
                      </a:r>
                      <a:r>
                        <a:rPr lang="ru-RU" sz="850" baseline="0" dirty="0">
                          <a:latin typeface="+mn-lt"/>
                        </a:rPr>
                        <a:t> </a:t>
                      </a:r>
                      <a:r>
                        <a:rPr lang="ru-RU" sz="850" dirty="0">
                          <a:latin typeface="+mn-lt"/>
                        </a:rPr>
                        <a:t>оборудование для организаций, осуществляющих производство и (или) переработку молока</a:t>
                      </a:r>
                    </a:p>
                  </a:txBody>
                  <a:tcPr marL="72000" marR="0" marT="45708" marB="45708" anchor="ctr"/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ru-RU" sz="850" dirty="0">
                          <a:latin typeface="+mn-lt"/>
                        </a:rPr>
                        <a:t>70%</a:t>
                      </a:r>
                    </a:p>
                  </a:txBody>
                  <a:tcPr marL="91430" marR="91430" marT="45708" marB="45708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85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Приобретение</a:t>
                      </a:r>
                    </a:p>
                  </a:txBody>
                  <a:tcPr marL="91430" marR="91430" marT="45708" marB="45708" anchor="ctr"/>
                </a:tc>
                <a:extLst>
                  <a:ext uri="{0D108BD9-81ED-4DB2-BD59-A6C34878D82A}">
                    <a16:rowId xmlns:a16="http://schemas.microsoft.com/office/drawing/2014/main" xmlns="" val="10013"/>
                  </a:ext>
                </a:extLst>
              </a:tr>
              <a:tr h="217787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5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13.Предприятия по глубокой переработке зерна</a:t>
                      </a:r>
                      <a:endParaRPr lang="ru-RU" sz="850" dirty="0">
                        <a:latin typeface="+mn-lt"/>
                      </a:endParaRPr>
                    </a:p>
                  </a:txBody>
                  <a:tcPr marL="72000" marR="0" marT="45708" marB="45708" anchor="ctr"/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ru-RU" sz="850" dirty="0">
                          <a:latin typeface="+mn-lt"/>
                        </a:rPr>
                        <a:t>20%</a:t>
                      </a:r>
                    </a:p>
                  </a:txBody>
                  <a:tcPr marL="91430" marR="91430" marT="45708" marB="45708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85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Создание и (или) модернизация</a:t>
                      </a:r>
                    </a:p>
                  </a:txBody>
                  <a:tcPr marL="91430" marR="91430" marT="45708" marB="45708" anchor="ctr"/>
                </a:tc>
              </a:tr>
              <a:tr h="338281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50" dirty="0">
                          <a:latin typeface="+mn-lt"/>
                        </a:rPr>
                        <a:t>14. Предприятия по переработке масличных культур и предприятий по переработке и консервированию рыбы, ракообразных и моллюсков</a:t>
                      </a:r>
                    </a:p>
                  </a:txBody>
                  <a:tcPr marL="72000" marR="0" marT="45708" marB="45708" anchor="ctr"/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ru-RU" sz="850" dirty="0">
                          <a:latin typeface="+mn-lt"/>
                        </a:rPr>
                        <a:t>25%</a:t>
                      </a:r>
                    </a:p>
                  </a:txBody>
                  <a:tcPr marL="91430" marR="91430" marT="45708" marB="45708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85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Создание и (или) модернизация</a:t>
                      </a:r>
                    </a:p>
                  </a:txBody>
                  <a:tcPr marL="91430" marR="91430" marT="45708" marB="45708" anchor="ctr"/>
                </a:tc>
              </a:tr>
              <a:tr h="188332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50" dirty="0">
                          <a:latin typeface="+mn-lt"/>
                        </a:rPr>
                        <a:t>15. Маркировочное оборудование для мороженого</a:t>
                      </a:r>
                    </a:p>
                  </a:txBody>
                  <a:tcPr marL="72000" marR="0" marT="45708" marB="45708" anchor="ctr"/>
                </a:tc>
                <a:tc gridSpan="2">
                  <a:txBody>
                    <a:bodyPr/>
                    <a:lstStyle/>
                    <a:p>
                      <a:endParaRPr lang="ru-RU" sz="1000" dirty="0"/>
                    </a:p>
                  </a:txBody>
                  <a:tcPr marL="91430" marR="91430" marT="45708" marB="45708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50" dirty="0">
                          <a:latin typeface="+mn-lt"/>
                        </a:rPr>
                        <a:t>50%</a:t>
                      </a:r>
                    </a:p>
                  </a:txBody>
                  <a:tcPr marL="91430" marR="91430" marT="45708" marB="45708" anchor="ctr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85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Приобретение</a:t>
                      </a:r>
                    </a:p>
                  </a:txBody>
                  <a:tcPr marL="91430" marR="91430" marT="45708" marB="45708" anchor="ctr"/>
                </a:tc>
              </a:tr>
              <a:tr h="28436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50" dirty="0">
                          <a:latin typeface="+mn-lt"/>
                        </a:rPr>
                        <a:t>16. Оборудование для свиноводческих комплексов</a:t>
                      </a:r>
                    </a:p>
                  </a:txBody>
                  <a:tcPr marL="72000" marR="0" marT="45708" marB="45708" anchor="ctr"/>
                </a:tc>
                <a:tc gridSpan="2">
                  <a:txBody>
                    <a:bodyPr/>
                    <a:lstStyle/>
                    <a:p>
                      <a:endParaRPr lang="ru-RU" sz="1000" dirty="0"/>
                    </a:p>
                  </a:txBody>
                  <a:tcPr marL="91430" marR="91430" marT="45708" marB="45708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5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50%</a:t>
                      </a:r>
                    </a:p>
                  </a:txBody>
                  <a:tcPr marL="91430" marR="91430" marT="45708" marB="45708" anchor="ctr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85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Приобретение</a:t>
                      </a:r>
                    </a:p>
                  </a:txBody>
                  <a:tcPr marL="91430" marR="91430" marT="45708" marB="45708" anchor="ctr"/>
                </a:tc>
              </a:tr>
              <a:tr h="187574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50" dirty="0" smtClean="0">
                          <a:latin typeface="+mn-lt"/>
                        </a:rPr>
                        <a:t>17. Животноводческие помещения для создания племенных лошадей</a:t>
                      </a:r>
                      <a:endParaRPr lang="ru-RU" sz="850" dirty="0">
                        <a:latin typeface="+mn-lt"/>
                      </a:endParaRPr>
                    </a:p>
                  </a:txBody>
                  <a:tcPr marL="72000" marR="0" marT="45708" marB="45708" anchor="ctr"/>
                </a:tc>
                <a:tc gridSpan="2">
                  <a:txBody>
                    <a:bodyPr/>
                    <a:lstStyle/>
                    <a:p>
                      <a:endParaRPr lang="ru-RU" sz="850" dirty="0"/>
                    </a:p>
                  </a:txBody>
                  <a:tcPr marL="91430" marR="91430" marT="45708" marB="45708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5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50% &lt;*&gt;</a:t>
                      </a:r>
                    </a:p>
                  </a:txBody>
                  <a:tcPr marL="91430" marR="91430" marT="45708" marB="45708" anchor="ctr"/>
                </a:tc>
                <a:tc>
                  <a:txBody>
                    <a:bodyPr/>
                    <a:lstStyle/>
                    <a:p>
                      <a:pPr algn="ctr"/>
                      <a:endParaRPr lang="ru-RU" sz="900" dirty="0">
                        <a:latin typeface="+mn-lt"/>
                      </a:endParaRPr>
                    </a:p>
                  </a:txBody>
                  <a:tcPr marL="91430" marR="91430" marT="45708" marB="45708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85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Создание и (или) модернизация</a:t>
                      </a:r>
                    </a:p>
                  </a:txBody>
                  <a:tcPr marL="91430" marR="91430" marT="45708" marB="45708" anchor="ctr"/>
                </a:tc>
              </a:tr>
            </a:tbl>
          </a:graphicData>
        </a:graphic>
      </p:graphicFrame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Місце для номера слайда 4"/>
          <p:cNvSpPr>
            <a:spLocks noGrp="1"/>
          </p:cNvSpPr>
          <p:nvPr>
            <p:ph type="sldNum" sz="quarter" idx="13"/>
          </p:nvPr>
        </p:nvSpPr>
        <p:spPr bwMode="auto">
          <a:xfrm>
            <a:off x="8824913" y="6308725"/>
            <a:ext cx="27432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uk-UA" altLang="ru-RU" sz="1600">
              <a:solidFill>
                <a:schemeClr val="accent1"/>
              </a:solidFill>
            </a:endParaRPr>
          </a:p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fld id="{935F2879-8899-4387-BB4C-F79EB47C58CB}" type="slidenum">
              <a:rPr lang="uk-UA" altLang="ru-RU" sz="1600" smtClean="0">
                <a:solidFill>
                  <a:schemeClr val="accent1"/>
                </a:solidFill>
              </a:rPr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t>15</a:t>
            </a:fld>
            <a:endParaRPr lang="uk-UA" altLang="ru-RU" sz="1600">
              <a:solidFill>
                <a:schemeClr val="accent1"/>
              </a:solidFill>
            </a:endParaRPr>
          </a:p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uk-UA" altLang="ru-RU" sz="1600">
              <a:solidFill>
                <a:schemeClr val="accent1"/>
              </a:solidFill>
            </a:endParaRPr>
          </a:p>
        </p:txBody>
      </p:sp>
      <p:sp>
        <p:nvSpPr>
          <p:cNvPr id="9" name="Заголовок 1"/>
          <p:cNvSpPr txBox="1">
            <a:spLocks/>
          </p:cNvSpPr>
          <p:nvPr/>
        </p:nvSpPr>
        <p:spPr>
          <a:xfrm>
            <a:off x="1681163" y="485775"/>
            <a:ext cx="7499350" cy="1143000"/>
          </a:xfrm>
          <a:prstGeom prst="rect">
            <a:avLst/>
          </a:prstGeom>
        </p:spPr>
        <p:txBody>
          <a:bodyPr anchor="ctr">
            <a:normAutofit fontScale="97500"/>
          </a:bodyPr>
          <a:lstStyle/>
          <a:p>
            <a:pPr eaLnBrk="1" fontAlgn="auto" hangingPunct="1">
              <a:lnSpc>
                <a:spcPct val="90000"/>
              </a:lnSpc>
              <a:spcAft>
                <a:spcPts val="0"/>
              </a:spcAft>
              <a:defRPr/>
            </a:pPr>
            <a:endParaRPr lang="ru-RU" sz="2400" b="1" dirty="0">
              <a:solidFill>
                <a:schemeClr val="accent5">
                  <a:lumMod val="75000"/>
                </a:schemeClr>
              </a:solidFill>
              <a:latin typeface="+mn-lt"/>
              <a:ea typeface="+mj-ea"/>
              <a:cs typeface="+mj-cs"/>
            </a:endParaRPr>
          </a:p>
        </p:txBody>
      </p:sp>
      <p:sp>
        <p:nvSpPr>
          <p:cNvPr id="38918" name="TextBox 8"/>
          <p:cNvSpPr txBox="1">
            <a:spLocks noChangeArrowheads="1"/>
          </p:cNvSpPr>
          <p:nvPr/>
        </p:nvSpPr>
        <p:spPr bwMode="auto">
          <a:xfrm>
            <a:off x="2063750" y="203200"/>
            <a:ext cx="8640763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2000" dirty="0">
                <a:latin typeface="+mn-lt"/>
                <a:cs typeface="Arial" panose="020B0604020202020204" pitchFamily="34" charset="0"/>
              </a:rPr>
              <a:t>3. ВОЗМЕЩЕНИЕ ЧАСТИ ПРЯМЫХ ПОНЕСЕННЫХ ЗАТРАТ НА СОЗДАНИЕ И МОДЕРНИЗАЦИЮ ОБЪЕКТОВ АПК</a:t>
            </a:r>
          </a:p>
        </p:txBody>
      </p:sp>
      <p:graphicFrame>
        <p:nvGraphicFramePr>
          <p:cNvPr id="10" name="Таблица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34945940"/>
              </p:ext>
            </p:extLst>
          </p:nvPr>
        </p:nvGraphicFramePr>
        <p:xfrm>
          <a:off x="2049340" y="881857"/>
          <a:ext cx="9472099" cy="3501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472099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2892620">
                <a:tc>
                  <a:txBody>
                    <a:bodyPr/>
                    <a:lstStyle/>
                    <a:p>
                      <a:r>
                        <a:rPr lang="en-US" sz="1500" baseline="0" dirty="0">
                          <a:solidFill>
                            <a:srgbClr val="262626"/>
                          </a:solidFill>
                        </a:rPr>
                        <a:t>   </a:t>
                      </a:r>
                      <a:r>
                        <a:rPr lang="ru-RU" sz="1400" u="sng" baseline="0" dirty="0">
                          <a:solidFill>
                            <a:srgbClr val="262626"/>
                          </a:solidFill>
                        </a:rPr>
                        <a:t>&lt;*&gt; </a:t>
                      </a:r>
                    </a:p>
                    <a:p>
                      <a:r>
                        <a:rPr lang="ru-RU" sz="1400" u="none" baseline="0" dirty="0">
                          <a:solidFill>
                            <a:srgbClr val="262626"/>
                          </a:solidFill>
                        </a:rPr>
                        <a:t>   </a:t>
                      </a:r>
                      <a:r>
                        <a:rPr lang="en-US" sz="1400" u="sng" baseline="0" dirty="0">
                          <a:solidFill>
                            <a:srgbClr val="262626"/>
                          </a:solidFill>
                        </a:rPr>
                        <a:t>ПРИ СОЗДАНИИ: </a:t>
                      </a:r>
                    </a:p>
                    <a:p>
                      <a:r>
                        <a:rPr lang="ru-RU" sz="1400" baseline="0" dirty="0">
                          <a:solidFill>
                            <a:srgbClr val="262626"/>
                          </a:solidFill>
                        </a:rPr>
                        <a:t>   </a:t>
                      </a:r>
                      <a:r>
                        <a:rPr lang="en-US" sz="1400" baseline="0" dirty="0">
                          <a:solidFill>
                            <a:srgbClr val="262626"/>
                          </a:solidFill>
                        </a:rPr>
                        <a:t>а) ж</a:t>
                      </a:r>
                      <a:r>
                        <a:rPr lang="ru-RU" sz="1400" baseline="0" dirty="0" err="1">
                          <a:solidFill>
                            <a:srgbClr val="262626"/>
                          </a:solidFill>
                        </a:rPr>
                        <a:t>ивотноводческого</a:t>
                      </a:r>
                      <a:r>
                        <a:rPr lang="ru-RU" sz="1400" baseline="0" dirty="0">
                          <a:solidFill>
                            <a:srgbClr val="262626"/>
                          </a:solidFill>
                        </a:rPr>
                        <a:t> комплекса молочного направления (молочной фермы) мощностью</a:t>
                      </a:r>
                      <a:r>
                        <a:rPr lang="en-US" sz="1400" baseline="0" dirty="0">
                          <a:solidFill>
                            <a:srgbClr val="262626"/>
                          </a:solidFill>
                        </a:rPr>
                        <a:t>:</a:t>
                      </a:r>
                      <a:endParaRPr lang="ru-RU" sz="1400" baseline="0" dirty="0">
                        <a:solidFill>
                          <a:srgbClr val="262626"/>
                        </a:solidFill>
                      </a:endParaRPr>
                    </a:p>
                    <a:p>
                      <a:r>
                        <a:rPr lang="en-US" sz="1400" dirty="0">
                          <a:solidFill>
                            <a:srgbClr val="262626"/>
                          </a:solidFill>
                        </a:rPr>
                        <a:t> </a:t>
                      </a:r>
                      <a:r>
                        <a:rPr lang="ru-RU" sz="1400" dirty="0">
                          <a:solidFill>
                            <a:srgbClr val="262626"/>
                          </a:solidFill>
                        </a:rPr>
                        <a:t>    </a:t>
                      </a:r>
                      <a:r>
                        <a:rPr lang="en-US" sz="1400" baseline="0" dirty="0">
                          <a:solidFill>
                            <a:srgbClr val="262626"/>
                          </a:solidFill>
                        </a:rPr>
                        <a:t>  </a:t>
                      </a:r>
                      <a:r>
                        <a:rPr lang="ru-RU" sz="1400" dirty="0">
                          <a:solidFill>
                            <a:srgbClr val="262626"/>
                          </a:solidFill>
                        </a:rPr>
                        <a:t>до 250 голов </a:t>
                      </a:r>
                      <a:r>
                        <a:rPr lang="ru-RU" sz="1400" u="sng" dirty="0">
                          <a:solidFill>
                            <a:srgbClr val="262626"/>
                          </a:solidFill>
                        </a:rPr>
                        <a:t>коров</a:t>
                      </a:r>
                      <a:r>
                        <a:rPr lang="ru-RU" sz="1400" dirty="0">
                          <a:solidFill>
                            <a:srgbClr val="262626"/>
                          </a:solidFill>
                        </a:rPr>
                        <a:t> включительно - 70 тысяч рублей на одно </a:t>
                      </a:r>
                      <a:r>
                        <a:rPr lang="ru-RU" sz="1400" dirty="0" err="1">
                          <a:solidFill>
                            <a:srgbClr val="262626"/>
                          </a:solidFill>
                        </a:rPr>
                        <a:t>ското</a:t>
                      </a:r>
                      <a:r>
                        <a:rPr lang="ru-RU" sz="1400" dirty="0">
                          <a:solidFill>
                            <a:srgbClr val="262626"/>
                          </a:solidFill>
                        </a:rPr>
                        <a:t>-место коров</a:t>
                      </a:r>
                      <a:r>
                        <a:rPr lang="en-US" sz="1400" dirty="0">
                          <a:solidFill>
                            <a:srgbClr val="262626"/>
                          </a:solidFill>
                        </a:rPr>
                        <a:t>;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>
                          <a:solidFill>
                            <a:srgbClr val="262626"/>
                          </a:solidFill>
                        </a:rPr>
                        <a:t> </a:t>
                      </a:r>
                      <a:r>
                        <a:rPr lang="ru-RU" sz="1400" dirty="0">
                          <a:solidFill>
                            <a:srgbClr val="262626"/>
                          </a:solidFill>
                        </a:rPr>
                        <a:t>    </a:t>
                      </a:r>
                      <a:r>
                        <a:rPr lang="en-US" sz="1400" dirty="0">
                          <a:solidFill>
                            <a:srgbClr val="262626"/>
                          </a:solidFill>
                        </a:rPr>
                        <a:t>  </a:t>
                      </a:r>
                      <a:r>
                        <a:rPr lang="ru-RU" sz="1400" dirty="0">
                          <a:solidFill>
                            <a:srgbClr val="262626"/>
                          </a:solidFill>
                        </a:rPr>
                        <a:t>от 251 до 399 голов</a:t>
                      </a:r>
                      <a:r>
                        <a:rPr lang="ru-RU" sz="1400" u="none" dirty="0">
                          <a:solidFill>
                            <a:srgbClr val="262626"/>
                          </a:solidFill>
                        </a:rPr>
                        <a:t> </a:t>
                      </a:r>
                      <a:r>
                        <a:rPr lang="ru-RU" sz="1400" u="sng" dirty="0">
                          <a:solidFill>
                            <a:srgbClr val="262626"/>
                          </a:solidFill>
                        </a:rPr>
                        <a:t>коров</a:t>
                      </a:r>
                      <a:r>
                        <a:rPr lang="ru-RU" sz="1400" u="none" dirty="0">
                          <a:solidFill>
                            <a:srgbClr val="262626"/>
                          </a:solidFill>
                        </a:rPr>
                        <a:t> </a:t>
                      </a:r>
                      <a:r>
                        <a:rPr lang="ru-RU" sz="1400" dirty="0">
                          <a:solidFill>
                            <a:srgbClr val="262626"/>
                          </a:solidFill>
                        </a:rPr>
                        <a:t>включительно</a:t>
                      </a:r>
                      <a:r>
                        <a:rPr lang="en-US" sz="1400" dirty="0">
                          <a:solidFill>
                            <a:srgbClr val="262626"/>
                          </a:solidFill>
                        </a:rPr>
                        <a:t> </a:t>
                      </a:r>
                      <a:r>
                        <a:rPr lang="ru-RU" sz="1400" dirty="0">
                          <a:solidFill>
                            <a:srgbClr val="262626"/>
                          </a:solidFill>
                        </a:rPr>
                        <a:t>- 80 тысяч рублей на одно </a:t>
                      </a:r>
                      <a:r>
                        <a:rPr lang="ru-RU" sz="1400" dirty="0" err="1">
                          <a:solidFill>
                            <a:srgbClr val="262626"/>
                          </a:solidFill>
                        </a:rPr>
                        <a:t>ското</a:t>
                      </a:r>
                      <a:r>
                        <a:rPr lang="ru-RU" sz="1400" dirty="0">
                          <a:solidFill>
                            <a:srgbClr val="262626"/>
                          </a:solidFill>
                        </a:rPr>
                        <a:t>-место коров</a:t>
                      </a:r>
                      <a:r>
                        <a:rPr lang="en-US" sz="1400" dirty="0">
                          <a:solidFill>
                            <a:srgbClr val="262626"/>
                          </a:solidFill>
                        </a:rPr>
                        <a:t>;</a:t>
                      </a:r>
                    </a:p>
                    <a:p>
                      <a:r>
                        <a:rPr lang="en-US" sz="1400" baseline="0" dirty="0">
                          <a:solidFill>
                            <a:srgbClr val="262626"/>
                          </a:solidFill>
                        </a:rPr>
                        <a:t>   </a:t>
                      </a:r>
                      <a:r>
                        <a:rPr lang="ru-RU" sz="1400" baseline="0" dirty="0">
                          <a:solidFill>
                            <a:srgbClr val="262626"/>
                          </a:solidFill>
                        </a:rPr>
                        <a:t>    </a:t>
                      </a:r>
                      <a:r>
                        <a:rPr lang="ru-RU" sz="1400" dirty="0">
                          <a:solidFill>
                            <a:srgbClr val="262626"/>
                          </a:solidFill>
                        </a:rPr>
                        <a:t>от </a:t>
                      </a:r>
                      <a:r>
                        <a:rPr lang="en-US" sz="1400" dirty="0">
                          <a:solidFill>
                            <a:srgbClr val="262626"/>
                          </a:solidFill>
                        </a:rPr>
                        <a:t>400</a:t>
                      </a:r>
                      <a:r>
                        <a:rPr lang="ru-RU" sz="1400" dirty="0">
                          <a:solidFill>
                            <a:srgbClr val="262626"/>
                          </a:solidFill>
                        </a:rPr>
                        <a:t> до </a:t>
                      </a:r>
                      <a:r>
                        <a:rPr lang="en-US" sz="1400" dirty="0">
                          <a:solidFill>
                            <a:srgbClr val="262626"/>
                          </a:solidFill>
                        </a:rPr>
                        <a:t>5</a:t>
                      </a:r>
                      <a:r>
                        <a:rPr lang="ru-RU" sz="1400" dirty="0">
                          <a:solidFill>
                            <a:srgbClr val="262626"/>
                          </a:solidFill>
                        </a:rPr>
                        <a:t>99 голов </a:t>
                      </a:r>
                      <a:r>
                        <a:rPr lang="ru-RU" sz="1400" u="sng" dirty="0">
                          <a:solidFill>
                            <a:srgbClr val="262626"/>
                          </a:solidFill>
                        </a:rPr>
                        <a:t>коров</a:t>
                      </a:r>
                      <a:r>
                        <a:rPr lang="ru-RU" sz="1400" dirty="0">
                          <a:solidFill>
                            <a:srgbClr val="262626"/>
                          </a:solidFill>
                        </a:rPr>
                        <a:t> включительно</a:t>
                      </a:r>
                      <a:r>
                        <a:rPr lang="en-US" sz="1400" dirty="0">
                          <a:solidFill>
                            <a:srgbClr val="262626"/>
                          </a:solidFill>
                        </a:rPr>
                        <a:t> </a:t>
                      </a:r>
                      <a:r>
                        <a:rPr lang="ru-RU" sz="1400" dirty="0">
                          <a:solidFill>
                            <a:srgbClr val="262626"/>
                          </a:solidFill>
                        </a:rPr>
                        <a:t>- </a:t>
                      </a:r>
                      <a:r>
                        <a:rPr lang="en-US" sz="1400" dirty="0">
                          <a:solidFill>
                            <a:srgbClr val="262626"/>
                          </a:solidFill>
                        </a:rPr>
                        <a:t>1</a:t>
                      </a:r>
                      <a:r>
                        <a:rPr lang="ru-RU" sz="1400" dirty="0">
                          <a:solidFill>
                            <a:srgbClr val="262626"/>
                          </a:solidFill>
                        </a:rPr>
                        <a:t>20 тысяч рублей на одно </a:t>
                      </a:r>
                      <a:r>
                        <a:rPr lang="ru-RU" sz="1400" dirty="0" err="1">
                          <a:solidFill>
                            <a:srgbClr val="262626"/>
                          </a:solidFill>
                        </a:rPr>
                        <a:t>ското</a:t>
                      </a:r>
                      <a:r>
                        <a:rPr lang="ru-RU" sz="1400" dirty="0">
                          <a:solidFill>
                            <a:srgbClr val="262626"/>
                          </a:solidFill>
                        </a:rPr>
                        <a:t>-место коров</a:t>
                      </a:r>
                      <a:r>
                        <a:rPr lang="en-US" sz="1400" dirty="0">
                          <a:solidFill>
                            <a:srgbClr val="262626"/>
                          </a:solidFill>
                        </a:rPr>
                        <a:t>;</a:t>
                      </a:r>
                    </a:p>
                    <a:p>
                      <a:r>
                        <a:rPr lang="en-US" sz="1400" dirty="0">
                          <a:solidFill>
                            <a:srgbClr val="262626"/>
                          </a:solidFill>
                        </a:rPr>
                        <a:t>  </a:t>
                      </a:r>
                      <a:r>
                        <a:rPr lang="ru-RU" sz="1400" dirty="0">
                          <a:solidFill>
                            <a:srgbClr val="262626"/>
                          </a:solidFill>
                        </a:rPr>
                        <a:t>    </a:t>
                      </a:r>
                      <a:r>
                        <a:rPr lang="en-US" sz="1400" dirty="0">
                          <a:solidFill>
                            <a:srgbClr val="262626"/>
                          </a:solidFill>
                        </a:rPr>
                        <a:t> </a:t>
                      </a:r>
                      <a:r>
                        <a:rPr lang="ru-RU" sz="1400" dirty="0">
                          <a:solidFill>
                            <a:srgbClr val="262626"/>
                          </a:solidFill>
                        </a:rPr>
                        <a:t>от </a:t>
                      </a:r>
                      <a:r>
                        <a:rPr lang="en-US" sz="1400" dirty="0">
                          <a:solidFill>
                            <a:srgbClr val="262626"/>
                          </a:solidFill>
                        </a:rPr>
                        <a:t>600</a:t>
                      </a:r>
                      <a:r>
                        <a:rPr lang="ru-RU" sz="1400" dirty="0">
                          <a:solidFill>
                            <a:srgbClr val="262626"/>
                          </a:solidFill>
                        </a:rPr>
                        <a:t> до </a:t>
                      </a:r>
                      <a:r>
                        <a:rPr lang="en-US" sz="1400" dirty="0">
                          <a:solidFill>
                            <a:srgbClr val="262626"/>
                          </a:solidFill>
                        </a:rPr>
                        <a:t>7</a:t>
                      </a:r>
                      <a:r>
                        <a:rPr lang="ru-RU" sz="1400" dirty="0">
                          <a:solidFill>
                            <a:srgbClr val="262626"/>
                          </a:solidFill>
                        </a:rPr>
                        <a:t>99 голов </a:t>
                      </a:r>
                      <a:r>
                        <a:rPr lang="ru-RU" sz="1400" u="sng" dirty="0">
                          <a:solidFill>
                            <a:srgbClr val="262626"/>
                          </a:solidFill>
                        </a:rPr>
                        <a:t>коров</a:t>
                      </a:r>
                      <a:r>
                        <a:rPr lang="ru-RU" sz="1400" dirty="0">
                          <a:solidFill>
                            <a:srgbClr val="262626"/>
                          </a:solidFill>
                        </a:rPr>
                        <a:t> включительно</a:t>
                      </a:r>
                      <a:r>
                        <a:rPr lang="en-US" sz="1400" dirty="0">
                          <a:solidFill>
                            <a:srgbClr val="262626"/>
                          </a:solidFill>
                        </a:rPr>
                        <a:t> </a:t>
                      </a:r>
                      <a:r>
                        <a:rPr lang="ru-RU" sz="1400" dirty="0">
                          <a:solidFill>
                            <a:srgbClr val="262626"/>
                          </a:solidFill>
                        </a:rPr>
                        <a:t>- </a:t>
                      </a:r>
                      <a:r>
                        <a:rPr lang="en-US" sz="1400" dirty="0">
                          <a:solidFill>
                            <a:srgbClr val="262626"/>
                          </a:solidFill>
                        </a:rPr>
                        <a:t>1</a:t>
                      </a:r>
                      <a:r>
                        <a:rPr lang="ru-RU" sz="1400" dirty="0">
                          <a:solidFill>
                            <a:srgbClr val="262626"/>
                          </a:solidFill>
                        </a:rPr>
                        <a:t>40 тысяч рублей на одно </a:t>
                      </a:r>
                      <a:r>
                        <a:rPr lang="ru-RU" sz="1400" dirty="0" err="1">
                          <a:solidFill>
                            <a:srgbClr val="262626"/>
                          </a:solidFill>
                        </a:rPr>
                        <a:t>ското</a:t>
                      </a:r>
                      <a:r>
                        <a:rPr lang="ru-RU" sz="1400" dirty="0">
                          <a:solidFill>
                            <a:srgbClr val="262626"/>
                          </a:solidFill>
                        </a:rPr>
                        <a:t>-место коров</a:t>
                      </a:r>
                      <a:r>
                        <a:rPr lang="en-US" sz="1400" dirty="0">
                          <a:solidFill>
                            <a:srgbClr val="262626"/>
                          </a:solidFill>
                        </a:rPr>
                        <a:t>;</a:t>
                      </a:r>
                    </a:p>
                    <a:p>
                      <a:r>
                        <a:rPr lang="en-US" sz="1400" dirty="0">
                          <a:solidFill>
                            <a:srgbClr val="262626"/>
                          </a:solidFill>
                        </a:rPr>
                        <a:t>  </a:t>
                      </a:r>
                      <a:r>
                        <a:rPr lang="ru-RU" sz="1400" dirty="0">
                          <a:solidFill>
                            <a:srgbClr val="262626"/>
                          </a:solidFill>
                        </a:rPr>
                        <a:t>    </a:t>
                      </a:r>
                      <a:r>
                        <a:rPr lang="en-US" sz="1400" dirty="0">
                          <a:solidFill>
                            <a:srgbClr val="262626"/>
                          </a:solidFill>
                        </a:rPr>
                        <a:t> 800 и </a:t>
                      </a:r>
                      <a:r>
                        <a:rPr lang="en-US" sz="1400" dirty="0" err="1">
                          <a:solidFill>
                            <a:srgbClr val="262626"/>
                          </a:solidFill>
                        </a:rPr>
                        <a:t>более</a:t>
                      </a:r>
                      <a:r>
                        <a:rPr lang="en-US" sz="1400" dirty="0">
                          <a:solidFill>
                            <a:srgbClr val="262626"/>
                          </a:solidFill>
                        </a:rPr>
                        <a:t> </a:t>
                      </a:r>
                      <a:r>
                        <a:rPr lang="ru-RU" sz="1400" dirty="0">
                          <a:solidFill>
                            <a:srgbClr val="262626"/>
                          </a:solidFill>
                        </a:rPr>
                        <a:t>голов </a:t>
                      </a:r>
                      <a:r>
                        <a:rPr lang="ru-RU" sz="1400" u="sng" dirty="0">
                          <a:solidFill>
                            <a:srgbClr val="262626"/>
                          </a:solidFill>
                        </a:rPr>
                        <a:t>коров</a:t>
                      </a:r>
                      <a:r>
                        <a:rPr lang="ru-RU" sz="1400" dirty="0">
                          <a:solidFill>
                            <a:srgbClr val="262626"/>
                          </a:solidFill>
                        </a:rPr>
                        <a:t> включительно</a:t>
                      </a:r>
                      <a:r>
                        <a:rPr lang="en-US" sz="1400" dirty="0">
                          <a:solidFill>
                            <a:srgbClr val="262626"/>
                          </a:solidFill>
                        </a:rPr>
                        <a:t> </a:t>
                      </a:r>
                      <a:r>
                        <a:rPr lang="ru-RU" sz="1400" dirty="0">
                          <a:solidFill>
                            <a:srgbClr val="262626"/>
                          </a:solidFill>
                        </a:rPr>
                        <a:t>- </a:t>
                      </a:r>
                      <a:r>
                        <a:rPr lang="en-US" sz="1400" dirty="0">
                          <a:solidFill>
                            <a:srgbClr val="262626"/>
                          </a:solidFill>
                        </a:rPr>
                        <a:t>1</a:t>
                      </a:r>
                      <a:r>
                        <a:rPr lang="ru-RU" sz="1400" dirty="0">
                          <a:solidFill>
                            <a:srgbClr val="262626"/>
                          </a:solidFill>
                        </a:rPr>
                        <a:t>60 тысяч рублей на одно </a:t>
                      </a:r>
                      <a:r>
                        <a:rPr lang="ru-RU" sz="1400" dirty="0" err="1">
                          <a:solidFill>
                            <a:srgbClr val="262626"/>
                          </a:solidFill>
                        </a:rPr>
                        <a:t>ското</a:t>
                      </a:r>
                      <a:r>
                        <a:rPr lang="ru-RU" sz="1400" dirty="0">
                          <a:solidFill>
                            <a:srgbClr val="262626"/>
                          </a:solidFill>
                        </a:rPr>
                        <a:t>-место коров</a:t>
                      </a:r>
                      <a:r>
                        <a:rPr lang="en-US" sz="1400" dirty="0">
                          <a:solidFill>
                            <a:srgbClr val="262626"/>
                          </a:solidFill>
                        </a:rPr>
                        <a:t>;</a:t>
                      </a:r>
                    </a:p>
                    <a:p>
                      <a:r>
                        <a:rPr lang="en-US" sz="1400" dirty="0">
                          <a:solidFill>
                            <a:srgbClr val="262626"/>
                          </a:solidFill>
                        </a:rPr>
                        <a:t> </a:t>
                      </a:r>
                      <a:r>
                        <a:rPr lang="ru-RU" sz="1400" dirty="0">
                          <a:solidFill>
                            <a:srgbClr val="262626"/>
                          </a:solidFill>
                        </a:rPr>
                        <a:t>    </a:t>
                      </a:r>
                      <a:r>
                        <a:rPr lang="en-US" sz="1400" dirty="0">
                          <a:solidFill>
                            <a:srgbClr val="262626"/>
                          </a:solidFill>
                        </a:rPr>
                        <a:t>  </a:t>
                      </a:r>
                      <a:r>
                        <a:rPr lang="ru-RU" sz="1400" dirty="0">
                          <a:solidFill>
                            <a:srgbClr val="262626"/>
                          </a:solidFill>
                        </a:rPr>
                        <a:t>500 и более голов дойного стада </a:t>
                      </a:r>
                      <a:r>
                        <a:rPr lang="ru-RU" sz="1400" u="sng" dirty="0">
                          <a:solidFill>
                            <a:srgbClr val="262626"/>
                          </a:solidFill>
                        </a:rPr>
                        <a:t>коз</a:t>
                      </a:r>
                      <a:r>
                        <a:rPr lang="en-US" sz="1400" dirty="0">
                          <a:solidFill>
                            <a:srgbClr val="262626"/>
                          </a:solidFill>
                        </a:rPr>
                        <a:t> </a:t>
                      </a:r>
                      <a:r>
                        <a:rPr lang="ru-RU" sz="1400" dirty="0">
                          <a:solidFill>
                            <a:srgbClr val="262626"/>
                          </a:solidFill>
                        </a:rPr>
                        <a:t>- 25 тысяч рублей на одно </a:t>
                      </a:r>
                      <a:r>
                        <a:rPr lang="ru-RU" sz="1400" dirty="0" err="1">
                          <a:solidFill>
                            <a:srgbClr val="262626"/>
                          </a:solidFill>
                        </a:rPr>
                        <a:t>ското</a:t>
                      </a:r>
                      <a:r>
                        <a:rPr lang="ru-RU" sz="1400" dirty="0">
                          <a:solidFill>
                            <a:srgbClr val="262626"/>
                          </a:solidFill>
                        </a:rPr>
                        <a:t>-место дойного стада </a:t>
                      </a:r>
                      <a:r>
                        <a:rPr lang="en-US" sz="1400" dirty="0" err="1">
                          <a:solidFill>
                            <a:srgbClr val="262626"/>
                          </a:solidFill>
                        </a:rPr>
                        <a:t>коз</a:t>
                      </a:r>
                      <a:r>
                        <a:rPr lang="en-US" sz="1400" dirty="0">
                          <a:solidFill>
                            <a:srgbClr val="262626"/>
                          </a:solidFill>
                        </a:rPr>
                        <a:t>.</a:t>
                      </a:r>
                    </a:p>
                    <a:p>
                      <a:r>
                        <a:rPr lang="ru-RU" sz="1400" dirty="0">
                          <a:solidFill>
                            <a:srgbClr val="262626"/>
                          </a:solidFill>
                        </a:rPr>
                        <a:t>   </a:t>
                      </a:r>
                      <a:r>
                        <a:rPr lang="en-US" sz="1400" dirty="0">
                          <a:solidFill>
                            <a:srgbClr val="262626"/>
                          </a:solidFill>
                        </a:rPr>
                        <a:t>б) </a:t>
                      </a:r>
                      <a:r>
                        <a:rPr lang="ru-RU" sz="1400" dirty="0">
                          <a:solidFill>
                            <a:srgbClr val="262626"/>
                          </a:solidFill>
                        </a:rPr>
                        <a:t>специализированной фермы и (или) площадки по выращиванию и (или) откорму молодняка крупного рогатого скота молочных пород</a:t>
                      </a:r>
                      <a:r>
                        <a:rPr lang="en-US" sz="1400" dirty="0">
                          <a:solidFill>
                            <a:srgbClr val="262626"/>
                          </a:solidFill>
                        </a:rPr>
                        <a:t>:</a:t>
                      </a:r>
                    </a:p>
                    <a:p>
                      <a:r>
                        <a:rPr lang="en-US" sz="1400" dirty="0">
                          <a:solidFill>
                            <a:srgbClr val="262626"/>
                          </a:solidFill>
                        </a:rPr>
                        <a:t>  </a:t>
                      </a:r>
                      <a:r>
                        <a:rPr lang="ru-RU" sz="1400" dirty="0">
                          <a:solidFill>
                            <a:srgbClr val="262626"/>
                          </a:solidFill>
                        </a:rPr>
                        <a:t>    </a:t>
                      </a:r>
                      <a:r>
                        <a:rPr lang="en-US" sz="1400" dirty="0">
                          <a:solidFill>
                            <a:srgbClr val="262626"/>
                          </a:solidFill>
                        </a:rPr>
                        <a:t> - </a:t>
                      </a:r>
                      <a:r>
                        <a:rPr lang="ru-RU" sz="1400" dirty="0">
                          <a:solidFill>
                            <a:srgbClr val="262626"/>
                          </a:solidFill>
                        </a:rPr>
                        <a:t>40 тысяч рублей на одно </a:t>
                      </a:r>
                      <a:r>
                        <a:rPr lang="ru-RU" sz="1400" dirty="0" err="1" smtClean="0">
                          <a:solidFill>
                            <a:srgbClr val="262626"/>
                          </a:solidFill>
                        </a:rPr>
                        <a:t>ското</a:t>
                      </a:r>
                      <a:r>
                        <a:rPr lang="ru-RU" sz="1400" dirty="0" smtClean="0">
                          <a:solidFill>
                            <a:srgbClr val="262626"/>
                          </a:solidFill>
                        </a:rPr>
                        <a:t>-место.</a:t>
                      </a:r>
                    </a:p>
                    <a:p>
                      <a:pPr marL="0" indent="92075"/>
                      <a:r>
                        <a:rPr lang="ru-RU" sz="1400" dirty="0" smtClean="0">
                          <a:solidFill>
                            <a:srgbClr val="262626"/>
                          </a:solidFill>
                        </a:rPr>
                        <a:t>в) животноводческие помещения для содержания племенных лошадей – 600 тысяч</a:t>
                      </a:r>
                      <a:r>
                        <a:rPr lang="ru-RU" sz="1400" baseline="0" dirty="0" smtClean="0">
                          <a:solidFill>
                            <a:srgbClr val="262626"/>
                          </a:solidFill>
                        </a:rPr>
                        <a:t> рублей на одно стойловое место.</a:t>
                      </a:r>
                      <a:endParaRPr lang="en-US" sz="1400" dirty="0">
                        <a:solidFill>
                          <a:srgbClr val="262626"/>
                        </a:solidFill>
                      </a:endParaRPr>
                    </a:p>
                    <a:p>
                      <a:r>
                        <a:rPr lang="en-US" sz="1400" dirty="0">
                          <a:solidFill>
                            <a:srgbClr val="262626"/>
                          </a:solidFill>
                        </a:rPr>
                        <a:t>   </a:t>
                      </a:r>
                      <a:r>
                        <a:rPr lang="en-US" sz="1400" u="sng" dirty="0">
                          <a:solidFill>
                            <a:srgbClr val="262626"/>
                          </a:solidFill>
                        </a:rPr>
                        <a:t>ПРИ МОДЕРНИЗАЦИИ</a:t>
                      </a:r>
                      <a:r>
                        <a:rPr lang="en-US" sz="1400" baseline="0" dirty="0">
                          <a:solidFill>
                            <a:srgbClr val="262626"/>
                          </a:solidFill>
                        </a:rPr>
                        <a:t> </a:t>
                      </a:r>
                      <a:r>
                        <a:rPr lang="en-US" sz="1400" dirty="0">
                          <a:solidFill>
                            <a:srgbClr val="262626"/>
                          </a:solidFill>
                        </a:rPr>
                        <a:t> </a:t>
                      </a:r>
                      <a:r>
                        <a:rPr lang="ru-RU" sz="1400" dirty="0">
                          <a:solidFill>
                            <a:srgbClr val="262626"/>
                          </a:solidFill>
                        </a:rPr>
                        <a:t>животноводческого комплекса молочного направления (молочной фермы)</a:t>
                      </a:r>
                      <a:r>
                        <a:rPr lang="en-US" sz="1400" dirty="0">
                          <a:solidFill>
                            <a:srgbClr val="262626"/>
                          </a:solidFill>
                        </a:rPr>
                        <a:t>:</a:t>
                      </a:r>
                    </a:p>
                    <a:p>
                      <a:r>
                        <a:rPr lang="en-US" sz="1400" dirty="0">
                          <a:solidFill>
                            <a:srgbClr val="262626"/>
                          </a:solidFill>
                        </a:rPr>
                        <a:t>   </a:t>
                      </a:r>
                      <a:r>
                        <a:rPr lang="ru-RU" sz="1400" dirty="0">
                          <a:solidFill>
                            <a:srgbClr val="262626"/>
                          </a:solidFill>
                        </a:rPr>
                        <a:t>    </a:t>
                      </a:r>
                      <a:r>
                        <a:rPr lang="en-US" sz="1400" dirty="0">
                          <a:solidFill>
                            <a:srgbClr val="262626"/>
                          </a:solidFill>
                        </a:rPr>
                        <a:t>- </a:t>
                      </a:r>
                      <a:r>
                        <a:rPr lang="ru-RU" sz="1400" dirty="0">
                          <a:solidFill>
                            <a:srgbClr val="262626"/>
                          </a:solidFill>
                        </a:rPr>
                        <a:t>40 тысяч рублей на одно </a:t>
                      </a:r>
                      <a:r>
                        <a:rPr lang="ru-RU" sz="1400" dirty="0" err="1">
                          <a:solidFill>
                            <a:srgbClr val="262626"/>
                          </a:solidFill>
                        </a:rPr>
                        <a:t>ското</a:t>
                      </a:r>
                      <a:r>
                        <a:rPr lang="ru-RU" sz="1400" dirty="0">
                          <a:solidFill>
                            <a:srgbClr val="262626"/>
                          </a:solidFill>
                        </a:rPr>
                        <a:t>-место </a:t>
                      </a:r>
                      <a:r>
                        <a:rPr lang="ru-RU" sz="1400" u="sng" dirty="0">
                          <a:solidFill>
                            <a:srgbClr val="262626"/>
                          </a:solidFill>
                        </a:rPr>
                        <a:t>коров</a:t>
                      </a:r>
                      <a:r>
                        <a:rPr lang="en-US" sz="1400" u="none" dirty="0">
                          <a:solidFill>
                            <a:srgbClr val="262626"/>
                          </a:solidFill>
                        </a:rPr>
                        <a:t>;</a:t>
                      </a:r>
                      <a:endParaRPr lang="en-US" sz="1400" dirty="0">
                        <a:solidFill>
                          <a:srgbClr val="262626"/>
                        </a:solidFill>
                      </a:endParaRPr>
                    </a:p>
                    <a:p>
                      <a:r>
                        <a:rPr lang="en-US" sz="1400" baseline="0" dirty="0">
                          <a:solidFill>
                            <a:srgbClr val="262626"/>
                          </a:solidFill>
                        </a:rPr>
                        <a:t>  </a:t>
                      </a:r>
                      <a:r>
                        <a:rPr lang="ru-RU" sz="1400" baseline="0" dirty="0">
                          <a:solidFill>
                            <a:srgbClr val="262626"/>
                          </a:solidFill>
                        </a:rPr>
                        <a:t>    </a:t>
                      </a:r>
                      <a:r>
                        <a:rPr lang="ru-RU" sz="1400" dirty="0">
                          <a:solidFill>
                            <a:srgbClr val="262626"/>
                          </a:solidFill>
                        </a:rPr>
                        <a:t>мощностью 500 и более голов дойного стада </a:t>
                      </a:r>
                      <a:r>
                        <a:rPr lang="ru-RU" sz="1400" u="sng" dirty="0">
                          <a:solidFill>
                            <a:srgbClr val="262626"/>
                          </a:solidFill>
                        </a:rPr>
                        <a:t>коз</a:t>
                      </a:r>
                      <a:r>
                        <a:rPr lang="en-US" sz="1400" dirty="0">
                          <a:solidFill>
                            <a:srgbClr val="262626"/>
                          </a:solidFill>
                        </a:rPr>
                        <a:t> </a:t>
                      </a:r>
                      <a:r>
                        <a:rPr lang="ru-RU" sz="1400" dirty="0">
                          <a:solidFill>
                            <a:srgbClr val="262626"/>
                          </a:solidFill>
                        </a:rPr>
                        <a:t>- 15 тысяч рублей на одно </a:t>
                      </a:r>
                      <a:r>
                        <a:rPr lang="ru-RU" sz="1400" dirty="0" err="1">
                          <a:solidFill>
                            <a:srgbClr val="262626"/>
                          </a:solidFill>
                        </a:rPr>
                        <a:t>ското</a:t>
                      </a:r>
                      <a:r>
                        <a:rPr lang="ru-RU" sz="1400" dirty="0">
                          <a:solidFill>
                            <a:srgbClr val="262626"/>
                          </a:solidFill>
                        </a:rPr>
                        <a:t>-место дойного стада коз</a:t>
                      </a:r>
                      <a:r>
                        <a:rPr lang="en-US" sz="1400" dirty="0">
                          <a:solidFill>
                            <a:srgbClr val="262626"/>
                          </a:solidFill>
                        </a:rPr>
                        <a:t>.</a:t>
                      </a:r>
                    </a:p>
                  </a:txBody>
                  <a:tcPr marL="0" marR="0" marT="36000" marB="3600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</a:tbl>
          </a:graphicData>
        </a:graphic>
      </p:graphicFrame>
      <p:sp>
        <p:nvSpPr>
          <p:cNvPr id="11" name="Скругленный прямоугольник 10"/>
          <p:cNvSpPr/>
          <p:nvPr/>
        </p:nvSpPr>
        <p:spPr>
          <a:xfrm>
            <a:off x="2063750" y="4496843"/>
            <a:ext cx="9490941" cy="224892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ru-RU" sz="1600" dirty="0">
                <a:solidFill>
                  <a:srgbClr val="262626"/>
                </a:solidFill>
              </a:rPr>
              <a:t>Условия:</a:t>
            </a:r>
          </a:p>
          <a:p>
            <a:pPr marL="228600" indent="-228600">
              <a:buFontTx/>
              <a:buAutoNum type="arabicPeriod"/>
              <a:defRPr/>
            </a:pPr>
            <a:r>
              <a:rPr lang="ru-RU" sz="1600" dirty="0">
                <a:solidFill>
                  <a:srgbClr val="262626"/>
                </a:solidFill>
              </a:rPr>
              <a:t>Строительство и (или) модернизация объекта начаты не более чем за 3 года, предшествующие году предоставления субсидии;</a:t>
            </a:r>
          </a:p>
          <a:p>
            <a:pPr marL="228600" indent="-228600">
              <a:buFontTx/>
              <a:buAutoNum type="arabicPeriod"/>
              <a:defRPr/>
            </a:pPr>
            <a:r>
              <a:rPr lang="ru-RU" sz="1600" dirty="0">
                <a:solidFill>
                  <a:srgbClr val="262626"/>
                </a:solidFill>
              </a:rPr>
              <a:t>Объект введен в эксплуатацию;</a:t>
            </a:r>
          </a:p>
          <a:p>
            <a:pPr marL="228600" indent="-228600">
              <a:buFontTx/>
              <a:buAutoNum type="arabicPeriod"/>
              <a:defRPr/>
            </a:pPr>
            <a:r>
              <a:rPr lang="ru-RU" sz="1600" dirty="0">
                <a:solidFill>
                  <a:srgbClr val="262626"/>
                </a:solidFill>
              </a:rPr>
              <a:t>Инвестиционный проект соответствует критериям отбора и одобрен Минсельхозом России;</a:t>
            </a:r>
          </a:p>
          <a:p>
            <a:pPr marL="228600" indent="-228600">
              <a:buFontTx/>
              <a:buAutoNum type="arabicPeriod"/>
              <a:defRPr/>
            </a:pPr>
            <a:r>
              <a:rPr lang="ru-RU" sz="1600" dirty="0">
                <a:solidFill>
                  <a:srgbClr val="262626"/>
                </a:solidFill>
              </a:rPr>
              <a:t>Наличие</a:t>
            </a:r>
            <a:r>
              <a:rPr lang="en-US" sz="1600" dirty="0">
                <a:solidFill>
                  <a:srgbClr val="262626"/>
                </a:solidFill>
              </a:rPr>
              <a:t>:</a:t>
            </a:r>
          </a:p>
          <a:p>
            <a:pPr marL="171450" indent="-171450">
              <a:buFontTx/>
              <a:buChar char="-"/>
              <a:defRPr/>
            </a:pPr>
            <a:r>
              <a:rPr lang="ru-RU" sz="1600" dirty="0">
                <a:solidFill>
                  <a:srgbClr val="262626"/>
                </a:solidFill>
              </a:rPr>
              <a:t>государственной экспертизы на проектную документацию</a:t>
            </a:r>
            <a:r>
              <a:rPr lang="en-US" sz="1600" dirty="0">
                <a:solidFill>
                  <a:srgbClr val="262626"/>
                </a:solidFill>
              </a:rPr>
              <a:t>;</a:t>
            </a:r>
          </a:p>
          <a:p>
            <a:pPr marL="171450" indent="-171450">
              <a:buFontTx/>
              <a:buChar char="-"/>
              <a:defRPr/>
            </a:pPr>
            <a:r>
              <a:rPr lang="ru-RU" sz="1600" dirty="0">
                <a:solidFill>
                  <a:srgbClr val="262626"/>
                </a:solidFill>
              </a:rPr>
              <a:t>бизнес-план</a:t>
            </a:r>
            <a:r>
              <a:rPr lang="en-US" sz="1600" dirty="0">
                <a:solidFill>
                  <a:srgbClr val="262626"/>
                </a:solidFill>
              </a:rPr>
              <a:t>а</a:t>
            </a:r>
            <a:r>
              <a:rPr lang="ru-RU" sz="1600" dirty="0">
                <a:solidFill>
                  <a:srgbClr val="262626"/>
                </a:solidFill>
              </a:rPr>
              <a:t> инвестиционного проекта</a:t>
            </a:r>
            <a:r>
              <a:rPr lang="en-US" sz="1600" dirty="0">
                <a:solidFill>
                  <a:srgbClr val="262626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00030090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3" name="Місце для номера слайда 4"/>
          <p:cNvSpPr>
            <a:spLocks noGrp="1"/>
          </p:cNvSpPr>
          <p:nvPr>
            <p:ph type="sldNum" sz="quarter" idx="13"/>
          </p:nvPr>
        </p:nvSpPr>
        <p:spPr bwMode="auto">
          <a:xfrm>
            <a:off x="8824913" y="6308725"/>
            <a:ext cx="27432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uk-UA" altLang="ru-RU" sz="1600" dirty="0">
              <a:solidFill>
                <a:schemeClr val="accent1"/>
              </a:solidFill>
            </a:endParaRPr>
          </a:p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fld id="{A093A198-EE05-4CCE-A751-665345E26D7B}" type="slidenum">
              <a:rPr lang="uk-UA" altLang="ru-RU" sz="1600" smtClean="0">
                <a:solidFill>
                  <a:schemeClr val="accent1"/>
                </a:solidFill>
              </a:rPr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t>16</a:t>
            </a:fld>
            <a:endParaRPr lang="uk-UA" altLang="ru-RU" sz="1600" dirty="0">
              <a:solidFill>
                <a:schemeClr val="accent1"/>
              </a:solidFill>
            </a:endParaRPr>
          </a:p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uk-UA" altLang="ru-RU" sz="1600" dirty="0">
              <a:solidFill>
                <a:schemeClr val="accent1"/>
              </a:solidFill>
            </a:endParaRPr>
          </a:p>
        </p:txBody>
      </p:sp>
      <p:sp>
        <p:nvSpPr>
          <p:cNvPr id="9" name="Заголовок 1"/>
          <p:cNvSpPr txBox="1">
            <a:spLocks/>
          </p:cNvSpPr>
          <p:nvPr/>
        </p:nvSpPr>
        <p:spPr>
          <a:xfrm>
            <a:off x="1681163" y="485775"/>
            <a:ext cx="7499350" cy="1143000"/>
          </a:xfrm>
          <a:prstGeom prst="rect">
            <a:avLst/>
          </a:prstGeom>
        </p:spPr>
        <p:txBody>
          <a:bodyPr anchor="ctr">
            <a:normAutofit fontScale="97500"/>
          </a:bodyPr>
          <a:lstStyle/>
          <a:p>
            <a:pPr eaLnBrk="1" fontAlgn="auto" hangingPunct="1">
              <a:lnSpc>
                <a:spcPct val="90000"/>
              </a:lnSpc>
              <a:spcAft>
                <a:spcPts val="0"/>
              </a:spcAft>
              <a:defRPr/>
            </a:pPr>
            <a:endParaRPr lang="ru-RU" sz="2400" b="1" dirty="0">
              <a:solidFill>
                <a:schemeClr val="accent5">
                  <a:lumMod val="75000"/>
                </a:schemeClr>
              </a:solidFill>
              <a:latin typeface="+mn-lt"/>
              <a:ea typeface="+mj-ea"/>
              <a:cs typeface="+mj-cs"/>
            </a:endParaRPr>
          </a:p>
        </p:txBody>
      </p:sp>
      <p:sp>
        <p:nvSpPr>
          <p:cNvPr id="40965" name="TextBox 8"/>
          <p:cNvSpPr txBox="1">
            <a:spLocks noChangeArrowheads="1"/>
          </p:cNvSpPr>
          <p:nvPr/>
        </p:nvSpPr>
        <p:spPr bwMode="auto">
          <a:xfrm>
            <a:off x="2834346" y="69011"/>
            <a:ext cx="7643812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dirty="0">
                <a:latin typeface="+mn-lt"/>
                <a:cs typeface="Arial" panose="020B0604020202020204" pitchFamily="34" charset="0"/>
              </a:rPr>
              <a:t>4. МЕЛИОРАЦИЯ</a:t>
            </a:r>
          </a:p>
        </p:txBody>
      </p:sp>
      <p:graphicFrame>
        <p:nvGraphicFramePr>
          <p:cNvPr id="5" name="Схема 4"/>
          <p:cNvGraphicFramePr/>
          <p:nvPr>
            <p:extLst>
              <p:ext uri="{D42A27DB-BD31-4B8C-83A1-F6EECF244321}">
                <p14:modId xmlns:p14="http://schemas.microsoft.com/office/powerpoint/2010/main" val="1065312505"/>
              </p:ext>
            </p:extLst>
          </p:nvPr>
        </p:nvGraphicFramePr>
        <p:xfrm>
          <a:off x="2200466" y="517944"/>
          <a:ext cx="8742592" cy="95969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7" name="TextBox 46"/>
          <p:cNvSpPr txBox="1"/>
          <p:nvPr/>
        </p:nvSpPr>
        <p:spPr>
          <a:xfrm>
            <a:off x="2009956" y="1270503"/>
            <a:ext cx="9273396" cy="822878"/>
          </a:xfrm>
          <a:prstGeom prst="rect">
            <a:avLst/>
          </a:prstGeom>
          <a:noFill/>
        </p:spPr>
        <p:txBody>
          <a:bodyPr wrap="square" lIns="3600" tIns="3600" rIns="3600" bIns="3600">
            <a:spAutoFit/>
          </a:bodyPr>
          <a:lstStyle/>
          <a:p>
            <a:pPr algn="ctr">
              <a:defRPr/>
            </a:pPr>
            <a:r>
              <a:rPr lang="ru-RU" sz="1300" b="1" dirty="0">
                <a:latin typeface="+mn-lt"/>
                <a:cs typeface="Arial" panose="020B0604020202020204" pitchFamily="34" charset="0"/>
              </a:rPr>
              <a:t>Субсидия предоставляется в размере не превышающем 50% от суммы фактически осуществленных расходов (гидромелиоративные мероприятия, культуртехнические мероприятия), 70% от суммы фактически осуществленных расходов (мероприятия по известкованию), но не более 50% предельного размера стоимости работ на 1 гектар площади</a:t>
            </a:r>
            <a:r>
              <a:rPr lang="en-US" sz="1300" b="1" dirty="0">
                <a:latin typeface="+mn-lt"/>
                <a:cs typeface="Arial" panose="020B0604020202020204" pitchFamily="34" charset="0"/>
              </a:rPr>
              <a:t>. </a:t>
            </a:r>
            <a:endParaRPr lang="ru-RU" sz="1300" b="1" dirty="0">
              <a:latin typeface="+mn-lt"/>
              <a:cs typeface="Arial" panose="020B0604020202020204" pitchFamily="34" charset="0"/>
            </a:endParaRPr>
          </a:p>
          <a:p>
            <a:pPr algn="ctr">
              <a:defRPr/>
            </a:pPr>
            <a:r>
              <a:rPr lang="ru-RU" sz="1300" b="1" dirty="0">
                <a:latin typeface="+mn-lt"/>
                <a:cs typeface="Arial" panose="020B0604020202020204" pitchFamily="34" charset="0"/>
              </a:rPr>
              <a:t>По мероприятиям по агрохимическому обследованию  в размере, не превышающем 90% от суммы фактических </a:t>
            </a:r>
            <a:r>
              <a:rPr lang="ru-RU" sz="1400" b="1" dirty="0">
                <a:latin typeface="+mn-lt"/>
                <a:cs typeface="Arial" panose="020B0604020202020204" pitchFamily="34" charset="0"/>
              </a:rPr>
              <a:t>затрат.</a:t>
            </a:r>
          </a:p>
        </p:txBody>
      </p:sp>
      <p:graphicFrame>
        <p:nvGraphicFramePr>
          <p:cNvPr id="27" name="Таблица 2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04473077"/>
              </p:ext>
            </p:extLst>
          </p:nvPr>
        </p:nvGraphicFramePr>
        <p:xfrm>
          <a:off x="2009956" y="2093381"/>
          <a:ext cx="9213276" cy="4498816"/>
        </p:xfrm>
        <a:graphic>
          <a:graphicData uri="http://schemas.openxmlformats.org/drawingml/2006/table">
            <a:tbl>
              <a:tblPr/>
              <a:tblGrid>
                <a:gridCol w="1853730">
                  <a:extLst>
                    <a:ext uri="{9D8B030D-6E8A-4147-A177-3AD203B41FA5}">
                      <a16:colId xmlns:a16="http://schemas.microsoft.com/office/drawing/2014/main" xmlns="" val="1355555908"/>
                    </a:ext>
                  </a:extLst>
                </a:gridCol>
                <a:gridCol w="7359546">
                  <a:extLst>
                    <a:ext uri="{9D8B030D-6E8A-4147-A177-3AD203B41FA5}">
                      <a16:colId xmlns:a16="http://schemas.microsoft.com/office/drawing/2014/main" xmlns="" val="322310257"/>
                    </a:ext>
                  </a:extLst>
                </a:gridCol>
              </a:tblGrid>
              <a:tr h="47811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Направление поддержки</a:t>
                      </a:r>
                    </a:p>
                  </a:txBody>
                  <a:tcPr marL="36000" marR="36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УСЛОВИЯ:</a:t>
                      </a:r>
                    </a:p>
                  </a:txBody>
                  <a:tcPr marL="36000" marR="36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12097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гидромелиоративные мероприятия</a:t>
                      </a:r>
                    </a:p>
                  </a:txBody>
                  <a:tcPr marL="36000" marR="36000" marT="36000" marB="3600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- наличие проектной документации;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- введение в эксплуатацию мелиоративной системы (отдельно расположенного гидротехнического сооружения, рыбоводного пруда) либо завершение их технического перевооружения;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- заключение соглашения о предоставлении субсидии с обязательством получателя субсидии по достижению планового объема производства сельскохозяйственной продукции на 3 года, на землях, на которых реализован проект мелиорации.</a:t>
                      </a:r>
                    </a:p>
                  </a:txBody>
                  <a:tcPr marL="36000" marR="36000" marT="36000" marB="36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2387634202"/>
                  </a:ext>
                </a:extLst>
              </a:tr>
              <a:tr h="104089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культуртехнические мероприятия</a:t>
                      </a:r>
                    </a:p>
                  </a:txBody>
                  <a:tcPr marL="36000" marR="36000" marT="36000" marB="3600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- наличие проектной документации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- вовлечение в оборот сельскохозяйственных угодий, на которых проведены культуртехнические мероприятия;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- заключение соглашения о предоставлении субсидии с обязательством получателя субсидии по достижению планового объема производства сельскохозяйственной продукции на 3 года, на землях, на которых реализован проект мелиорации.</a:t>
                      </a:r>
                    </a:p>
                  </a:txBody>
                  <a:tcPr marL="36000" marR="36000" marT="36000" marB="36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978198285"/>
                  </a:ext>
                </a:extLst>
              </a:tr>
              <a:tr h="945646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мероприятия по известкованию</a:t>
                      </a:r>
                    </a:p>
                  </a:txBody>
                  <a:tcPr marL="36000" marR="36000" marT="36000" marB="3600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- наличие проектной документации;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- выполнение работ по известкованию;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- заключение соглашения о предоставлении субсидии с обязательством получателя субсидии по достижению планового объема производства сельскохозяйственной продукции на 3 года, на землях, на которых реализован проект мелиорации.</a:t>
                      </a:r>
                    </a:p>
                  </a:txBody>
                  <a:tcPr marL="36000" marR="36000" marT="36000" marB="36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770321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мероприятия по агрохимическому обследованию</a:t>
                      </a:r>
                    </a:p>
                  </a:txBody>
                  <a:tcPr marL="36000" marR="36000" marT="36000" marB="3600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- данные агрохимического обследования, затраты на которое представлены к субсидированию, послужили основанием для составления проектной документации на осуществление мероприятий по известкованию и последующего проведения мероприятий по известкованию, затраты на проведение которых представлены к субсидированию, не позднее двух лет с года получения субсидии.</a:t>
                      </a:r>
                    </a:p>
                  </a:txBody>
                  <a:tcPr marL="36000" marR="36000" marT="36000" marB="36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</a:tbl>
          </a:graphicData>
        </a:graphic>
      </p:graphicFrame>
      <p:sp>
        <p:nvSpPr>
          <p:cNvPr id="2" name="Прямоугольник 1"/>
          <p:cNvSpPr/>
          <p:nvPr/>
        </p:nvSpPr>
        <p:spPr>
          <a:xfrm>
            <a:off x="0" y="3255371"/>
            <a:ext cx="1823671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dirty="0"/>
              <a:t>Проект мелиорации прошел отбор в Министерстве сельского хозяйства Российской Федерации</a:t>
            </a:r>
          </a:p>
        </p:txBody>
      </p:sp>
      <p:sp>
        <p:nvSpPr>
          <p:cNvPr id="3" name="Левая фигурная скобка 2"/>
          <p:cNvSpPr/>
          <p:nvPr/>
        </p:nvSpPr>
        <p:spPr>
          <a:xfrm>
            <a:off x="1615155" y="3110669"/>
            <a:ext cx="333854" cy="2341548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3" name="Місце для номера слайда 4"/>
          <p:cNvSpPr>
            <a:spLocks noGrp="1"/>
          </p:cNvSpPr>
          <p:nvPr>
            <p:ph type="sldNum" sz="quarter" idx="13"/>
          </p:nvPr>
        </p:nvSpPr>
        <p:spPr bwMode="auto">
          <a:xfrm>
            <a:off x="8824913" y="6308725"/>
            <a:ext cx="27432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uk-UA" altLang="ru-RU" sz="1600" dirty="0">
              <a:solidFill>
                <a:schemeClr val="accent1"/>
              </a:solidFill>
            </a:endParaRPr>
          </a:p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fld id="{A093A198-EE05-4CCE-A751-665345E26D7B}" type="slidenum">
              <a:rPr lang="uk-UA" altLang="ru-RU" sz="1600" smtClean="0">
                <a:solidFill>
                  <a:schemeClr val="accent1"/>
                </a:solidFill>
              </a:rPr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t>17</a:t>
            </a:fld>
            <a:endParaRPr lang="uk-UA" altLang="ru-RU" sz="1600" dirty="0">
              <a:solidFill>
                <a:schemeClr val="accent1"/>
              </a:solidFill>
            </a:endParaRPr>
          </a:p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uk-UA" altLang="ru-RU" sz="1600" dirty="0">
              <a:solidFill>
                <a:schemeClr val="accent1"/>
              </a:solidFill>
            </a:endParaRPr>
          </a:p>
        </p:txBody>
      </p:sp>
      <p:sp>
        <p:nvSpPr>
          <p:cNvPr id="9" name="Заголовок 1"/>
          <p:cNvSpPr txBox="1">
            <a:spLocks/>
          </p:cNvSpPr>
          <p:nvPr/>
        </p:nvSpPr>
        <p:spPr>
          <a:xfrm>
            <a:off x="1681163" y="485775"/>
            <a:ext cx="7499350" cy="1143000"/>
          </a:xfrm>
          <a:prstGeom prst="rect">
            <a:avLst/>
          </a:prstGeom>
        </p:spPr>
        <p:txBody>
          <a:bodyPr anchor="ctr">
            <a:normAutofit fontScale="97500"/>
          </a:bodyPr>
          <a:lstStyle/>
          <a:p>
            <a:pPr eaLnBrk="1" fontAlgn="auto" hangingPunct="1">
              <a:lnSpc>
                <a:spcPct val="90000"/>
              </a:lnSpc>
              <a:spcAft>
                <a:spcPts val="0"/>
              </a:spcAft>
              <a:defRPr/>
            </a:pPr>
            <a:endParaRPr lang="ru-RU" sz="2400" b="1" dirty="0">
              <a:solidFill>
                <a:schemeClr val="accent5">
                  <a:lumMod val="75000"/>
                </a:schemeClr>
              </a:solidFill>
              <a:latin typeface="+mn-lt"/>
              <a:ea typeface="+mj-ea"/>
              <a:cs typeface="+mj-cs"/>
            </a:endParaRPr>
          </a:p>
        </p:txBody>
      </p:sp>
      <p:sp>
        <p:nvSpPr>
          <p:cNvPr id="40965" name="TextBox 8"/>
          <p:cNvSpPr txBox="1">
            <a:spLocks noChangeArrowheads="1"/>
          </p:cNvSpPr>
          <p:nvPr/>
        </p:nvSpPr>
        <p:spPr bwMode="auto">
          <a:xfrm>
            <a:off x="2366025" y="133621"/>
            <a:ext cx="8404284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dirty="0">
                <a:latin typeface="+mn-lt"/>
                <a:cs typeface="Arial" panose="020B0604020202020204" pitchFamily="34" charset="0"/>
              </a:rPr>
              <a:t>5. Субсидии производителям зерновых культур</a:t>
            </a:r>
          </a:p>
        </p:txBody>
      </p:sp>
      <p:graphicFrame>
        <p:nvGraphicFramePr>
          <p:cNvPr id="5" name="Схема 4"/>
          <p:cNvGraphicFramePr/>
          <p:nvPr>
            <p:extLst>
              <p:ext uri="{D42A27DB-BD31-4B8C-83A1-F6EECF244321}">
                <p14:modId xmlns:p14="http://schemas.microsoft.com/office/powerpoint/2010/main" val="642385841"/>
              </p:ext>
            </p:extLst>
          </p:nvPr>
        </p:nvGraphicFramePr>
        <p:xfrm>
          <a:off x="2276507" y="733618"/>
          <a:ext cx="8742592" cy="13727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2" name="Прямоугольник 1"/>
          <p:cNvSpPr/>
          <p:nvPr/>
        </p:nvSpPr>
        <p:spPr>
          <a:xfrm>
            <a:off x="2269671" y="1943102"/>
            <a:ext cx="8596993" cy="6155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700" dirty="0"/>
              <a:t>Субсидии предоставляются по ставке на 1 тонну реализованных зерновых культур собственного производства (пшеница, рожь, кукуруза, ячмень)</a:t>
            </a:r>
          </a:p>
        </p:txBody>
      </p:sp>
      <p:graphicFrame>
        <p:nvGraphicFramePr>
          <p:cNvPr id="10" name="Таблица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52325073"/>
              </p:ext>
            </p:extLst>
          </p:nvPr>
        </p:nvGraphicFramePr>
        <p:xfrm>
          <a:off x="2122713" y="3004458"/>
          <a:ext cx="8922221" cy="2144205"/>
        </p:xfrm>
        <a:graphic>
          <a:graphicData uri="http://schemas.openxmlformats.org/drawingml/2006/table">
            <a:tbl>
              <a:tblPr/>
              <a:tblGrid>
                <a:gridCol w="1941248">
                  <a:extLst>
                    <a:ext uri="{9D8B030D-6E8A-4147-A177-3AD203B41FA5}">
                      <a16:colId xmlns:a16="http://schemas.microsoft.com/office/drawing/2014/main" xmlns="" val="1355555908"/>
                    </a:ext>
                  </a:extLst>
                </a:gridCol>
                <a:gridCol w="6980973">
                  <a:extLst>
                    <a:ext uri="{9D8B030D-6E8A-4147-A177-3AD203B41FA5}">
                      <a16:colId xmlns:a16="http://schemas.microsoft.com/office/drawing/2014/main" xmlns="" val="322310257"/>
                    </a:ext>
                  </a:extLst>
                </a:gridCol>
              </a:tblGrid>
              <a:tr h="50668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Ставка субсидии: </a:t>
                      </a:r>
                    </a:p>
                  </a:txBody>
                  <a:tcPr marL="72000" marR="72000" marT="72000" marB="7200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УСЛОВИЯ:</a:t>
                      </a:r>
                    </a:p>
                  </a:txBody>
                  <a:tcPr marL="72000" marR="72000" marT="72000" marB="72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636314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560 рублей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за 1 тонну</a:t>
                      </a:r>
                    </a:p>
                  </a:txBody>
                  <a:tcPr marL="72000" marR="72000" marT="72000" marB="7200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dirty="0"/>
                        <a:t>Общий объем субсидии не должен превышать 50 процентов фактических затрат получателя, на возмещение которых предоставляется субсидия</a:t>
                      </a: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400" b="1" i="1" dirty="0">
                        <a:solidFill>
                          <a:srgbClr val="FF0000"/>
                        </a:solidFill>
                      </a:endParaRP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i="0" dirty="0">
                          <a:solidFill>
                            <a:schemeClr val="tx1"/>
                          </a:solidFill>
                        </a:rPr>
                        <a:t>Коэффициент Кс = 1 – применяется в случае осуществления сельскохозяйственного страхования с государственной поддержкой, в отношении земельного участка (земельных участков), занятого (занятых) посевами конкретной зерновой культуры.</a:t>
                      </a: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i="0" dirty="0">
                          <a:solidFill>
                            <a:schemeClr val="tx1"/>
                          </a:solidFill>
                        </a:rPr>
                        <a:t>Для остальных земельных участков применяется коэффициент Кс = 0,5.</a:t>
                      </a:r>
                    </a:p>
                  </a:txBody>
                  <a:tcPr marL="72000" marR="72000" marT="72000" marB="72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13412492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1767571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3" name="Місце для номера слайда 4"/>
          <p:cNvSpPr>
            <a:spLocks noGrp="1"/>
          </p:cNvSpPr>
          <p:nvPr>
            <p:ph type="sldNum" sz="quarter" idx="13"/>
          </p:nvPr>
        </p:nvSpPr>
        <p:spPr bwMode="auto">
          <a:xfrm>
            <a:off x="8824913" y="6308725"/>
            <a:ext cx="27432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uk-UA" altLang="ru-RU" sz="1600" dirty="0">
              <a:solidFill>
                <a:schemeClr val="accent1"/>
              </a:solidFill>
            </a:endParaRPr>
          </a:p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fld id="{A093A198-EE05-4CCE-A751-665345E26D7B}" type="slidenum">
              <a:rPr lang="uk-UA" altLang="ru-RU" sz="1600" smtClean="0">
                <a:solidFill>
                  <a:schemeClr val="accent1"/>
                </a:solidFill>
              </a:rPr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t>18</a:t>
            </a:fld>
            <a:endParaRPr lang="uk-UA" altLang="ru-RU" sz="1600" dirty="0">
              <a:solidFill>
                <a:schemeClr val="accent1"/>
              </a:solidFill>
            </a:endParaRPr>
          </a:p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uk-UA" altLang="ru-RU" sz="1600" dirty="0">
              <a:solidFill>
                <a:schemeClr val="accent1"/>
              </a:solidFill>
            </a:endParaRPr>
          </a:p>
        </p:txBody>
      </p:sp>
      <p:sp>
        <p:nvSpPr>
          <p:cNvPr id="9" name="Заголовок 1"/>
          <p:cNvSpPr txBox="1">
            <a:spLocks/>
          </p:cNvSpPr>
          <p:nvPr/>
        </p:nvSpPr>
        <p:spPr>
          <a:xfrm>
            <a:off x="1681163" y="485775"/>
            <a:ext cx="7499350" cy="1143000"/>
          </a:xfrm>
          <a:prstGeom prst="rect">
            <a:avLst/>
          </a:prstGeom>
        </p:spPr>
        <p:txBody>
          <a:bodyPr anchor="ctr">
            <a:normAutofit fontScale="97500"/>
          </a:bodyPr>
          <a:lstStyle/>
          <a:p>
            <a:pPr eaLnBrk="1" fontAlgn="auto" hangingPunct="1">
              <a:lnSpc>
                <a:spcPct val="90000"/>
              </a:lnSpc>
              <a:spcAft>
                <a:spcPts val="0"/>
              </a:spcAft>
              <a:defRPr/>
            </a:pPr>
            <a:endParaRPr lang="ru-RU" sz="2400" b="1" dirty="0">
              <a:solidFill>
                <a:schemeClr val="accent5">
                  <a:lumMod val="75000"/>
                </a:schemeClr>
              </a:solidFill>
              <a:latin typeface="+mn-lt"/>
              <a:ea typeface="+mj-ea"/>
              <a:cs typeface="+mj-cs"/>
            </a:endParaRPr>
          </a:p>
        </p:txBody>
      </p:sp>
      <p:sp>
        <p:nvSpPr>
          <p:cNvPr id="40965" name="TextBox 8"/>
          <p:cNvSpPr txBox="1">
            <a:spLocks noChangeArrowheads="1"/>
          </p:cNvSpPr>
          <p:nvPr/>
        </p:nvSpPr>
        <p:spPr bwMode="auto">
          <a:xfrm>
            <a:off x="2253240" y="47357"/>
            <a:ext cx="9052844" cy="13849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lvl="0" algn="ctr">
              <a:lnSpc>
                <a:spcPct val="100000"/>
              </a:lnSpc>
              <a:spcBef>
                <a:spcPct val="0"/>
              </a:spcBef>
              <a:buNone/>
            </a:pPr>
            <a:r>
              <a:rPr lang="ru-RU" dirty="0"/>
              <a:t>6. </a:t>
            </a:r>
            <a:r>
              <a:rPr lang="ru-RU" dirty="0">
                <a:latin typeface="+mn-lt"/>
              </a:rPr>
              <a:t>Федеральный проект «Акселерация субъектов малого и среднего предпринимательства»</a:t>
            </a:r>
          </a:p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ru-RU" alt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5" name="Схема 4"/>
          <p:cNvGraphicFramePr/>
          <p:nvPr>
            <p:extLst>
              <p:ext uri="{D42A27DB-BD31-4B8C-83A1-F6EECF244321}">
                <p14:modId xmlns:p14="http://schemas.microsoft.com/office/powerpoint/2010/main" val="1073536070"/>
              </p:ext>
            </p:extLst>
          </p:nvPr>
        </p:nvGraphicFramePr>
        <p:xfrm>
          <a:off x="2302343" y="906089"/>
          <a:ext cx="9003741" cy="123859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" name="Прямоугольник 2"/>
          <p:cNvSpPr/>
          <p:nvPr/>
        </p:nvSpPr>
        <p:spPr>
          <a:xfrm>
            <a:off x="2253240" y="2010094"/>
            <a:ext cx="9052844" cy="40164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80975" lvl="2" indent="-180975">
              <a:buFontTx/>
              <a:buAutoNum type="arabicPeriod"/>
            </a:pPr>
            <a:r>
              <a:rPr lang="ru-RU" sz="1600" b="1" dirty="0">
                <a:latin typeface="+mn-lt"/>
                <a:cs typeface="Times New Roman" panose="02020603050405020304" pitchFamily="18" charset="0"/>
              </a:rPr>
              <a:t>Грант </a:t>
            </a:r>
            <a:r>
              <a:rPr lang="ru-RU" sz="1600" b="1" dirty="0" smtClean="0">
                <a:latin typeface="+mn-lt"/>
                <a:cs typeface="Times New Roman" panose="02020603050405020304" pitchFamily="18" charset="0"/>
              </a:rPr>
              <a:t>«</a:t>
            </a:r>
            <a:r>
              <a:rPr lang="ru-RU" sz="1600" b="1" dirty="0" err="1" smtClean="0">
                <a:latin typeface="+mn-lt"/>
                <a:cs typeface="Times New Roman" panose="02020603050405020304" pitchFamily="18" charset="0"/>
              </a:rPr>
              <a:t>Агростартап</a:t>
            </a:r>
            <a:r>
              <a:rPr lang="ru-RU" sz="1600" b="1" dirty="0" smtClean="0">
                <a:latin typeface="+mn-lt"/>
                <a:cs typeface="Times New Roman" panose="02020603050405020304" pitchFamily="18" charset="0"/>
              </a:rPr>
              <a:t>» на реализацию проекта создания и (или) развития хозяйства</a:t>
            </a:r>
          </a:p>
          <a:p>
            <a:pPr marL="0" lvl="2"/>
            <a:r>
              <a:rPr lang="ru-RU" sz="1200" b="1" dirty="0" smtClean="0">
                <a:latin typeface="+mn-lt"/>
                <a:cs typeface="Times New Roman" panose="02020603050405020304" pitchFamily="18" charset="0"/>
              </a:rPr>
              <a:t>Размер гранта </a:t>
            </a:r>
            <a:r>
              <a:rPr lang="ru-RU" sz="1200" dirty="0" smtClean="0">
                <a:latin typeface="+mn-lt"/>
                <a:cs typeface="Times New Roman" panose="02020603050405020304" pitchFamily="18" charset="0"/>
              </a:rPr>
              <a:t>не </a:t>
            </a:r>
            <a:r>
              <a:rPr lang="ru-RU" sz="1200" dirty="0">
                <a:latin typeface="+mn-lt"/>
                <a:cs typeface="Times New Roman" panose="02020603050405020304" pitchFamily="18" charset="0"/>
              </a:rPr>
              <a:t>может быть менее 1,5 млн </a:t>
            </a:r>
            <a:r>
              <a:rPr lang="ru-RU" sz="1200" dirty="0" smtClean="0">
                <a:latin typeface="+mn-lt"/>
                <a:cs typeface="Times New Roman" panose="02020603050405020304" pitchFamily="18" charset="0"/>
              </a:rPr>
              <a:t>рублей;</a:t>
            </a:r>
          </a:p>
          <a:p>
            <a:r>
              <a:rPr lang="ru-RU" sz="1200" dirty="0">
                <a:solidFill>
                  <a:srgbClr val="262626"/>
                </a:solidFill>
                <a:latin typeface="+mn-lt"/>
                <a:cs typeface="Times New Roman" panose="02020603050405020304" pitchFamily="18" charset="0"/>
              </a:rPr>
              <a:t>Получатели: крестьянские (фермерские) хозяйства и индивидуальные </a:t>
            </a:r>
            <a:r>
              <a:rPr lang="ru-RU" sz="1200" dirty="0" smtClean="0">
                <a:solidFill>
                  <a:srgbClr val="262626"/>
                </a:solidFill>
                <a:latin typeface="+mn-lt"/>
                <a:cs typeface="Times New Roman" panose="02020603050405020304" pitchFamily="18" charset="0"/>
              </a:rPr>
              <a:t>предприниматели</a:t>
            </a:r>
            <a:endParaRPr lang="ru-RU" sz="1200" dirty="0">
              <a:solidFill>
                <a:srgbClr val="262626"/>
              </a:solidFill>
              <a:latin typeface="+mn-lt"/>
              <a:cs typeface="Times New Roman" panose="02020603050405020304" pitchFamily="18" charset="0"/>
            </a:endParaRPr>
          </a:p>
          <a:p>
            <a:endParaRPr lang="ru-RU" sz="500" dirty="0" smtClean="0">
              <a:solidFill>
                <a:srgbClr val="FF0000"/>
              </a:solidFill>
              <a:latin typeface="+mn-lt"/>
              <a:cs typeface="Times New Roman" panose="02020603050405020304" pitchFamily="18" charset="0"/>
            </a:endParaRPr>
          </a:p>
          <a:p>
            <a:r>
              <a:rPr lang="ru-RU" sz="1200" dirty="0" smtClean="0">
                <a:solidFill>
                  <a:srgbClr val="262626"/>
                </a:solidFill>
                <a:latin typeface="+mn-lt"/>
                <a:cs typeface="Times New Roman" panose="02020603050405020304" pitchFamily="18" charset="0"/>
              </a:rPr>
              <a:t>Направление проекта:</a:t>
            </a:r>
            <a:endParaRPr lang="ru-RU" sz="1200" dirty="0">
              <a:solidFill>
                <a:srgbClr val="262626"/>
              </a:solidFill>
              <a:latin typeface="+mn-lt"/>
              <a:cs typeface="Times New Roman" panose="02020603050405020304" pitchFamily="18" charset="0"/>
            </a:endParaRPr>
          </a:p>
          <a:p>
            <a:r>
              <a:rPr lang="ru-RU" sz="1200" b="1" dirty="0" smtClean="0">
                <a:latin typeface="+mn-lt"/>
                <a:cs typeface="Times New Roman" panose="02020603050405020304" pitchFamily="18" charset="0"/>
              </a:rPr>
              <a:t>1.1</a:t>
            </a:r>
            <a:r>
              <a:rPr lang="ru-RU" sz="1200" dirty="0" smtClean="0">
                <a:latin typeface="+mn-lt"/>
                <a:cs typeface="Times New Roman" panose="02020603050405020304" pitchFamily="18" charset="0"/>
              </a:rPr>
              <a:t>. </a:t>
            </a:r>
            <a:r>
              <a:rPr lang="ru-RU" sz="1200" b="1" dirty="0" smtClean="0">
                <a:latin typeface="+mn-lt"/>
                <a:cs typeface="Times New Roman" panose="02020603050405020304" pitchFamily="18" charset="0"/>
              </a:rPr>
              <a:t>По развитию мясного или молочного направлений продуктивности.</a:t>
            </a:r>
          </a:p>
          <a:p>
            <a:r>
              <a:rPr lang="ru-RU" sz="1200" dirty="0" smtClean="0">
                <a:latin typeface="+mn-lt"/>
                <a:cs typeface="Times New Roman" panose="02020603050405020304" pitchFamily="18" charset="0"/>
              </a:rPr>
              <a:t>Размер </a:t>
            </a:r>
            <a:r>
              <a:rPr lang="ru-RU" sz="1200" dirty="0">
                <a:latin typeface="+mn-lt"/>
                <a:cs typeface="Times New Roman" panose="02020603050405020304" pitchFamily="18" charset="0"/>
              </a:rPr>
              <a:t>гранта: до 7 млн рублей, </a:t>
            </a:r>
            <a:r>
              <a:rPr lang="ru-RU" sz="1200" dirty="0" smtClean="0">
                <a:latin typeface="+mn-lt"/>
                <a:cs typeface="Times New Roman" panose="02020603050405020304" pitchFamily="18" charset="0"/>
              </a:rPr>
              <a:t>но не более 90</a:t>
            </a:r>
            <a:r>
              <a:rPr lang="ru-RU" sz="1200" dirty="0">
                <a:latin typeface="+mn-lt"/>
                <a:cs typeface="Times New Roman" panose="02020603050405020304" pitchFamily="18" charset="0"/>
              </a:rPr>
              <a:t>% </a:t>
            </a:r>
            <a:r>
              <a:rPr lang="ru-RU" sz="1200" dirty="0" smtClean="0">
                <a:latin typeface="+mn-lt"/>
                <a:cs typeface="Times New Roman" panose="02020603050405020304" pitchFamily="18" charset="0"/>
              </a:rPr>
              <a:t>затрат;</a:t>
            </a:r>
            <a:endParaRPr lang="ru-RU" sz="1200" dirty="0">
              <a:latin typeface="+mn-lt"/>
              <a:cs typeface="Times New Roman" panose="02020603050405020304" pitchFamily="18" charset="0"/>
            </a:endParaRPr>
          </a:p>
          <a:p>
            <a:endParaRPr lang="ru-RU" sz="500" dirty="0">
              <a:latin typeface="+mn-lt"/>
              <a:cs typeface="Times New Roman" panose="02020603050405020304" pitchFamily="18" charset="0"/>
            </a:endParaRPr>
          </a:p>
          <a:p>
            <a:r>
              <a:rPr lang="ru-RU" sz="1200" b="1" dirty="0" smtClean="0">
                <a:latin typeface="+mn-lt"/>
                <a:cs typeface="Times New Roman" panose="02020603050405020304" pitchFamily="18" charset="0"/>
              </a:rPr>
              <a:t>1.2. </a:t>
            </a:r>
            <a:r>
              <a:rPr lang="ru-RU" sz="1200" b="1" dirty="0">
                <a:latin typeface="+mn-lt"/>
                <a:cs typeface="Times New Roman" panose="02020603050405020304" pitchFamily="18" charset="0"/>
              </a:rPr>
              <a:t>По развитию мясного или молочного направлений </a:t>
            </a:r>
            <a:r>
              <a:rPr lang="ru-RU" sz="1200" b="1" dirty="0" smtClean="0">
                <a:latin typeface="+mn-lt"/>
                <a:cs typeface="Times New Roman" panose="02020603050405020304" pitchFamily="18" charset="0"/>
              </a:rPr>
              <a:t>продуктивности в случае использования части гранта на цели формирования неделимого фонда </a:t>
            </a:r>
            <a:r>
              <a:rPr lang="ru-RU" sz="1200" b="1" dirty="0" err="1" smtClean="0">
                <a:latin typeface="+mn-lt"/>
                <a:cs typeface="Times New Roman" panose="02020603050405020304" pitchFamily="18" charset="0"/>
              </a:rPr>
              <a:t>СПоК</a:t>
            </a:r>
            <a:r>
              <a:rPr lang="ru-RU" sz="1200" b="1" dirty="0" smtClean="0">
                <a:latin typeface="+mn-lt"/>
                <a:cs typeface="Times New Roman" panose="02020603050405020304" pitchFamily="18" charset="0"/>
              </a:rPr>
              <a:t>, членом которого является </a:t>
            </a:r>
            <a:r>
              <a:rPr lang="ru-RU" sz="1200" b="1" dirty="0" err="1" smtClean="0">
                <a:latin typeface="+mn-lt"/>
                <a:cs typeface="Times New Roman" panose="02020603050405020304" pitchFamily="18" charset="0"/>
              </a:rPr>
              <a:t>грантополучатель</a:t>
            </a:r>
            <a:r>
              <a:rPr lang="ru-RU" sz="1200" b="1" dirty="0" smtClean="0">
                <a:latin typeface="+mn-lt"/>
                <a:cs typeface="Times New Roman" panose="02020603050405020304" pitchFamily="18" charset="0"/>
              </a:rPr>
              <a:t>:</a:t>
            </a:r>
          </a:p>
          <a:p>
            <a:r>
              <a:rPr lang="ru-RU" sz="1200" dirty="0">
                <a:latin typeface="+mn-lt"/>
                <a:cs typeface="Times New Roman" panose="02020603050405020304" pitchFamily="18" charset="0"/>
              </a:rPr>
              <a:t>Размер гранта: до </a:t>
            </a:r>
            <a:r>
              <a:rPr lang="ru-RU" sz="1200" dirty="0" smtClean="0">
                <a:latin typeface="+mn-lt"/>
                <a:cs typeface="Times New Roman" panose="02020603050405020304" pitchFamily="18" charset="0"/>
              </a:rPr>
              <a:t>8 </a:t>
            </a:r>
            <a:r>
              <a:rPr lang="ru-RU" sz="1200" dirty="0">
                <a:latin typeface="+mn-lt"/>
                <a:cs typeface="Times New Roman" panose="02020603050405020304" pitchFamily="18" charset="0"/>
              </a:rPr>
              <a:t>млн рублей, но не более 90% затрат;</a:t>
            </a:r>
          </a:p>
          <a:p>
            <a:endParaRPr lang="ru-RU" sz="500" dirty="0">
              <a:solidFill>
                <a:srgbClr val="262626"/>
              </a:solidFill>
              <a:latin typeface="+mn-lt"/>
              <a:cs typeface="Times New Roman" panose="02020603050405020304" pitchFamily="18" charset="0"/>
            </a:endParaRPr>
          </a:p>
          <a:p>
            <a:r>
              <a:rPr lang="ru-RU" sz="1200" b="1" dirty="0" smtClean="0">
                <a:solidFill>
                  <a:srgbClr val="262626"/>
                </a:solidFill>
                <a:latin typeface="+mn-lt"/>
                <a:cs typeface="Times New Roman" panose="02020603050405020304" pitchFamily="18" charset="0"/>
              </a:rPr>
              <a:t>1.3. По иным направлениям:</a:t>
            </a:r>
          </a:p>
          <a:p>
            <a:r>
              <a:rPr lang="ru-RU" sz="1200" dirty="0">
                <a:latin typeface="+mn-lt"/>
                <a:cs typeface="Times New Roman" panose="02020603050405020304" pitchFamily="18" charset="0"/>
              </a:rPr>
              <a:t>Размер гранта: до </a:t>
            </a:r>
            <a:r>
              <a:rPr lang="ru-RU" sz="1200" dirty="0" smtClean="0">
                <a:latin typeface="+mn-lt"/>
                <a:cs typeface="Times New Roman" panose="02020603050405020304" pitchFamily="18" charset="0"/>
              </a:rPr>
              <a:t>5 </a:t>
            </a:r>
            <a:r>
              <a:rPr lang="ru-RU" sz="1200" dirty="0">
                <a:latin typeface="+mn-lt"/>
                <a:cs typeface="Times New Roman" panose="02020603050405020304" pitchFamily="18" charset="0"/>
              </a:rPr>
              <a:t>млн рублей, но не более 90% затрат</a:t>
            </a:r>
            <a:r>
              <a:rPr lang="ru-RU" sz="1200" dirty="0" smtClean="0">
                <a:latin typeface="+mn-lt"/>
                <a:cs typeface="Times New Roman" panose="02020603050405020304" pitchFamily="18" charset="0"/>
              </a:rPr>
              <a:t>;</a:t>
            </a:r>
            <a:endParaRPr lang="ru-RU" sz="1200" dirty="0" smtClean="0">
              <a:solidFill>
                <a:srgbClr val="FF0000"/>
              </a:solidFill>
              <a:latin typeface="+mn-lt"/>
              <a:cs typeface="Times New Roman" panose="02020603050405020304" pitchFamily="18" charset="0"/>
            </a:endParaRPr>
          </a:p>
          <a:p>
            <a:endParaRPr lang="ru-RU" sz="500" dirty="0">
              <a:solidFill>
                <a:srgbClr val="FF0000"/>
              </a:solidFill>
              <a:latin typeface="+mn-lt"/>
              <a:cs typeface="Times New Roman" panose="02020603050405020304" pitchFamily="18" charset="0"/>
            </a:endParaRPr>
          </a:p>
          <a:p>
            <a:r>
              <a:rPr lang="ru-RU" sz="1200" b="1" dirty="0" smtClean="0">
                <a:solidFill>
                  <a:srgbClr val="262626"/>
                </a:solidFill>
                <a:latin typeface="+mn-lt"/>
                <a:cs typeface="Times New Roman" panose="02020603050405020304" pitchFamily="18" charset="0"/>
              </a:rPr>
              <a:t>1.4</a:t>
            </a:r>
            <a:r>
              <a:rPr lang="ru-RU" sz="1200" dirty="0" smtClean="0">
                <a:solidFill>
                  <a:srgbClr val="262626"/>
                </a:solidFill>
                <a:latin typeface="+mn-lt"/>
                <a:cs typeface="Times New Roman" panose="02020603050405020304" pitchFamily="18" charset="0"/>
              </a:rPr>
              <a:t>. </a:t>
            </a:r>
            <a:r>
              <a:rPr lang="ru-RU" sz="1200" b="1" dirty="0">
                <a:solidFill>
                  <a:srgbClr val="262626"/>
                </a:solidFill>
                <a:latin typeface="+mn-lt"/>
                <a:cs typeface="Times New Roman" panose="02020603050405020304" pitchFamily="18" charset="0"/>
              </a:rPr>
              <a:t>По иным </a:t>
            </a:r>
            <a:r>
              <a:rPr lang="ru-RU" sz="1200" b="1" dirty="0" smtClean="0">
                <a:solidFill>
                  <a:srgbClr val="262626"/>
                </a:solidFill>
                <a:latin typeface="+mn-lt"/>
                <a:cs typeface="Times New Roman" panose="02020603050405020304" pitchFamily="18" charset="0"/>
              </a:rPr>
              <a:t>направлениям </a:t>
            </a:r>
            <a:r>
              <a:rPr lang="ru-RU" sz="1200" b="1" dirty="0">
                <a:latin typeface="+mn-lt"/>
                <a:cs typeface="Times New Roman" panose="02020603050405020304" pitchFamily="18" charset="0"/>
              </a:rPr>
              <a:t>в случае использования части гранта на цели формирования неделимого фонда </a:t>
            </a:r>
            <a:r>
              <a:rPr lang="ru-RU" sz="1200" b="1" dirty="0" err="1">
                <a:latin typeface="+mn-lt"/>
                <a:cs typeface="Times New Roman" panose="02020603050405020304" pitchFamily="18" charset="0"/>
              </a:rPr>
              <a:t>СПоК</a:t>
            </a:r>
            <a:r>
              <a:rPr lang="ru-RU" sz="1200" b="1" dirty="0">
                <a:latin typeface="+mn-lt"/>
                <a:cs typeface="Times New Roman" panose="02020603050405020304" pitchFamily="18" charset="0"/>
              </a:rPr>
              <a:t>, членом которого является </a:t>
            </a:r>
            <a:r>
              <a:rPr lang="ru-RU" sz="1200" b="1" dirty="0" err="1" smtClean="0">
                <a:latin typeface="+mn-lt"/>
                <a:cs typeface="Times New Roman" panose="02020603050405020304" pitchFamily="18" charset="0"/>
              </a:rPr>
              <a:t>грантополучатель</a:t>
            </a:r>
            <a:r>
              <a:rPr lang="ru-RU" sz="1200" b="1" dirty="0" smtClean="0">
                <a:latin typeface="+mn-lt"/>
                <a:cs typeface="Times New Roman" panose="02020603050405020304" pitchFamily="18" charset="0"/>
              </a:rPr>
              <a:t>:</a:t>
            </a:r>
          </a:p>
          <a:p>
            <a:r>
              <a:rPr lang="ru-RU" sz="1200" dirty="0">
                <a:latin typeface="+mn-lt"/>
                <a:cs typeface="Times New Roman" panose="02020603050405020304" pitchFamily="18" charset="0"/>
              </a:rPr>
              <a:t>Размер гранта: до </a:t>
            </a:r>
            <a:r>
              <a:rPr lang="ru-RU" sz="1200" dirty="0" smtClean="0">
                <a:latin typeface="+mn-lt"/>
                <a:cs typeface="Times New Roman" panose="02020603050405020304" pitchFamily="18" charset="0"/>
              </a:rPr>
              <a:t>6 </a:t>
            </a:r>
            <a:r>
              <a:rPr lang="ru-RU" sz="1200" dirty="0">
                <a:latin typeface="+mn-lt"/>
                <a:cs typeface="Times New Roman" panose="02020603050405020304" pitchFamily="18" charset="0"/>
              </a:rPr>
              <a:t>млн рублей, но не более 90% затрат;</a:t>
            </a:r>
          </a:p>
          <a:p>
            <a:r>
              <a:rPr lang="ru-RU" sz="1100" dirty="0" smtClean="0">
                <a:solidFill>
                  <a:srgbClr val="FF0000"/>
                </a:solidFill>
                <a:latin typeface="+mn-lt"/>
                <a:cs typeface="Times New Roman" panose="02020603050405020304" pitchFamily="18" charset="0"/>
              </a:rPr>
              <a:t> </a:t>
            </a:r>
            <a:endParaRPr lang="ru-RU" sz="1100" dirty="0">
              <a:latin typeface="+mn-lt"/>
              <a:cs typeface="Times New Roman" panose="02020603050405020304" pitchFamily="18" charset="0"/>
            </a:endParaRPr>
          </a:p>
          <a:p>
            <a:r>
              <a:rPr lang="ru-RU" sz="1600" b="1" dirty="0">
                <a:latin typeface="+mn-lt"/>
                <a:cs typeface="Times New Roman" panose="02020603050405020304" pitchFamily="18" charset="0"/>
              </a:rPr>
              <a:t>2. Субсидии</a:t>
            </a:r>
            <a:r>
              <a:rPr lang="ru-RU" sz="1600" dirty="0">
                <a:latin typeface="+mn-lt"/>
                <a:cs typeface="Times New Roman" panose="02020603050405020304" pitchFamily="18" charset="0"/>
              </a:rPr>
              <a:t> </a:t>
            </a:r>
            <a:r>
              <a:rPr lang="ru-RU" sz="1600" b="1" dirty="0">
                <a:latin typeface="+mn-lt"/>
                <a:cs typeface="Times New Roman" panose="02020603050405020304" pitchFamily="18" charset="0"/>
              </a:rPr>
              <a:t>сельскохозяйственным потребительским кооперативам </a:t>
            </a:r>
          </a:p>
          <a:p>
            <a:r>
              <a:rPr lang="ru-RU" sz="1200" dirty="0">
                <a:latin typeface="+mn-lt"/>
                <a:cs typeface="Times New Roman" panose="02020603050405020304" pitchFamily="18" charset="0"/>
              </a:rPr>
              <a:t>Возмещение до 50% затрат (но не более 10 млн рублей) на приобретение: сельскохозяйственной техники, специализированного автотранспорта, оборудования для организации хранения, переработки, упаковки, маркировки, транспортировки и реализации сельскохозяйственной продукции и мобильных торговых </a:t>
            </a:r>
            <a:r>
              <a:rPr lang="ru-RU" sz="1200" dirty="0" smtClean="0">
                <a:latin typeface="+mn-lt"/>
                <a:cs typeface="Times New Roman" panose="02020603050405020304" pitchFamily="18" charset="0"/>
              </a:rPr>
              <a:t>объектов</a:t>
            </a:r>
            <a:endParaRPr lang="ru-RU" sz="1200" dirty="0">
              <a:latin typeface="+mn-lt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5605213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3" name="Місце для номера слайда 4"/>
          <p:cNvSpPr>
            <a:spLocks noGrp="1"/>
          </p:cNvSpPr>
          <p:nvPr>
            <p:ph type="sldNum" sz="quarter" idx="13"/>
          </p:nvPr>
        </p:nvSpPr>
        <p:spPr bwMode="auto">
          <a:xfrm>
            <a:off x="8824913" y="6308725"/>
            <a:ext cx="27432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uk-UA" altLang="ru-RU" sz="1600" dirty="0">
              <a:solidFill>
                <a:schemeClr val="accent1"/>
              </a:solidFill>
            </a:endParaRPr>
          </a:p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fld id="{A093A198-EE05-4CCE-A751-665345E26D7B}" type="slidenum">
              <a:rPr lang="uk-UA" altLang="ru-RU" sz="1600" smtClean="0">
                <a:solidFill>
                  <a:schemeClr val="accent1"/>
                </a:solidFill>
              </a:rPr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t>19</a:t>
            </a:fld>
            <a:endParaRPr lang="uk-UA" altLang="ru-RU" sz="1600" dirty="0">
              <a:solidFill>
                <a:schemeClr val="accent1"/>
              </a:solidFill>
            </a:endParaRPr>
          </a:p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uk-UA" altLang="ru-RU" sz="1600" dirty="0">
              <a:solidFill>
                <a:schemeClr val="accent1"/>
              </a:solidFill>
            </a:endParaRPr>
          </a:p>
        </p:txBody>
      </p:sp>
      <p:sp>
        <p:nvSpPr>
          <p:cNvPr id="9" name="Заголовок 1"/>
          <p:cNvSpPr txBox="1">
            <a:spLocks/>
          </p:cNvSpPr>
          <p:nvPr/>
        </p:nvSpPr>
        <p:spPr>
          <a:xfrm>
            <a:off x="1681163" y="485775"/>
            <a:ext cx="7499350" cy="1143000"/>
          </a:xfrm>
          <a:prstGeom prst="rect">
            <a:avLst/>
          </a:prstGeom>
        </p:spPr>
        <p:txBody>
          <a:bodyPr anchor="ctr">
            <a:normAutofit fontScale="97500"/>
          </a:bodyPr>
          <a:lstStyle/>
          <a:p>
            <a:pPr eaLnBrk="1" fontAlgn="auto" hangingPunct="1">
              <a:lnSpc>
                <a:spcPct val="90000"/>
              </a:lnSpc>
              <a:spcAft>
                <a:spcPts val="0"/>
              </a:spcAft>
              <a:defRPr/>
            </a:pPr>
            <a:endParaRPr lang="ru-RU" sz="2400" b="1" dirty="0">
              <a:solidFill>
                <a:schemeClr val="accent5">
                  <a:lumMod val="75000"/>
                </a:schemeClr>
              </a:solidFill>
              <a:latin typeface="+mn-lt"/>
              <a:ea typeface="+mj-ea"/>
              <a:cs typeface="+mj-cs"/>
            </a:endParaRPr>
          </a:p>
        </p:txBody>
      </p:sp>
      <p:sp>
        <p:nvSpPr>
          <p:cNvPr id="40965" name="TextBox 8"/>
          <p:cNvSpPr txBox="1">
            <a:spLocks noChangeArrowheads="1"/>
          </p:cNvSpPr>
          <p:nvPr/>
        </p:nvSpPr>
        <p:spPr bwMode="auto">
          <a:xfrm>
            <a:off x="2162085" y="47357"/>
            <a:ext cx="9143999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lvl="0" algn="ctr">
              <a:lnSpc>
                <a:spcPct val="100000"/>
              </a:lnSpc>
              <a:spcBef>
                <a:spcPct val="0"/>
              </a:spcBef>
              <a:buNone/>
            </a:pPr>
            <a:r>
              <a:rPr lang="ru-RU" dirty="0">
                <a:latin typeface="+mn-lt"/>
              </a:rPr>
              <a:t>7. Гранты на развитие сельского туризма</a:t>
            </a:r>
            <a:endParaRPr lang="ru-RU" altLang="ru-RU" dirty="0">
              <a:latin typeface="+mn-lt"/>
              <a:cs typeface="Arial" panose="020B0604020202020204" pitchFamily="34" charset="0"/>
            </a:endParaRPr>
          </a:p>
        </p:txBody>
      </p:sp>
      <p:graphicFrame>
        <p:nvGraphicFramePr>
          <p:cNvPr id="5" name="Схема 4"/>
          <p:cNvGraphicFramePr/>
          <p:nvPr>
            <p:extLst>
              <p:ext uri="{D42A27DB-BD31-4B8C-83A1-F6EECF244321}">
                <p14:modId xmlns:p14="http://schemas.microsoft.com/office/powerpoint/2010/main" val="3152717512"/>
              </p:ext>
            </p:extLst>
          </p:nvPr>
        </p:nvGraphicFramePr>
        <p:xfrm>
          <a:off x="2244694" y="570577"/>
          <a:ext cx="8884102" cy="95969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2" name="Прямоугольник 1"/>
          <p:cNvSpPr/>
          <p:nvPr/>
        </p:nvSpPr>
        <p:spPr>
          <a:xfrm>
            <a:off x="2322332" y="1528344"/>
            <a:ext cx="9249399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500" dirty="0">
                <a:latin typeface="+mn-lt"/>
                <a:cs typeface="Times New Roman" panose="02020603050405020304" pitchFamily="18" charset="0"/>
              </a:rPr>
              <a:t>Размер грантов:</a:t>
            </a:r>
          </a:p>
          <a:p>
            <a:r>
              <a:rPr lang="ru-RU" sz="1500" b="1" dirty="0">
                <a:latin typeface="+mn-lt"/>
                <a:cs typeface="Times New Roman" panose="02020603050405020304" pitchFamily="18" charset="0"/>
              </a:rPr>
              <a:t>до 3 млн. рублей </a:t>
            </a:r>
            <a:r>
              <a:rPr lang="ru-RU" sz="1500" dirty="0">
                <a:latin typeface="+mn-lt"/>
                <a:cs typeface="Times New Roman" panose="02020603050405020304" pitchFamily="18" charset="0"/>
              </a:rPr>
              <a:t>- при направлении на реализацию проекта развития сельского туризма собственных средств получателя в размере не менее 10 процентов его стоимости;</a:t>
            </a:r>
          </a:p>
          <a:p>
            <a:r>
              <a:rPr lang="ru-RU" sz="1500" b="1" dirty="0">
                <a:latin typeface="+mn-lt"/>
                <a:cs typeface="Times New Roman" panose="02020603050405020304" pitchFamily="18" charset="0"/>
              </a:rPr>
              <a:t>до 5 млн. рублей </a:t>
            </a:r>
            <a:r>
              <a:rPr lang="ru-RU" sz="1500" dirty="0">
                <a:latin typeface="+mn-lt"/>
                <a:cs typeface="Times New Roman" panose="02020603050405020304" pitchFamily="18" charset="0"/>
              </a:rPr>
              <a:t>- при направлении на реализацию проекта развития сельского туризма собственных средств получателя в размере не менее 15 процентов его стоимости;</a:t>
            </a:r>
          </a:p>
          <a:p>
            <a:r>
              <a:rPr lang="ru-RU" sz="1500" b="1" dirty="0">
                <a:latin typeface="+mn-lt"/>
                <a:cs typeface="Times New Roman" panose="02020603050405020304" pitchFamily="18" charset="0"/>
              </a:rPr>
              <a:t>до 8 млн. рублей  </a:t>
            </a:r>
            <a:r>
              <a:rPr lang="ru-RU" sz="1500" dirty="0">
                <a:latin typeface="+mn-lt"/>
                <a:cs typeface="Times New Roman" panose="02020603050405020304" pitchFamily="18" charset="0"/>
              </a:rPr>
              <a:t>- при направлении на реализацию проекта развития сельского туризма собственных средств получателя в размере не менее 20 процентов его стоимости;</a:t>
            </a:r>
          </a:p>
          <a:p>
            <a:r>
              <a:rPr lang="ru-RU" sz="1500" b="1" dirty="0">
                <a:latin typeface="+mn-lt"/>
                <a:cs typeface="Times New Roman" panose="02020603050405020304" pitchFamily="18" charset="0"/>
              </a:rPr>
              <a:t>до 10 млн. рублей  </a:t>
            </a:r>
            <a:r>
              <a:rPr lang="ru-RU" sz="1500" dirty="0">
                <a:latin typeface="+mn-lt"/>
                <a:cs typeface="Times New Roman" panose="02020603050405020304" pitchFamily="18" charset="0"/>
              </a:rPr>
              <a:t>- при направлении на реализацию проекта развития сельского туризма собственных средств получателя в размере не менее 25 процентов его стоимости.</a:t>
            </a:r>
          </a:p>
          <a:p>
            <a:endParaRPr lang="ru-RU" sz="1000" dirty="0">
              <a:latin typeface="+mn-lt"/>
              <a:cs typeface="Times New Roman" panose="02020603050405020304" pitchFamily="18" charset="0"/>
            </a:endParaRPr>
          </a:p>
          <a:p>
            <a:r>
              <a:rPr lang="ru-RU" sz="1500" dirty="0">
                <a:latin typeface="+mn-lt"/>
                <a:cs typeface="Times New Roman" panose="02020603050405020304" pitchFamily="18" charset="0"/>
              </a:rPr>
              <a:t>Получатели грантов: сельскохозяйственные товаропроизводители, прошедшие отбор проектов развития сельского туризма в Минсельхозе России </a:t>
            </a:r>
          </a:p>
          <a:p>
            <a:endParaRPr lang="ru-RU" sz="1000" dirty="0">
              <a:latin typeface="+mn-lt"/>
              <a:cs typeface="Times New Roman" panose="02020603050405020304" pitchFamily="18" charset="0"/>
            </a:endParaRPr>
          </a:p>
          <a:p>
            <a:r>
              <a:rPr lang="ru-RU" sz="1500" b="1" dirty="0">
                <a:latin typeface="+mn-lt"/>
                <a:cs typeface="Times New Roman" panose="02020603050405020304" pitchFamily="18" charset="0"/>
              </a:rPr>
              <a:t>Целевые направления использования средств гранта:</a:t>
            </a:r>
          </a:p>
          <a:p>
            <a:pPr lvl="0"/>
            <a:r>
              <a:rPr lang="ru-RU" sz="1500" dirty="0">
                <a:latin typeface="+mn-lt"/>
                <a:cs typeface="Times New Roman" panose="02020603050405020304" pitchFamily="18" charset="0"/>
              </a:rPr>
              <a:t>- приобретение, строительство, модернизацию или реконструкцию средств размещения, в том числе модульных;</a:t>
            </a:r>
          </a:p>
          <a:p>
            <a:pPr lvl="0"/>
            <a:r>
              <a:rPr lang="ru-RU" sz="1500" dirty="0">
                <a:latin typeface="+mn-lt"/>
                <a:cs typeface="Times New Roman" panose="02020603050405020304" pitchFamily="18" charset="0"/>
              </a:rPr>
              <a:t>- подключение средств размещения (объектов), используемых для осуществления деятельности по оказанию услуг в сфере сельского туризма, к электрическим, водо-, газо- и теплопроводным сетям;</a:t>
            </a:r>
          </a:p>
          <a:p>
            <a:pPr marL="285750" lvl="0" indent="-285750">
              <a:buFontTx/>
              <a:buChar char="-"/>
            </a:pPr>
            <a:r>
              <a:rPr lang="ru-RU" sz="1500" dirty="0">
                <a:latin typeface="+mn-lt"/>
                <a:cs typeface="Times New Roman" panose="02020603050405020304" pitchFamily="18" charset="0"/>
              </a:rPr>
              <a:t>приобретение и монтаж туристского </a:t>
            </a:r>
            <a:r>
              <a:rPr lang="ru-RU" sz="1500" dirty="0" smtClean="0">
                <a:latin typeface="+mn-lt"/>
                <a:cs typeface="Times New Roman" panose="02020603050405020304" pitchFamily="18" charset="0"/>
              </a:rPr>
              <a:t>оборудования, снаряжения, инвентаря;</a:t>
            </a:r>
          </a:p>
          <a:p>
            <a:pPr marL="285750" indent="-285750">
              <a:buFontTx/>
              <a:buChar char="-"/>
            </a:pPr>
            <a:r>
              <a:rPr lang="ru-RU" sz="1500" dirty="0">
                <a:latin typeface="+mn-lt"/>
                <a:cs typeface="Times New Roman" panose="02020603050405020304" pitchFamily="18" charset="0"/>
              </a:rPr>
              <a:t>проведение работ по благоустройству территорий, прилегающих к средствам </a:t>
            </a:r>
            <a:r>
              <a:rPr lang="ru-RU" sz="1500" dirty="0" smtClean="0">
                <a:latin typeface="+mn-lt"/>
                <a:cs typeface="Times New Roman" panose="02020603050405020304" pitchFamily="18" charset="0"/>
              </a:rPr>
              <a:t>размещения</a:t>
            </a:r>
            <a:endParaRPr lang="ru-RU" sz="1500" dirty="0">
              <a:latin typeface="+mn-lt"/>
              <a:cs typeface="Times New Roman" panose="02020603050405020304" pitchFamily="18" charset="0"/>
            </a:endParaRPr>
          </a:p>
          <a:p>
            <a:r>
              <a:rPr lang="ru-RU" sz="1500" dirty="0">
                <a:latin typeface="+mn-lt"/>
                <a:cs typeface="Times New Roman" panose="02020603050405020304" pitchFamily="18" charset="0"/>
              </a:rPr>
              <a:t>Максимальный срок реализации проекта – 5 лет, </a:t>
            </a:r>
          </a:p>
          <a:p>
            <a:r>
              <a:rPr lang="ru-RU" sz="1500" dirty="0">
                <a:latin typeface="+mn-lt"/>
                <a:cs typeface="Times New Roman" panose="02020603050405020304" pitchFamily="18" charset="0"/>
              </a:rPr>
              <a:t>освоения средств гранта – 18 </a:t>
            </a:r>
            <a:r>
              <a:rPr lang="ru-RU" sz="1500" dirty="0" smtClean="0">
                <a:latin typeface="+mn-lt"/>
                <a:cs typeface="Times New Roman" panose="02020603050405020304" pitchFamily="18" charset="0"/>
              </a:rPr>
              <a:t>месяцев со дня получения средств</a:t>
            </a:r>
            <a:endParaRPr lang="ru-RU" sz="1500" dirty="0">
              <a:latin typeface="+mn-lt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9137914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Місце для номера слайда 4"/>
          <p:cNvSpPr>
            <a:spLocks noGrp="1"/>
          </p:cNvSpPr>
          <p:nvPr>
            <p:ph type="sldNum" sz="quarter" idx="13"/>
          </p:nvPr>
        </p:nvSpPr>
        <p:spPr bwMode="auto">
          <a:xfrm>
            <a:off x="8901113" y="6308725"/>
            <a:ext cx="27432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uk-UA" altLang="ru-RU" sz="1600" dirty="0">
              <a:solidFill>
                <a:schemeClr val="accent1"/>
              </a:solidFill>
            </a:endParaRPr>
          </a:p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fld id="{002146B9-5B10-46EE-93A8-52638B9BE452}" type="slidenum">
              <a:rPr lang="uk-UA" altLang="ru-RU" sz="1600" smtClean="0">
                <a:solidFill>
                  <a:schemeClr val="accent1"/>
                </a:solidFill>
              </a:rPr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t>2</a:t>
            </a:fld>
            <a:endParaRPr lang="uk-UA" altLang="ru-RU" sz="1600" dirty="0">
              <a:solidFill>
                <a:schemeClr val="accent1"/>
              </a:solidFill>
            </a:endParaRPr>
          </a:p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uk-UA" altLang="ru-RU" sz="1600" dirty="0">
              <a:solidFill>
                <a:schemeClr val="accent1"/>
              </a:solidFill>
            </a:endParaRPr>
          </a:p>
        </p:txBody>
      </p:sp>
      <p:sp>
        <p:nvSpPr>
          <p:cNvPr id="9" name="Заголовок 1"/>
          <p:cNvSpPr txBox="1">
            <a:spLocks/>
          </p:cNvSpPr>
          <p:nvPr/>
        </p:nvSpPr>
        <p:spPr>
          <a:xfrm>
            <a:off x="1757363" y="485775"/>
            <a:ext cx="7499350" cy="1143000"/>
          </a:xfrm>
          <a:prstGeom prst="rect">
            <a:avLst/>
          </a:prstGeom>
        </p:spPr>
        <p:txBody>
          <a:bodyPr anchor="ctr">
            <a:normAutofit fontScale="97500"/>
          </a:bodyPr>
          <a:lstStyle/>
          <a:p>
            <a:pPr eaLnBrk="1" fontAlgn="auto" hangingPunct="1">
              <a:lnSpc>
                <a:spcPct val="90000"/>
              </a:lnSpc>
              <a:spcAft>
                <a:spcPts val="0"/>
              </a:spcAft>
              <a:defRPr/>
            </a:pPr>
            <a:endParaRPr lang="ru-RU" sz="2400" b="1" dirty="0">
              <a:solidFill>
                <a:schemeClr val="accent5">
                  <a:lumMod val="75000"/>
                </a:schemeClr>
              </a:solidFill>
              <a:latin typeface="+mn-lt"/>
              <a:ea typeface="+mj-ea"/>
              <a:cs typeface="+mj-cs"/>
            </a:endParaRPr>
          </a:p>
        </p:txBody>
      </p:sp>
      <p:sp>
        <p:nvSpPr>
          <p:cNvPr id="10244" name="TextBox 8"/>
          <p:cNvSpPr txBox="1">
            <a:spLocks noChangeArrowheads="1"/>
          </p:cNvSpPr>
          <p:nvPr/>
        </p:nvSpPr>
        <p:spPr bwMode="auto">
          <a:xfrm>
            <a:off x="2327274" y="103187"/>
            <a:ext cx="8640763" cy="95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dirty="0">
                <a:latin typeface="Arial" panose="020B0604020202020204" pitchFamily="34" charset="0"/>
                <a:cs typeface="Arial" panose="020B0604020202020204" pitchFamily="34" charset="0"/>
              </a:rPr>
              <a:t>БАЗОВЫЕ УСЛОВИЯ ПОЛУЧЕНИЯ ГОСУДАРСТВЕННОЙ ПОДДЕРЖКИ</a:t>
            </a:r>
          </a:p>
        </p:txBody>
      </p:sp>
      <p:sp>
        <p:nvSpPr>
          <p:cNvPr id="10245" name="Прямоугольник 12"/>
          <p:cNvSpPr>
            <a:spLocks noChangeArrowheads="1"/>
          </p:cNvSpPr>
          <p:nvPr/>
        </p:nvSpPr>
        <p:spPr bwMode="auto">
          <a:xfrm>
            <a:off x="1995487" y="954088"/>
            <a:ext cx="9468379" cy="6155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1700" dirty="0">
                <a:latin typeface="Trebuchet MS" panose="020B0603020202020204" pitchFamily="34" charset="0"/>
                <a:cs typeface="Times New Roman" panose="02020603050405020304" pitchFamily="18" charset="0"/>
              </a:rPr>
              <a:t>Требования, которым должен соответствовать  получатель на первое число месяца, предшествующего месяцу, в котором принимается решение о предоставлении субсидии:</a:t>
            </a:r>
            <a:endParaRPr lang="ru-RU" altLang="ru-RU" sz="1700" dirty="0">
              <a:latin typeface="Trebuchet MS" panose="020B0603020202020204" pitchFamily="34" charset="0"/>
            </a:endParaRPr>
          </a:p>
        </p:txBody>
      </p:sp>
      <p:graphicFrame>
        <p:nvGraphicFramePr>
          <p:cNvPr id="14" name="Схема 13"/>
          <p:cNvGraphicFramePr/>
          <p:nvPr>
            <p:extLst>
              <p:ext uri="{D42A27DB-BD31-4B8C-83A1-F6EECF244321}">
                <p14:modId xmlns:p14="http://schemas.microsoft.com/office/powerpoint/2010/main" val="956824799"/>
              </p:ext>
            </p:extLst>
          </p:nvPr>
        </p:nvGraphicFramePr>
        <p:xfrm>
          <a:off x="2165395" y="1569641"/>
          <a:ext cx="8964519" cy="531574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" name="Прямоугольник 2"/>
          <p:cNvSpPr/>
          <p:nvPr/>
        </p:nvSpPr>
        <p:spPr>
          <a:xfrm>
            <a:off x="2186252" y="2831751"/>
            <a:ext cx="4392348" cy="724249"/>
          </a:xfrm>
          <a:prstGeom prst="rect">
            <a:avLst/>
          </a:prstGeom>
          <a:ln w="3175">
            <a:solidFill>
              <a:schemeClr val="accent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808038">
              <a:tabLst>
                <a:tab pos="271463" algn="l"/>
              </a:tabLst>
            </a:pPr>
            <a:r>
              <a:rPr lang="ru-RU" sz="1100" dirty="0"/>
              <a:t>Не находится в перечне организаций и физических лиц, в отношении которых имеются сведения об их причастности к экстремистской деятельности или терроризму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2186252" y="3690319"/>
            <a:ext cx="4392348" cy="724930"/>
          </a:xfrm>
          <a:prstGeom prst="rect">
            <a:avLst/>
          </a:prstGeom>
          <a:ln w="3175">
            <a:solidFill>
              <a:schemeClr val="accent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808038">
              <a:tabLst>
                <a:tab pos="271463" algn="l"/>
              </a:tabLst>
            </a:pPr>
            <a:r>
              <a:rPr lang="ru-RU" sz="1100" dirty="0"/>
              <a:t>Не находится в перечнях организаций и физических лиц, связанных с террористическими организациями и террористами или с распространением оружия массового уничтожения </a:t>
            </a:r>
          </a:p>
        </p:txBody>
      </p:sp>
      <p:pic>
        <p:nvPicPr>
          <p:cNvPr id="1026" name="Picture 2" descr="https://avatars.mds.yandex.net/i?id=4edbca8f26c39e99799aaac022769813de308709-12420713-images-thumbs&amp;n=13"/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529" t="-6521" r="11643" b="6521"/>
          <a:stretch/>
        </p:blipFill>
        <p:spPr bwMode="auto">
          <a:xfrm>
            <a:off x="2275943" y="2831751"/>
            <a:ext cx="746657" cy="6824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s://avatars.mds.yandex.net/i?id=36c2c69e25b1697aeba5e63b7137f3889e35c35c-10962086-images-thumbs&amp;n=13"/>
          <p:cNvPicPr>
            <a:picLocks noChangeAspect="1" noChangeArrowheads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004" r="7618"/>
          <a:stretch/>
        </p:blipFill>
        <p:spPr bwMode="auto">
          <a:xfrm>
            <a:off x="2327274" y="3734709"/>
            <a:ext cx="695326" cy="6361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Місце для номера слайда 4"/>
          <p:cNvSpPr>
            <a:spLocks noGrp="1"/>
          </p:cNvSpPr>
          <p:nvPr>
            <p:ph type="sldNum" sz="quarter" idx="13"/>
          </p:nvPr>
        </p:nvSpPr>
        <p:spPr bwMode="auto">
          <a:xfrm>
            <a:off x="8824913" y="6308725"/>
            <a:ext cx="27432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uk-UA" altLang="ru-RU" sz="1600" b="0" i="0" u="none" strike="noStrike" kern="1200" cap="none" spc="0" normalizeH="0" baseline="0" noProof="0">
              <a:ln>
                <a:noFill/>
              </a:ln>
              <a:solidFill>
                <a:srgbClr val="C79478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38482A7-B62A-429C-BC70-30BDE7AFC42C}" type="slidenum">
              <a:rPr kumimoji="0" lang="uk-UA" altLang="ru-RU" sz="1600" b="0" i="0" u="none" strike="noStrike" kern="1200" cap="none" spc="0" normalizeH="0" baseline="0" noProof="0" smtClean="0">
                <a:ln>
                  <a:noFill/>
                </a:ln>
                <a:solidFill>
                  <a:srgbClr val="C79478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20</a:t>
            </a:fld>
            <a:endParaRPr kumimoji="0" lang="uk-UA" altLang="ru-RU" sz="1600" b="0" i="0" u="none" strike="noStrike" kern="1200" cap="none" spc="0" normalizeH="0" baseline="0" noProof="0">
              <a:ln>
                <a:noFill/>
              </a:ln>
              <a:solidFill>
                <a:srgbClr val="C79478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uk-UA" altLang="ru-RU" sz="1600" b="0" i="0" u="none" strike="noStrike" kern="1200" cap="none" spc="0" normalizeH="0" baseline="0" noProof="0">
              <a:ln>
                <a:noFill/>
              </a:ln>
              <a:solidFill>
                <a:srgbClr val="C79478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11" name="TextBox 8"/>
          <p:cNvSpPr txBox="1">
            <a:spLocks noChangeArrowheads="1"/>
          </p:cNvSpPr>
          <p:nvPr/>
        </p:nvSpPr>
        <p:spPr bwMode="auto">
          <a:xfrm>
            <a:off x="1982625" y="258436"/>
            <a:ext cx="9520014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lvl="0" algn="ctr">
              <a:lnSpc>
                <a:spcPct val="100000"/>
              </a:lnSpc>
              <a:spcBef>
                <a:spcPct val="0"/>
              </a:spcBef>
              <a:buNone/>
              <a:defRPr/>
            </a:pPr>
            <a:r>
              <a:rPr lang="ru-RU" altLang="ru-RU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</a:t>
            </a:r>
            <a:r>
              <a:rPr lang="ru-RU" altLang="ru-RU" sz="24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ru-RU" altLang="ru-RU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Субсидии производителям картофеля и овощей</a:t>
            </a:r>
            <a:endParaRPr kumimoji="0" lang="ru-RU" altLang="ru-RU" sz="2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13" name="Схема 12"/>
          <p:cNvGraphicFramePr/>
          <p:nvPr>
            <p:extLst>
              <p:ext uri="{D42A27DB-BD31-4B8C-83A1-F6EECF244321}">
                <p14:modId xmlns:p14="http://schemas.microsoft.com/office/powerpoint/2010/main" val="628764502"/>
              </p:ext>
            </p:extLst>
          </p:nvPr>
        </p:nvGraphicFramePr>
        <p:xfrm>
          <a:off x="2204170" y="799254"/>
          <a:ext cx="8904384" cy="62937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7" name="Скругленный прямоугольник 6"/>
          <p:cNvSpPr/>
          <p:nvPr/>
        </p:nvSpPr>
        <p:spPr>
          <a:xfrm>
            <a:off x="2213296" y="2598131"/>
            <a:ext cx="8913328" cy="626761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36000" bIns="36000" anchor="ctr"/>
          <a:lstStyle/>
          <a:p>
            <a:pPr>
              <a:defRPr/>
            </a:pPr>
            <a:r>
              <a:rPr lang="ru-RU" dirty="0">
                <a:solidFill>
                  <a:srgbClr val="000000"/>
                </a:solidFill>
              </a:rPr>
              <a:t>Субсидии на 1 га посевной площади, занятой картофелем и овощами открытого грунта (получатели – субъекты малого предпринимательства)</a:t>
            </a: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2213298" y="1820463"/>
            <a:ext cx="8913323" cy="563813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36000" bIns="36000" anchor="ctr"/>
          <a:lstStyle/>
          <a:p>
            <a:pPr>
              <a:defRPr/>
            </a:pPr>
            <a:r>
              <a:rPr lang="ru-RU" dirty="0">
                <a:solidFill>
                  <a:srgbClr val="000000"/>
                </a:solidFill>
              </a:rPr>
              <a:t>Субсидии на 1 тонну произведенных картофеля и овощей</a:t>
            </a: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2213301" y="3380013"/>
            <a:ext cx="8913320" cy="604157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36000" bIns="36000" anchor="ctr"/>
          <a:lstStyle/>
          <a:p>
            <a:pPr>
              <a:defRPr/>
            </a:pPr>
            <a:r>
              <a:rPr lang="ru-RU" dirty="0">
                <a:solidFill>
                  <a:srgbClr val="000000"/>
                </a:solidFill>
              </a:rPr>
              <a:t>Субсидии на 1 тонну овощей защищённого грунта, произведенных по технологии </a:t>
            </a:r>
            <a:r>
              <a:rPr lang="ru-RU" dirty="0" err="1">
                <a:solidFill>
                  <a:srgbClr val="000000"/>
                </a:solidFill>
              </a:rPr>
              <a:t>досвечивания</a:t>
            </a:r>
            <a:r>
              <a:rPr lang="ru-RU" dirty="0">
                <a:solidFill>
                  <a:srgbClr val="000000"/>
                </a:solidFill>
              </a:rPr>
              <a:t> </a:t>
            </a: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2213299" y="4170557"/>
            <a:ext cx="8913323" cy="563813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36000" bIns="36000" anchor="ctr"/>
          <a:lstStyle/>
          <a:p>
            <a:pPr>
              <a:defRPr/>
            </a:pPr>
            <a:r>
              <a:rPr lang="ru-RU" dirty="0">
                <a:solidFill>
                  <a:srgbClr val="000000"/>
                </a:solidFill>
              </a:rPr>
              <a:t>Субсидии на поддержку элитного семеноводства</a:t>
            </a: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2213301" y="4956770"/>
            <a:ext cx="8913323" cy="563813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36000" bIns="36000" anchor="ctr"/>
          <a:lstStyle/>
          <a:p>
            <a:pPr>
              <a:defRPr/>
            </a:pPr>
            <a:r>
              <a:rPr lang="ru-RU" dirty="0">
                <a:solidFill>
                  <a:srgbClr val="000000"/>
                </a:solidFill>
              </a:rPr>
              <a:t>Субсидии гражданам, ведущим ЛПХ и применяющим специальный налоговый режим «Налог на профессиональный доход», на 1 кг реализованных картофеля и овощей </a:t>
            </a:r>
          </a:p>
        </p:txBody>
      </p:sp>
    </p:spTree>
    <p:extLst>
      <p:ext uri="{BB962C8B-B14F-4D97-AF65-F5344CB8AC3E}">
        <p14:creationId xmlns:p14="http://schemas.microsoft.com/office/powerpoint/2010/main" val="141691742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Місце для номера слайда 4"/>
          <p:cNvSpPr>
            <a:spLocks noGrp="1"/>
          </p:cNvSpPr>
          <p:nvPr>
            <p:ph type="sldNum" sz="quarter" idx="13"/>
          </p:nvPr>
        </p:nvSpPr>
        <p:spPr bwMode="auto">
          <a:xfrm>
            <a:off x="8824913" y="6308725"/>
            <a:ext cx="27432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uk-UA" altLang="ru-RU" sz="1600">
              <a:solidFill>
                <a:schemeClr val="accent1"/>
              </a:solidFill>
            </a:endParaRPr>
          </a:p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fld id="{0BBD8E26-77A4-4937-8EB6-C99AC70F1E36}" type="slidenum">
              <a:rPr lang="uk-UA" altLang="ru-RU" sz="1600" smtClean="0">
                <a:solidFill>
                  <a:schemeClr val="accent1"/>
                </a:solidFill>
              </a:rPr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t>21</a:t>
            </a:fld>
            <a:endParaRPr lang="uk-UA" altLang="ru-RU" sz="1600">
              <a:solidFill>
                <a:schemeClr val="accent1"/>
              </a:solidFill>
            </a:endParaRPr>
          </a:p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uk-UA" altLang="ru-RU" sz="1600">
              <a:solidFill>
                <a:schemeClr val="accent1"/>
              </a:solidFill>
            </a:endParaRPr>
          </a:p>
        </p:txBody>
      </p:sp>
      <p:sp>
        <p:nvSpPr>
          <p:cNvPr id="9" name="Заголовок 1"/>
          <p:cNvSpPr txBox="1">
            <a:spLocks/>
          </p:cNvSpPr>
          <p:nvPr/>
        </p:nvSpPr>
        <p:spPr>
          <a:xfrm>
            <a:off x="1681163" y="485775"/>
            <a:ext cx="7499350" cy="1143000"/>
          </a:xfrm>
          <a:prstGeom prst="rect">
            <a:avLst/>
          </a:prstGeom>
        </p:spPr>
        <p:txBody>
          <a:bodyPr anchor="ctr">
            <a:normAutofit fontScale="97500"/>
          </a:bodyPr>
          <a:lstStyle/>
          <a:p>
            <a:pPr eaLnBrk="1" fontAlgn="auto" hangingPunct="1">
              <a:lnSpc>
                <a:spcPct val="90000"/>
              </a:lnSpc>
              <a:spcAft>
                <a:spcPts val="0"/>
              </a:spcAft>
              <a:defRPr/>
            </a:pPr>
            <a:endParaRPr lang="ru-RU" sz="2400" b="1" dirty="0">
              <a:solidFill>
                <a:schemeClr val="accent5">
                  <a:lumMod val="75000"/>
                </a:schemeClr>
              </a:solidFill>
              <a:latin typeface="+mn-lt"/>
              <a:ea typeface="+mj-ea"/>
              <a:cs typeface="+mj-cs"/>
            </a:endParaRPr>
          </a:p>
        </p:txBody>
      </p:sp>
      <p:sp>
        <p:nvSpPr>
          <p:cNvPr id="11" name="TextBox 8"/>
          <p:cNvSpPr txBox="1">
            <a:spLocks noChangeArrowheads="1"/>
          </p:cNvSpPr>
          <p:nvPr/>
        </p:nvSpPr>
        <p:spPr bwMode="auto">
          <a:xfrm>
            <a:off x="1915816" y="510767"/>
            <a:ext cx="9732102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2000" dirty="0">
                <a:latin typeface="Arial" panose="020B0604020202020204" pitchFamily="34" charset="0"/>
                <a:cs typeface="Arial" panose="020B0604020202020204" pitchFamily="34" charset="0"/>
              </a:rPr>
              <a:t>8</a:t>
            </a:r>
            <a:r>
              <a:rPr lang="ru-RU" alt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.1</a:t>
            </a:r>
            <a:r>
              <a:rPr lang="ru-RU" altLang="ru-RU" sz="2000" dirty="0">
                <a:latin typeface="Arial" panose="020B0604020202020204" pitchFamily="34" charset="0"/>
                <a:cs typeface="Arial" panose="020B0604020202020204" pitchFamily="34" charset="0"/>
              </a:rPr>
              <a:t>. Субсидии на 1 тонну произведенных картофеля и 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овощей</a:t>
            </a:r>
            <a:endParaRPr lang="ru-RU" altLang="ru-RU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13" name="Таблица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98947939"/>
              </p:ext>
            </p:extLst>
          </p:nvPr>
        </p:nvGraphicFramePr>
        <p:xfrm>
          <a:off x="2319073" y="1470790"/>
          <a:ext cx="8925588" cy="121918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462794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4462794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243771">
                <a:tc gridSpan="2">
                  <a:txBody>
                    <a:bodyPr/>
                    <a:lstStyle/>
                    <a:p>
                      <a:pPr algn="ctr"/>
                      <a:r>
                        <a:rPr lang="ru-RU" sz="1400" b="1" dirty="0"/>
                        <a:t>Ставки субсидии в 2024 году:</a:t>
                      </a:r>
                    </a:p>
                  </a:txBody>
                  <a:tcPr marL="91433" marR="91433" marT="45718" marB="45718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29377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Наименование культуры</a:t>
                      </a:r>
                    </a:p>
                  </a:txBody>
                  <a:tcPr marL="36000" marR="36000" marT="45718" marB="45718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dirty="0"/>
                        <a:t>Ставка субсидии на 1 тонну, рублей</a:t>
                      </a:r>
                    </a:p>
                  </a:txBody>
                  <a:tcPr marL="36000" marR="36000" marT="45718" marB="45718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282973"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/>
                        <a:t>Картофель</a:t>
                      </a:r>
                    </a:p>
                  </a:txBody>
                  <a:tcPr marL="36000" marR="36000" marT="45718" marB="45718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/>
                        <a:t>127</a:t>
                      </a:r>
                    </a:p>
                  </a:txBody>
                  <a:tcPr marL="36000" marR="36000" marT="45718" marB="45718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272763"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/>
                        <a:t>Овощи открытого грунта</a:t>
                      </a:r>
                    </a:p>
                  </a:txBody>
                  <a:tcPr marL="36000" marR="36000" marT="45718" marB="45718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/>
                        <a:t>705</a:t>
                      </a:r>
                    </a:p>
                  </a:txBody>
                  <a:tcPr marL="36000" marR="36000" marT="45718" marB="45718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</a:tbl>
          </a:graphicData>
        </a:graphic>
      </p:graphicFrame>
      <p:graphicFrame>
        <p:nvGraphicFramePr>
          <p:cNvPr id="14" name="Таблица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04217263"/>
              </p:ext>
            </p:extLst>
          </p:nvPr>
        </p:nvGraphicFramePr>
        <p:xfrm>
          <a:off x="2324455" y="3505377"/>
          <a:ext cx="8921809" cy="2208240"/>
        </p:xfrm>
        <a:graphic>
          <a:graphicData uri="http://schemas.openxmlformats.org/drawingml/2006/table">
            <a:tbl>
              <a:tblPr/>
              <a:tblGrid>
                <a:gridCol w="8921809">
                  <a:extLst>
                    <a:ext uri="{9D8B030D-6E8A-4147-A177-3AD203B41FA5}">
                      <a16:colId xmlns:a16="http://schemas.microsoft.com/office/drawing/2014/main" xmlns="" val="322310257"/>
                    </a:ext>
                  </a:extLst>
                </a:gridCol>
              </a:tblGrid>
              <a:tr h="317071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УСЛОВИЕ:</a:t>
                      </a:r>
                    </a:p>
                  </a:txBody>
                  <a:tcPr marL="72000" marR="72000" marT="72000" marB="72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074292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- внесение удобрений, используемых при производстве картофеля и овощей открытого и закрытого грунта, в объеме 5 кг действующего вещества удобрений на 1 га посевной площади;</a:t>
                      </a: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- использование семян и посадочного материала сельскохозяйственных культур, сорта или гибриды которых внесены в Государственный реестр селекционных достижений, допущенных к использованию, при условии, что сортовые и посевные качества таких семян и посадочного материала соответствуют для овощных культур ГОСТ 32592-2013, ГОСТ Р 30106-94, ГОСТ 32917-2014, для картофеля - ГОСТ 33996-2016.</a:t>
                      </a: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000" marR="72000" marT="72000" marB="72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13412492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428603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Місце для номера слайда 4"/>
          <p:cNvSpPr>
            <a:spLocks noGrp="1"/>
          </p:cNvSpPr>
          <p:nvPr>
            <p:ph type="sldNum" sz="quarter" idx="13"/>
          </p:nvPr>
        </p:nvSpPr>
        <p:spPr bwMode="auto">
          <a:xfrm>
            <a:off x="8824913" y="6308725"/>
            <a:ext cx="27432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uk-UA" altLang="ru-RU" sz="1600">
              <a:solidFill>
                <a:schemeClr val="accent1"/>
              </a:solidFill>
            </a:endParaRPr>
          </a:p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fld id="{0BBD8E26-77A4-4937-8EB6-C99AC70F1E36}" type="slidenum">
              <a:rPr lang="uk-UA" altLang="ru-RU" sz="1600" smtClean="0">
                <a:solidFill>
                  <a:schemeClr val="accent1"/>
                </a:solidFill>
              </a:rPr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t>22</a:t>
            </a:fld>
            <a:endParaRPr lang="uk-UA" altLang="ru-RU" sz="1600">
              <a:solidFill>
                <a:schemeClr val="accent1"/>
              </a:solidFill>
            </a:endParaRPr>
          </a:p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uk-UA" altLang="ru-RU" sz="1600">
              <a:solidFill>
                <a:schemeClr val="accent1"/>
              </a:solidFill>
            </a:endParaRPr>
          </a:p>
        </p:txBody>
      </p:sp>
      <p:sp>
        <p:nvSpPr>
          <p:cNvPr id="9" name="Заголовок 1"/>
          <p:cNvSpPr txBox="1">
            <a:spLocks/>
          </p:cNvSpPr>
          <p:nvPr/>
        </p:nvSpPr>
        <p:spPr>
          <a:xfrm>
            <a:off x="1681163" y="485775"/>
            <a:ext cx="7499350" cy="1143000"/>
          </a:xfrm>
          <a:prstGeom prst="rect">
            <a:avLst/>
          </a:prstGeom>
        </p:spPr>
        <p:txBody>
          <a:bodyPr anchor="ctr">
            <a:normAutofit fontScale="97500"/>
          </a:bodyPr>
          <a:lstStyle/>
          <a:p>
            <a:pPr eaLnBrk="1" fontAlgn="auto" hangingPunct="1">
              <a:lnSpc>
                <a:spcPct val="90000"/>
              </a:lnSpc>
              <a:spcAft>
                <a:spcPts val="0"/>
              </a:spcAft>
              <a:defRPr/>
            </a:pPr>
            <a:endParaRPr lang="ru-RU" sz="2400" b="1" dirty="0">
              <a:solidFill>
                <a:schemeClr val="accent5">
                  <a:lumMod val="75000"/>
                </a:schemeClr>
              </a:solidFill>
              <a:latin typeface="+mn-lt"/>
              <a:ea typeface="+mj-ea"/>
              <a:cs typeface="+mj-cs"/>
            </a:endParaRPr>
          </a:p>
        </p:txBody>
      </p:sp>
      <p:sp>
        <p:nvSpPr>
          <p:cNvPr id="11" name="TextBox 8"/>
          <p:cNvSpPr txBox="1">
            <a:spLocks noChangeArrowheads="1"/>
          </p:cNvSpPr>
          <p:nvPr/>
        </p:nvSpPr>
        <p:spPr bwMode="auto">
          <a:xfrm>
            <a:off x="1915816" y="510767"/>
            <a:ext cx="9732102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2000" dirty="0">
                <a:latin typeface="Arial" panose="020B0604020202020204" pitchFamily="34" charset="0"/>
                <a:cs typeface="Arial" panose="020B0604020202020204" pitchFamily="34" charset="0"/>
              </a:rPr>
              <a:t>8</a:t>
            </a:r>
            <a:r>
              <a:rPr lang="ru-RU" alt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.2</a:t>
            </a:r>
            <a:r>
              <a:rPr lang="ru-RU" altLang="ru-RU" sz="2000" dirty="0">
                <a:latin typeface="Arial" panose="020B0604020202020204" pitchFamily="34" charset="0"/>
                <a:cs typeface="Arial" panose="020B0604020202020204" pitchFamily="34" charset="0"/>
              </a:rPr>
              <a:t>. Субсидии на 1 га посевной площади, занятой картофелем и овощами открытого грунта (получатели – субъекты малого предпринимательства)</a:t>
            </a:r>
          </a:p>
        </p:txBody>
      </p:sp>
      <p:graphicFrame>
        <p:nvGraphicFramePr>
          <p:cNvPr id="13" name="Таблица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35137786"/>
              </p:ext>
            </p:extLst>
          </p:nvPr>
        </p:nvGraphicFramePr>
        <p:xfrm>
          <a:off x="2319073" y="1470790"/>
          <a:ext cx="8925588" cy="121918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462794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4462794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243771">
                <a:tc gridSpan="2">
                  <a:txBody>
                    <a:bodyPr/>
                    <a:lstStyle/>
                    <a:p>
                      <a:pPr algn="ctr"/>
                      <a:r>
                        <a:rPr lang="ru-RU" sz="1400" b="1" dirty="0"/>
                        <a:t>Ставки субсидии в 2024 году:</a:t>
                      </a:r>
                    </a:p>
                  </a:txBody>
                  <a:tcPr marL="91433" marR="91433" marT="45718" marB="45718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29377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Наименование культуры</a:t>
                      </a:r>
                    </a:p>
                  </a:txBody>
                  <a:tcPr marL="36000" marR="36000" marT="45718" marB="45718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dirty="0"/>
                        <a:t>Ставка субсидии на 1 га посевной площади, рублей</a:t>
                      </a:r>
                    </a:p>
                  </a:txBody>
                  <a:tcPr marL="36000" marR="36000" marT="45718" marB="45718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282973"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/>
                        <a:t>Картофель</a:t>
                      </a:r>
                    </a:p>
                  </a:txBody>
                  <a:tcPr marL="36000" marR="36000" marT="45718" marB="45718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/>
                        <a:t>2 985</a:t>
                      </a:r>
                    </a:p>
                  </a:txBody>
                  <a:tcPr marL="36000" marR="36000" marT="45718" marB="45718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272763"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/>
                        <a:t>Овощи открытого грунта</a:t>
                      </a:r>
                    </a:p>
                  </a:txBody>
                  <a:tcPr marL="36000" marR="36000" marT="45718" marB="45718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/>
                        <a:t>26 350</a:t>
                      </a:r>
                    </a:p>
                  </a:txBody>
                  <a:tcPr marL="36000" marR="36000" marT="45718" marB="45718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</a:tbl>
          </a:graphicData>
        </a:graphic>
      </p:graphicFrame>
      <p:graphicFrame>
        <p:nvGraphicFramePr>
          <p:cNvPr id="14" name="Таблица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66199968"/>
              </p:ext>
            </p:extLst>
          </p:nvPr>
        </p:nvGraphicFramePr>
        <p:xfrm>
          <a:off x="2324455" y="3505377"/>
          <a:ext cx="8921809" cy="1431652"/>
        </p:xfrm>
        <a:graphic>
          <a:graphicData uri="http://schemas.openxmlformats.org/drawingml/2006/table">
            <a:tbl>
              <a:tblPr/>
              <a:tblGrid>
                <a:gridCol w="8921809">
                  <a:extLst>
                    <a:ext uri="{9D8B030D-6E8A-4147-A177-3AD203B41FA5}">
                      <a16:colId xmlns:a16="http://schemas.microsoft.com/office/drawing/2014/main" xmlns="" val="322310257"/>
                    </a:ext>
                  </a:extLst>
                </a:gridCol>
              </a:tblGrid>
              <a:tr h="317071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УСЛОВИЕ:</a:t>
                      </a:r>
                    </a:p>
                  </a:txBody>
                  <a:tcPr marL="72000" marR="72000" marT="72000" marB="72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074292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- использование на посев при проведении агротехнологических работ семян сельскохозяйственных культур, сорта или гибриды которых включены в Государственный реестр селекционных достижений, допущенных к использованию, при условии, что сортовые и посевные качества таких семян соответствуют для овощных культур ГОСТ 32592-2013, ГОСТ Р 30106-94, ГОСТ 32917-2014, для картофеля - ГОСТ 33996-2016.</a:t>
                      </a:r>
                    </a:p>
                  </a:txBody>
                  <a:tcPr marL="72000" marR="72000" marT="72000" marB="72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13412492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1489746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Місце для номера слайда 4"/>
          <p:cNvSpPr>
            <a:spLocks noGrp="1"/>
          </p:cNvSpPr>
          <p:nvPr>
            <p:ph type="sldNum" sz="quarter" idx="13"/>
          </p:nvPr>
        </p:nvSpPr>
        <p:spPr bwMode="auto">
          <a:xfrm>
            <a:off x="8824913" y="6308725"/>
            <a:ext cx="27432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uk-UA" altLang="ru-RU" sz="1600">
              <a:solidFill>
                <a:schemeClr val="accent1"/>
              </a:solidFill>
            </a:endParaRPr>
          </a:p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fld id="{0BBD8E26-77A4-4937-8EB6-C99AC70F1E36}" type="slidenum">
              <a:rPr lang="uk-UA" altLang="ru-RU" sz="1600" smtClean="0">
                <a:solidFill>
                  <a:schemeClr val="accent1"/>
                </a:solidFill>
              </a:rPr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t>23</a:t>
            </a:fld>
            <a:endParaRPr lang="uk-UA" altLang="ru-RU" sz="1600">
              <a:solidFill>
                <a:schemeClr val="accent1"/>
              </a:solidFill>
            </a:endParaRPr>
          </a:p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uk-UA" altLang="ru-RU" sz="1600">
              <a:solidFill>
                <a:schemeClr val="accent1"/>
              </a:solidFill>
            </a:endParaRPr>
          </a:p>
        </p:txBody>
      </p:sp>
      <p:sp>
        <p:nvSpPr>
          <p:cNvPr id="9" name="Заголовок 1"/>
          <p:cNvSpPr txBox="1">
            <a:spLocks/>
          </p:cNvSpPr>
          <p:nvPr/>
        </p:nvSpPr>
        <p:spPr>
          <a:xfrm>
            <a:off x="1681163" y="485775"/>
            <a:ext cx="7499350" cy="1143000"/>
          </a:xfrm>
          <a:prstGeom prst="rect">
            <a:avLst/>
          </a:prstGeom>
        </p:spPr>
        <p:txBody>
          <a:bodyPr anchor="ctr">
            <a:normAutofit fontScale="97500"/>
          </a:bodyPr>
          <a:lstStyle/>
          <a:p>
            <a:pPr eaLnBrk="1" fontAlgn="auto" hangingPunct="1">
              <a:lnSpc>
                <a:spcPct val="90000"/>
              </a:lnSpc>
              <a:spcAft>
                <a:spcPts val="0"/>
              </a:spcAft>
              <a:defRPr/>
            </a:pPr>
            <a:endParaRPr lang="ru-RU" sz="2400" b="1" dirty="0">
              <a:solidFill>
                <a:schemeClr val="accent5">
                  <a:lumMod val="75000"/>
                </a:schemeClr>
              </a:solidFill>
              <a:latin typeface="+mn-lt"/>
              <a:ea typeface="+mj-ea"/>
              <a:cs typeface="+mj-cs"/>
            </a:endParaRPr>
          </a:p>
        </p:txBody>
      </p:sp>
      <p:sp>
        <p:nvSpPr>
          <p:cNvPr id="11" name="TextBox 8"/>
          <p:cNvSpPr txBox="1">
            <a:spLocks noChangeArrowheads="1"/>
          </p:cNvSpPr>
          <p:nvPr/>
        </p:nvSpPr>
        <p:spPr bwMode="auto">
          <a:xfrm>
            <a:off x="1915816" y="485775"/>
            <a:ext cx="9732102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dirty="0">
                <a:latin typeface="+mn-lt"/>
                <a:cs typeface="Arial" panose="020B0604020202020204" pitchFamily="34" charset="0"/>
              </a:rPr>
              <a:t>8</a:t>
            </a:r>
            <a:r>
              <a:rPr lang="ru-RU" altLang="ru-RU" dirty="0" smtClean="0">
                <a:latin typeface="+mn-lt"/>
                <a:cs typeface="Arial" panose="020B0604020202020204" pitchFamily="34" charset="0"/>
              </a:rPr>
              <a:t>.3</a:t>
            </a:r>
            <a:r>
              <a:rPr lang="ru-RU" altLang="ru-RU" dirty="0">
                <a:latin typeface="+mn-lt"/>
                <a:cs typeface="Arial" panose="020B0604020202020204" pitchFamily="34" charset="0"/>
              </a:rPr>
              <a:t>. Субсидии на 1 тонну </a:t>
            </a:r>
            <a:r>
              <a:rPr lang="ru-RU" dirty="0">
                <a:latin typeface="+mn-lt"/>
                <a:cs typeface="Arial" panose="020B0604020202020204" pitchFamily="34" charset="0"/>
              </a:rPr>
              <a:t>овощей защищенного грунта, произведенных с применением технологии досвечивания</a:t>
            </a:r>
            <a:endParaRPr lang="ru-RU" altLang="ru-RU" dirty="0">
              <a:latin typeface="+mn-lt"/>
              <a:cs typeface="Arial" panose="020B0604020202020204" pitchFamily="34" charset="0"/>
            </a:endParaRPr>
          </a:p>
        </p:txBody>
      </p:sp>
      <p:graphicFrame>
        <p:nvGraphicFramePr>
          <p:cNvPr id="10" name="Таблица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15788879"/>
              </p:ext>
            </p:extLst>
          </p:nvPr>
        </p:nvGraphicFramePr>
        <p:xfrm>
          <a:off x="2320962" y="3746917"/>
          <a:ext cx="8921809" cy="1354800"/>
        </p:xfrm>
        <a:graphic>
          <a:graphicData uri="http://schemas.openxmlformats.org/drawingml/2006/table">
            <a:tbl>
              <a:tblPr/>
              <a:tblGrid>
                <a:gridCol w="8921809">
                  <a:extLst>
                    <a:ext uri="{9D8B030D-6E8A-4147-A177-3AD203B41FA5}">
                      <a16:colId xmlns:a16="http://schemas.microsoft.com/office/drawing/2014/main" xmlns="" val="322310257"/>
                    </a:ext>
                  </a:extLst>
                </a:gridCol>
              </a:tblGrid>
              <a:tr h="24009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УСЛОВИЕ:</a:t>
                      </a:r>
                    </a:p>
                  </a:txBody>
                  <a:tcPr marL="72000" marR="72000" marT="72000" marB="72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980352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Требования к мощности досвечивания и урожайности овощей с 1 гектара производственной площади для Нижегородской области определены приказом Министерства сельского хозяйства Российской Федерации </a:t>
                      </a:r>
                      <a:br>
                        <a:rPr kumimoji="0" lang="ru-RU" altLang="ru-RU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kumimoji="0" lang="ru-RU" altLang="ru-RU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от </a:t>
                      </a:r>
                      <a:r>
                        <a:rPr kumimoji="0" lang="ru-RU" alt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15 апреля 2024 </a:t>
                      </a:r>
                      <a:r>
                        <a:rPr kumimoji="0" lang="ru-RU" altLang="ru-RU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г. № </a:t>
                      </a:r>
                      <a:r>
                        <a:rPr kumimoji="0" lang="ru-RU" alt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208</a:t>
                      </a:r>
                      <a:endParaRPr kumimoji="0" lang="ru-RU" altLang="ru-RU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000" marR="72000" marT="72000" marB="72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134124924"/>
                  </a:ext>
                </a:extLst>
              </a:tr>
            </a:tbl>
          </a:graphicData>
        </a:graphic>
      </p:graphicFrame>
      <p:graphicFrame>
        <p:nvGraphicFramePr>
          <p:cNvPr id="13" name="Таблица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60458947"/>
              </p:ext>
            </p:extLst>
          </p:nvPr>
        </p:nvGraphicFramePr>
        <p:xfrm>
          <a:off x="2319073" y="1789968"/>
          <a:ext cx="8925588" cy="17373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462794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4462794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243771">
                <a:tc gridSpan="2">
                  <a:txBody>
                    <a:bodyPr/>
                    <a:lstStyle/>
                    <a:p>
                      <a:pPr algn="ctr"/>
                      <a:r>
                        <a:rPr lang="ru-RU" sz="1400" b="1" dirty="0"/>
                        <a:t>Ставки субсидии в </a:t>
                      </a:r>
                      <a:r>
                        <a:rPr lang="ru-RU" sz="1400" b="1" dirty="0" smtClean="0"/>
                        <a:t>2024 </a:t>
                      </a:r>
                      <a:r>
                        <a:rPr lang="ru-RU" sz="1400" b="1" dirty="0"/>
                        <a:t>году:</a:t>
                      </a:r>
                    </a:p>
                  </a:txBody>
                  <a:tcPr marL="91433" marR="91433" marT="45718" marB="45718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29377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Наименование культуры овощей защищенного грунта собственного производства</a:t>
                      </a:r>
                    </a:p>
                  </a:txBody>
                  <a:tcPr marL="36000" marR="36000" marT="45718" marB="45718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dirty="0"/>
                        <a:t>Ставка субсидии на 1 тонну, рублей</a:t>
                      </a:r>
                    </a:p>
                  </a:txBody>
                  <a:tcPr marL="36000" marR="36000" marT="45718" marB="45718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282973"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/>
                        <a:t>огурец</a:t>
                      </a:r>
                    </a:p>
                  </a:txBody>
                  <a:tcPr marL="36000" marR="36000" marT="45718" marB="45718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>
                          <a:solidFill>
                            <a:srgbClr val="FF0000"/>
                          </a:solidFill>
                        </a:rPr>
                        <a:t>На рассмотрении</a:t>
                      </a:r>
                      <a:endParaRPr lang="ru-RU" sz="1400" dirty="0">
                        <a:solidFill>
                          <a:srgbClr val="FF0000"/>
                        </a:solidFill>
                      </a:endParaRPr>
                    </a:p>
                  </a:txBody>
                  <a:tcPr marL="36000" marR="36000" marT="45718" marB="45718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272763"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/>
                        <a:t>томат</a:t>
                      </a:r>
                    </a:p>
                  </a:txBody>
                  <a:tcPr marL="36000" marR="36000" marT="45718" marB="45718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>
                          <a:solidFill>
                            <a:srgbClr val="FF0000"/>
                          </a:solidFill>
                        </a:rPr>
                        <a:t>На рассмотрении</a:t>
                      </a:r>
                    </a:p>
                  </a:txBody>
                  <a:tcPr marL="36000" marR="36000" marT="45718" marB="45718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229377"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/>
                        <a:t>зеленные культуры</a:t>
                      </a:r>
                    </a:p>
                  </a:txBody>
                  <a:tcPr marL="36000" marR="36000" marT="45718" marB="45718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>
                          <a:solidFill>
                            <a:srgbClr val="FF0000"/>
                          </a:solidFill>
                        </a:rPr>
                        <a:t>На рассмотрении</a:t>
                      </a:r>
                    </a:p>
                  </a:txBody>
                  <a:tcPr marL="36000" marR="36000" marT="45718" marB="45718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4116317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4"/>
          <p:cNvSpPr>
            <a:spLocks noGrp="1"/>
          </p:cNvSpPr>
          <p:nvPr>
            <p:ph type="sldNum" sz="quarter" idx="4294967295"/>
          </p:nvPr>
        </p:nvSpPr>
        <p:spPr bwMode="auto">
          <a:xfrm>
            <a:off x="9324262" y="6308725"/>
            <a:ext cx="2280362" cy="36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fld id="{C0990792-278E-4D7F-852F-ABA2CA5563E5}" type="slidenum">
              <a:rPr lang="uk-UA" altLang="ru-RU" sz="1600">
                <a:solidFill>
                  <a:srgbClr val="C79478"/>
                </a:solidFill>
              </a:rPr>
              <a:pPr/>
              <a:t>24</a:t>
            </a:fld>
            <a:endParaRPr lang="uk-UA" altLang="ru-RU" sz="1600" dirty="0">
              <a:solidFill>
                <a:srgbClr val="C79478"/>
              </a:solidFill>
            </a:endParaRPr>
          </a:p>
        </p:txBody>
      </p:sp>
      <p:sp>
        <p:nvSpPr>
          <p:cNvPr id="49" name="TextBox 1"/>
          <p:cNvSpPr txBox="1">
            <a:spLocks noChangeArrowheads="1"/>
          </p:cNvSpPr>
          <p:nvPr/>
        </p:nvSpPr>
        <p:spPr bwMode="auto">
          <a:xfrm>
            <a:off x="2037815" y="94542"/>
            <a:ext cx="9274032" cy="132343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ru-RU" altLang="ru-RU" sz="2800" dirty="0">
                <a:solidFill>
                  <a:srgbClr val="262626"/>
                </a:solidFill>
                <a:latin typeface="+mn-lt"/>
              </a:rPr>
              <a:t>9</a:t>
            </a:r>
            <a:r>
              <a:rPr lang="ru-RU" altLang="ru-RU" sz="2800" dirty="0" smtClean="0">
                <a:solidFill>
                  <a:srgbClr val="262626"/>
                </a:solidFill>
                <a:latin typeface="+mn-lt"/>
              </a:rPr>
              <a:t>. </a:t>
            </a:r>
            <a:r>
              <a:rPr lang="ru-RU" altLang="ru-RU" sz="2800" dirty="0">
                <a:solidFill>
                  <a:srgbClr val="262626"/>
                </a:solidFill>
                <a:latin typeface="+mn-lt"/>
              </a:rPr>
              <a:t>ФЕДЕРАЛЬНЫЙ  ПРОЕКТ «ЭКСПОРТ ПРОДУКЦИИ АГРОПРОМЫШЛЕННОГО КОМПЛЕКСА»</a:t>
            </a:r>
          </a:p>
          <a:p>
            <a:pPr algn="ctr"/>
            <a:r>
              <a:rPr lang="ru-RU" altLang="ru-RU" sz="2400" dirty="0">
                <a:solidFill>
                  <a:srgbClr val="262626"/>
                </a:solidFill>
                <a:latin typeface="+mn-lt"/>
              </a:rPr>
              <a:t>9</a:t>
            </a:r>
            <a:r>
              <a:rPr lang="ru-RU" altLang="ru-RU" sz="2400" dirty="0" smtClean="0">
                <a:solidFill>
                  <a:srgbClr val="262626"/>
                </a:solidFill>
                <a:latin typeface="+mn-lt"/>
              </a:rPr>
              <a:t>.1</a:t>
            </a:r>
            <a:r>
              <a:rPr lang="ru-RU" altLang="ru-RU" sz="2400" dirty="0">
                <a:solidFill>
                  <a:srgbClr val="262626"/>
                </a:solidFill>
                <a:latin typeface="+mn-lt"/>
              </a:rPr>
              <a:t>. Льготное кредитование</a:t>
            </a:r>
          </a:p>
        </p:txBody>
      </p:sp>
      <p:sp>
        <p:nvSpPr>
          <p:cNvPr id="50" name="Скругленный прямоугольник 49"/>
          <p:cNvSpPr/>
          <p:nvPr/>
        </p:nvSpPr>
        <p:spPr>
          <a:xfrm>
            <a:off x="7174848" y="2659016"/>
            <a:ext cx="1930607" cy="53046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rIns="72000" anchor="ctr"/>
          <a:lstStyle/>
          <a:p>
            <a:pPr algn="ctr">
              <a:defRPr/>
            </a:pPr>
            <a:r>
              <a:rPr lang="ru-RU" b="1" dirty="0">
                <a:solidFill>
                  <a:prstClr val="white"/>
                </a:solidFill>
              </a:rPr>
              <a:t>Минсельхозпрод НО</a:t>
            </a:r>
          </a:p>
        </p:txBody>
      </p:sp>
      <p:sp>
        <p:nvSpPr>
          <p:cNvPr id="51" name="Стрелка вправо 50"/>
          <p:cNvSpPr/>
          <p:nvPr/>
        </p:nvSpPr>
        <p:spPr>
          <a:xfrm>
            <a:off x="4087329" y="2802987"/>
            <a:ext cx="491083" cy="258458"/>
          </a:xfrm>
          <a:prstGeom prst="rightArrow">
            <a:avLst>
              <a:gd name="adj1" fmla="val 50000"/>
              <a:gd name="adj2" fmla="val 43063"/>
            </a:avLst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>
              <a:solidFill>
                <a:srgbClr val="000000"/>
              </a:solidFill>
            </a:endParaRPr>
          </a:p>
          <a:p>
            <a:pPr algn="ctr">
              <a:defRPr/>
            </a:pPr>
            <a:endParaRPr lang="ru-RU" dirty="0">
              <a:solidFill>
                <a:srgbClr val="000000"/>
              </a:solidFill>
            </a:endParaRPr>
          </a:p>
        </p:txBody>
      </p:sp>
      <p:sp>
        <p:nvSpPr>
          <p:cNvPr id="52" name="TextBox 10"/>
          <p:cNvSpPr txBox="1">
            <a:spLocks noChangeArrowheads="1"/>
          </p:cNvSpPr>
          <p:nvPr/>
        </p:nvSpPr>
        <p:spPr bwMode="auto">
          <a:xfrm>
            <a:off x="2037815" y="1928397"/>
            <a:ext cx="9935110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1400" b="1" u="sng" dirty="0">
                <a:solidFill>
                  <a:srgbClr val="000000"/>
                </a:solidFill>
                <a:latin typeface="Arial" panose="020B0604020202020204" pitchFamily="34" charset="0"/>
              </a:rPr>
              <a:t>кредит по льготной процентной ставке от </a:t>
            </a:r>
            <a:r>
              <a:rPr lang="ru-RU" altLang="ru-RU" sz="1400" b="1" u="sng" dirty="0" smtClean="0">
                <a:solidFill>
                  <a:srgbClr val="000000"/>
                </a:solidFill>
                <a:latin typeface="Arial" panose="020B0604020202020204" pitchFamily="34" charset="0"/>
              </a:rPr>
              <a:t>6,8% </a:t>
            </a:r>
            <a:r>
              <a:rPr lang="ru-RU" altLang="ru-RU" sz="1400" b="1" u="sng" dirty="0">
                <a:solidFill>
                  <a:srgbClr val="000000"/>
                </a:solidFill>
                <a:latin typeface="Arial" panose="020B0604020202020204" pitchFamily="34" charset="0"/>
              </a:rPr>
              <a:t>до </a:t>
            </a:r>
            <a:r>
              <a:rPr lang="ru-RU" altLang="ru-RU" sz="1400" b="1" u="sng" dirty="0" smtClean="0">
                <a:solidFill>
                  <a:srgbClr val="000000"/>
                </a:solidFill>
                <a:latin typeface="Arial" panose="020B0604020202020204" pitchFamily="34" charset="0"/>
              </a:rPr>
              <a:t>10% </a:t>
            </a:r>
            <a:r>
              <a:rPr lang="ru-RU" altLang="ru-RU" sz="1400" b="1" u="sng" dirty="0">
                <a:solidFill>
                  <a:srgbClr val="000000"/>
                </a:solidFill>
                <a:latin typeface="Arial" panose="020B0604020202020204" pitchFamily="34" charset="0"/>
              </a:rPr>
              <a:t>годовых</a:t>
            </a:r>
          </a:p>
        </p:txBody>
      </p:sp>
      <p:sp>
        <p:nvSpPr>
          <p:cNvPr id="53" name="Скругленный прямоугольник 52"/>
          <p:cNvSpPr/>
          <p:nvPr/>
        </p:nvSpPr>
        <p:spPr>
          <a:xfrm>
            <a:off x="2110752" y="2636126"/>
            <a:ext cx="1930607" cy="53046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b="1" dirty="0">
                <a:solidFill>
                  <a:prstClr val="white"/>
                </a:solidFill>
              </a:rPr>
              <a:t>Заемщик</a:t>
            </a:r>
          </a:p>
        </p:txBody>
      </p:sp>
      <p:sp>
        <p:nvSpPr>
          <p:cNvPr id="54" name="Скругленный прямоугольник 53"/>
          <p:cNvSpPr/>
          <p:nvPr/>
        </p:nvSpPr>
        <p:spPr>
          <a:xfrm>
            <a:off x="4633674" y="2646454"/>
            <a:ext cx="1930607" cy="51238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anchor="ctr"/>
          <a:lstStyle/>
          <a:p>
            <a:pPr algn="ctr">
              <a:defRPr/>
            </a:pPr>
            <a:r>
              <a:rPr lang="en-US" b="1" dirty="0">
                <a:solidFill>
                  <a:prstClr val="white"/>
                </a:solidFill>
              </a:rPr>
              <a:t>Уполномоченный б</a:t>
            </a:r>
            <a:r>
              <a:rPr lang="ru-RU" b="1" dirty="0" err="1">
                <a:solidFill>
                  <a:prstClr val="white"/>
                </a:solidFill>
              </a:rPr>
              <a:t>анк</a:t>
            </a:r>
            <a:endParaRPr lang="ru-RU" b="1" dirty="0">
              <a:solidFill>
                <a:prstClr val="white"/>
              </a:solidFill>
            </a:endParaRPr>
          </a:p>
        </p:txBody>
      </p:sp>
      <p:graphicFrame>
        <p:nvGraphicFramePr>
          <p:cNvPr id="55" name="Схема 54"/>
          <p:cNvGraphicFramePr/>
          <p:nvPr>
            <p:extLst>
              <p:ext uri="{D42A27DB-BD31-4B8C-83A1-F6EECF244321}">
                <p14:modId xmlns:p14="http://schemas.microsoft.com/office/powerpoint/2010/main" val="4180670468"/>
              </p:ext>
            </p:extLst>
          </p:nvPr>
        </p:nvGraphicFramePr>
        <p:xfrm>
          <a:off x="1719870" y="1408769"/>
          <a:ext cx="9921057" cy="53458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6" name="Скругленный прямоугольник 55"/>
          <p:cNvSpPr/>
          <p:nvPr/>
        </p:nvSpPr>
        <p:spPr>
          <a:xfrm>
            <a:off x="2110752" y="3495439"/>
            <a:ext cx="9623662" cy="2905856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36000" bIns="36000" anchor="ctr"/>
          <a:lstStyle/>
          <a:p>
            <a:pPr>
              <a:defRPr/>
            </a:pPr>
            <a:r>
              <a:rPr lang="ru-RU" sz="1300" u="sng" dirty="0">
                <a:solidFill>
                  <a:srgbClr val="000000"/>
                </a:solidFill>
              </a:rPr>
              <a:t>Порядок получения льготного кредита:</a:t>
            </a:r>
          </a:p>
          <a:p>
            <a:pPr marL="228600" indent="-228600">
              <a:buFontTx/>
              <a:buAutoNum type="arabicPeriod"/>
              <a:defRPr/>
            </a:pPr>
            <a:r>
              <a:rPr lang="ru-RU" sz="1300" dirty="0">
                <a:solidFill>
                  <a:srgbClr val="000000"/>
                </a:solidFill>
              </a:rPr>
              <a:t>Потенциальный заемщик представляет в уполномоченный банк, заявку на получение льготного кредита,</a:t>
            </a:r>
            <a:r>
              <a:rPr lang="en-US" sz="1300" dirty="0">
                <a:solidFill>
                  <a:srgbClr val="000000"/>
                </a:solidFill>
              </a:rPr>
              <a:t> </a:t>
            </a:r>
            <a:r>
              <a:rPr lang="en-US" sz="1300" dirty="0" err="1">
                <a:solidFill>
                  <a:srgbClr val="000000"/>
                </a:solidFill>
              </a:rPr>
              <a:t>программ</a:t>
            </a:r>
            <a:r>
              <a:rPr lang="ru-RU" sz="1300" dirty="0">
                <a:solidFill>
                  <a:srgbClr val="000000"/>
                </a:solidFill>
              </a:rPr>
              <a:t>у</a:t>
            </a:r>
            <a:r>
              <a:rPr lang="en-US" sz="1300" dirty="0">
                <a:solidFill>
                  <a:srgbClr val="000000"/>
                </a:solidFill>
              </a:rPr>
              <a:t> повышения </a:t>
            </a:r>
            <a:r>
              <a:rPr lang="ru-RU" sz="1300" dirty="0">
                <a:solidFill>
                  <a:srgbClr val="000000"/>
                </a:solidFill>
              </a:rPr>
              <a:t>конкурентоспособности, документы, подтверждающие его соответствие требованиям, а также иные документы в соответствии с требованиями уполномоченного банка;</a:t>
            </a:r>
          </a:p>
          <a:p>
            <a:pPr marL="228600" indent="-228600">
              <a:buFontTx/>
              <a:buAutoNum type="arabicPeriod"/>
              <a:defRPr/>
            </a:pPr>
            <a:r>
              <a:rPr lang="ru-RU" sz="1300" dirty="0">
                <a:solidFill>
                  <a:srgbClr val="000000"/>
                </a:solidFill>
              </a:rPr>
              <a:t>Банк проверяет потенциального заемщика на соответствие требованиям и целевого назначения кредита</a:t>
            </a:r>
            <a:r>
              <a:rPr lang="en-US" sz="1300" dirty="0">
                <a:solidFill>
                  <a:srgbClr val="000000"/>
                </a:solidFill>
              </a:rPr>
              <a:t>.</a:t>
            </a:r>
            <a:r>
              <a:rPr lang="ru-RU" sz="1300" dirty="0">
                <a:solidFill>
                  <a:srgbClr val="000000"/>
                </a:solidFill>
              </a:rPr>
              <a:t> </a:t>
            </a:r>
            <a:r>
              <a:rPr lang="en-US" sz="1300" dirty="0">
                <a:solidFill>
                  <a:srgbClr val="000000"/>
                </a:solidFill>
              </a:rPr>
              <a:t>Пакет документов н</a:t>
            </a:r>
            <a:r>
              <a:rPr lang="ru-RU" sz="1300" dirty="0">
                <a:solidFill>
                  <a:srgbClr val="000000"/>
                </a:solidFill>
              </a:rPr>
              <a:t>аправляет</a:t>
            </a:r>
            <a:r>
              <a:rPr lang="en-US" sz="1300" dirty="0">
                <a:solidFill>
                  <a:srgbClr val="000000"/>
                </a:solidFill>
              </a:rPr>
              <a:t>ся</a:t>
            </a:r>
            <a:r>
              <a:rPr lang="ru-RU" sz="1300" dirty="0">
                <a:solidFill>
                  <a:srgbClr val="000000"/>
                </a:solidFill>
              </a:rPr>
              <a:t> </a:t>
            </a:r>
            <a:r>
              <a:rPr lang="en-US" sz="1300" dirty="0">
                <a:solidFill>
                  <a:srgbClr val="000000"/>
                </a:solidFill>
              </a:rPr>
              <a:t>на согласование в </a:t>
            </a:r>
            <a:r>
              <a:rPr lang="en-US" sz="1300" dirty="0" err="1">
                <a:solidFill>
                  <a:srgbClr val="000000"/>
                </a:solidFill>
              </a:rPr>
              <a:t>Минсельхозпрод</a:t>
            </a:r>
            <a:r>
              <a:rPr lang="ru-RU" sz="1300" dirty="0">
                <a:solidFill>
                  <a:srgbClr val="000000"/>
                </a:solidFill>
              </a:rPr>
              <a:t> НО.</a:t>
            </a:r>
          </a:p>
          <a:p>
            <a:pPr marL="228600" indent="-228600">
              <a:buFontTx/>
              <a:buAutoNum type="arabicPeriod"/>
              <a:defRPr/>
            </a:pPr>
            <a:r>
              <a:rPr lang="en-US" sz="1300" dirty="0">
                <a:solidFill>
                  <a:srgbClr val="000000"/>
                </a:solidFill>
              </a:rPr>
              <a:t>В случае положительного </a:t>
            </a:r>
            <a:r>
              <a:rPr lang="en-US" sz="1300" dirty="0" err="1">
                <a:solidFill>
                  <a:srgbClr val="000000"/>
                </a:solidFill>
              </a:rPr>
              <a:t>решения</a:t>
            </a:r>
            <a:r>
              <a:rPr lang="en-US" sz="1300" dirty="0">
                <a:solidFill>
                  <a:srgbClr val="000000"/>
                </a:solidFill>
              </a:rPr>
              <a:t> </a:t>
            </a:r>
            <a:r>
              <a:rPr lang="en-US" sz="1300" dirty="0" err="1">
                <a:solidFill>
                  <a:srgbClr val="000000"/>
                </a:solidFill>
              </a:rPr>
              <a:t>Минсельхозпрод</a:t>
            </a:r>
            <a:r>
              <a:rPr lang="ru-RU" sz="1300" dirty="0">
                <a:solidFill>
                  <a:srgbClr val="000000"/>
                </a:solidFill>
              </a:rPr>
              <a:t> НО направляет соответствующий пакет </a:t>
            </a:r>
            <a:r>
              <a:rPr lang="en-US" sz="1300" dirty="0" err="1">
                <a:solidFill>
                  <a:srgbClr val="000000"/>
                </a:solidFill>
              </a:rPr>
              <a:t>документ</a:t>
            </a:r>
            <a:r>
              <a:rPr lang="ru-RU" sz="1300" dirty="0" err="1">
                <a:solidFill>
                  <a:srgbClr val="000000"/>
                </a:solidFill>
              </a:rPr>
              <a:t>ов</a:t>
            </a:r>
            <a:r>
              <a:rPr lang="en-US" sz="1300" dirty="0">
                <a:solidFill>
                  <a:srgbClr val="000000"/>
                </a:solidFill>
              </a:rPr>
              <a:t> </a:t>
            </a:r>
            <a:r>
              <a:rPr lang="ru-RU" sz="1300" dirty="0">
                <a:solidFill>
                  <a:srgbClr val="000000"/>
                </a:solidFill>
              </a:rPr>
              <a:t>в Минсельхоз России;</a:t>
            </a:r>
          </a:p>
          <a:p>
            <a:pPr marL="228600" indent="-228600">
              <a:buFontTx/>
              <a:buAutoNum type="arabicPeriod"/>
              <a:defRPr/>
            </a:pPr>
            <a:r>
              <a:rPr lang="ru-RU" sz="1300" dirty="0">
                <a:solidFill>
                  <a:srgbClr val="000000"/>
                </a:solidFill>
              </a:rPr>
              <a:t>Минсельхоз России рассматривает полученные документы и </a:t>
            </a:r>
            <a:r>
              <a:rPr lang="en-US" sz="1300" dirty="0">
                <a:solidFill>
                  <a:srgbClr val="000000"/>
                </a:solidFill>
              </a:rPr>
              <a:t>нап</a:t>
            </a:r>
            <a:r>
              <a:rPr lang="ru-RU" sz="1300" dirty="0">
                <a:solidFill>
                  <a:srgbClr val="000000"/>
                </a:solidFill>
              </a:rPr>
              <a:t>равляет</a:t>
            </a:r>
            <a:r>
              <a:rPr lang="en-US" sz="1300" dirty="0">
                <a:solidFill>
                  <a:srgbClr val="000000"/>
                </a:solidFill>
              </a:rPr>
              <a:t> в </a:t>
            </a:r>
            <a:r>
              <a:rPr lang="en-US" sz="1300" dirty="0" err="1">
                <a:solidFill>
                  <a:srgbClr val="000000"/>
                </a:solidFill>
              </a:rPr>
              <a:t>Минсельхозпрод</a:t>
            </a:r>
            <a:r>
              <a:rPr lang="ru-RU" sz="1300" dirty="0">
                <a:solidFill>
                  <a:srgbClr val="000000"/>
                </a:solidFill>
              </a:rPr>
              <a:t> НО информацию о результатах отбора</a:t>
            </a:r>
            <a:r>
              <a:rPr lang="en-US" sz="1300" dirty="0">
                <a:solidFill>
                  <a:srgbClr val="000000"/>
                </a:solidFill>
              </a:rPr>
              <a:t>. В</a:t>
            </a:r>
            <a:r>
              <a:rPr lang="ru-RU" sz="1300" dirty="0">
                <a:solidFill>
                  <a:srgbClr val="000000"/>
                </a:solidFill>
              </a:rPr>
              <a:t> случае положительного решения</a:t>
            </a:r>
            <a:r>
              <a:rPr lang="en-US" sz="1300" dirty="0">
                <a:solidFill>
                  <a:srgbClr val="000000"/>
                </a:solidFill>
              </a:rPr>
              <a:t> </a:t>
            </a:r>
            <a:r>
              <a:rPr lang="ru-RU" sz="1300" dirty="0">
                <a:solidFill>
                  <a:srgbClr val="000000"/>
                </a:solidFill>
              </a:rPr>
              <a:t>Минсельхозпрод</a:t>
            </a:r>
            <a:r>
              <a:rPr lang="en-US" sz="1300" dirty="0">
                <a:solidFill>
                  <a:srgbClr val="000000"/>
                </a:solidFill>
              </a:rPr>
              <a:t> подготавливает</a:t>
            </a:r>
            <a:r>
              <a:rPr lang="ru-RU" sz="1300" dirty="0">
                <a:solidFill>
                  <a:srgbClr val="000000"/>
                </a:solidFill>
              </a:rPr>
              <a:t> трехсторонне</a:t>
            </a:r>
            <a:r>
              <a:rPr lang="en-US" sz="1300" dirty="0">
                <a:solidFill>
                  <a:srgbClr val="000000"/>
                </a:solidFill>
              </a:rPr>
              <a:t>е</a:t>
            </a:r>
            <a:r>
              <a:rPr lang="ru-RU" sz="1300" dirty="0">
                <a:solidFill>
                  <a:srgbClr val="000000"/>
                </a:solidFill>
              </a:rPr>
              <a:t> соглашения о повышении конкурентоспособности</a:t>
            </a:r>
            <a:r>
              <a:rPr lang="en-US" sz="1300" dirty="0">
                <a:solidFill>
                  <a:srgbClr val="000000"/>
                </a:solidFill>
              </a:rPr>
              <a:t> (СПК). СПК заключается между Заемщиком, </a:t>
            </a:r>
            <a:r>
              <a:rPr lang="en-US" sz="1300" dirty="0" err="1">
                <a:solidFill>
                  <a:srgbClr val="000000"/>
                </a:solidFill>
              </a:rPr>
              <a:t>Минсельхозпродом</a:t>
            </a:r>
            <a:r>
              <a:rPr lang="ru-RU" sz="1300" dirty="0">
                <a:solidFill>
                  <a:srgbClr val="000000"/>
                </a:solidFill>
              </a:rPr>
              <a:t> НО</a:t>
            </a:r>
            <a:r>
              <a:rPr lang="en-US" sz="1300" dirty="0">
                <a:solidFill>
                  <a:srgbClr val="000000"/>
                </a:solidFill>
              </a:rPr>
              <a:t> и Минсельхозом России.</a:t>
            </a:r>
            <a:endParaRPr lang="ru-RU" sz="1300" dirty="0">
              <a:solidFill>
                <a:srgbClr val="000000"/>
              </a:solidFill>
            </a:endParaRPr>
          </a:p>
          <a:p>
            <a:pPr marL="228600" indent="-228600">
              <a:buFontTx/>
              <a:buAutoNum type="arabicPeriod"/>
              <a:defRPr/>
            </a:pPr>
            <a:r>
              <a:rPr lang="ru-RU" sz="1300" dirty="0">
                <a:solidFill>
                  <a:srgbClr val="000000"/>
                </a:solidFill>
              </a:rPr>
              <a:t>Заемщик предоставляет копию СПК в уполномоченный банк</a:t>
            </a:r>
            <a:r>
              <a:rPr lang="en-US" sz="1300" dirty="0">
                <a:solidFill>
                  <a:srgbClr val="000000"/>
                </a:solidFill>
              </a:rPr>
              <a:t>.</a:t>
            </a:r>
          </a:p>
          <a:p>
            <a:pPr marL="228600" indent="-228600">
              <a:buFontTx/>
              <a:buAutoNum type="arabicPeriod"/>
              <a:defRPr/>
            </a:pPr>
            <a:r>
              <a:rPr lang="en-US" sz="1300" dirty="0">
                <a:solidFill>
                  <a:srgbClr val="000000"/>
                </a:solidFill>
              </a:rPr>
              <a:t>Уполномоченный банк включает Заемщика в реестр потенциальных заемщиков и направляет его на одобрение в Минсельхоз России. В случае положительного решения Минсельхоза России, уполномоченный банк выдает Заемщику кредит.</a:t>
            </a:r>
            <a:endParaRPr lang="ru-RU" sz="1300" dirty="0">
              <a:solidFill>
                <a:srgbClr val="000000"/>
              </a:solidFill>
            </a:endParaRPr>
          </a:p>
        </p:txBody>
      </p:sp>
      <p:sp>
        <p:nvSpPr>
          <p:cNvPr id="57" name="Скругленный прямоугольник 56"/>
          <p:cNvSpPr/>
          <p:nvPr/>
        </p:nvSpPr>
        <p:spPr>
          <a:xfrm>
            <a:off x="9730868" y="2663242"/>
            <a:ext cx="1930607" cy="53046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0" rIns="36000" bIns="36000" anchor="ctr"/>
          <a:lstStyle/>
          <a:p>
            <a:pPr algn="ctr">
              <a:defRPr/>
            </a:pPr>
            <a:r>
              <a:rPr lang="ru-RU" b="1" dirty="0">
                <a:solidFill>
                  <a:prstClr val="white"/>
                </a:solidFill>
              </a:rPr>
              <a:t>Минсельхоз России</a:t>
            </a:r>
          </a:p>
        </p:txBody>
      </p:sp>
      <p:sp>
        <p:nvSpPr>
          <p:cNvPr id="58" name="Стрелка вправо 57"/>
          <p:cNvSpPr/>
          <p:nvPr/>
        </p:nvSpPr>
        <p:spPr>
          <a:xfrm>
            <a:off x="6638791" y="2799247"/>
            <a:ext cx="491083" cy="258458"/>
          </a:xfrm>
          <a:prstGeom prst="rightArrow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>
              <a:solidFill>
                <a:srgbClr val="000000"/>
              </a:solidFill>
            </a:endParaRPr>
          </a:p>
        </p:txBody>
      </p:sp>
      <p:sp>
        <p:nvSpPr>
          <p:cNvPr id="59" name="Стрелка вправо 58"/>
          <p:cNvSpPr/>
          <p:nvPr/>
        </p:nvSpPr>
        <p:spPr>
          <a:xfrm>
            <a:off x="9172620" y="2802987"/>
            <a:ext cx="491083" cy="258458"/>
          </a:xfrm>
          <a:prstGeom prst="rightArrow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>
              <a:solidFill>
                <a:srgbClr val="000000"/>
              </a:solidFill>
            </a:endParaRPr>
          </a:p>
        </p:txBody>
      </p:sp>
      <p:cxnSp>
        <p:nvCxnSpPr>
          <p:cNvPr id="60" name="Прямая соединительная линия 59"/>
          <p:cNvCxnSpPr/>
          <p:nvPr/>
        </p:nvCxnSpPr>
        <p:spPr>
          <a:xfrm>
            <a:off x="2936452" y="3371089"/>
            <a:ext cx="7857607" cy="1942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Прямая со стрелкой 60"/>
          <p:cNvCxnSpPr/>
          <p:nvPr/>
        </p:nvCxnSpPr>
        <p:spPr>
          <a:xfrm flipH="1" flipV="1">
            <a:off x="2929456" y="3189198"/>
            <a:ext cx="4693" cy="18154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Прямая со стрелкой 61"/>
          <p:cNvCxnSpPr/>
          <p:nvPr/>
        </p:nvCxnSpPr>
        <p:spPr>
          <a:xfrm flipH="1" flipV="1">
            <a:off x="8108718" y="3198909"/>
            <a:ext cx="4693" cy="18154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Прямая со стрелкой 21"/>
          <p:cNvCxnSpPr/>
          <p:nvPr/>
        </p:nvCxnSpPr>
        <p:spPr>
          <a:xfrm flipH="1" flipV="1">
            <a:off x="10780002" y="3198909"/>
            <a:ext cx="4693" cy="18154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Прямая соединительная линия 22"/>
          <p:cNvCxnSpPr/>
          <p:nvPr/>
        </p:nvCxnSpPr>
        <p:spPr>
          <a:xfrm>
            <a:off x="5521138" y="2456816"/>
            <a:ext cx="5284763" cy="824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Прямая со стрелкой 23"/>
          <p:cNvCxnSpPr/>
          <p:nvPr/>
        </p:nvCxnSpPr>
        <p:spPr>
          <a:xfrm rot="780000">
            <a:off x="10765094" y="2460698"/>
            <a:ext cx="57929" cy="21597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Box 24"/>
          <p:cNvSpPr txBox="1"/>
          <p:nvPr/>
        </p:nvSpPr>
        <p:spPr bwMode="auto">
          <a:xfrm>
            <a:off x="8131597" y="2373405"/>
            <a:ext cx="159693" cy="276999"/>
          </a:xfrm>
          <a:prstGeom prst="rect">
            <a:avLst/>
          </a:prstGeom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 rtlCol="0">
            <a:spAutoFit/>
          </a:bodyPr>
          <a:lstStyle/>
          <a:p>
            <a:endParaRPr lang="ru-RU" dirty="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cxnSp>
        <p:nvCxnSpPr>
          <p:cNvPr id="31" name="Прямая со стрелкой 30"/>
          <p:cNvCxnSpPr/>
          <p:nvPr/>
        </p:nvCxnSpPr>
        <p:spPr>
          <a:xfrm rot="780000">
            <a:off x="5503004" y="2458988"/>
            <a:ext cx="57929" cy="21597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4003916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4"/>
          <p:cNvSpPr>
            <a:spLocks noGrp="1"/>
          </p:cNvSpPr>
          <p:nvPr>
            <p:ph type="sldNum" sz="quarter" idx="4294967295"/>
          </p:nvPr>
        </p:nvSpPr>
        <p:spPr bwMode="auto">
          <a:xfrm>
            <a:off x="9324262" y="6308725"/>
            <a:ext cx="2280362" cy="36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fld id="{C0990792-278E-4D7F-852F-ABA2CA5563E5}" type="slidenum">
              <a:rPr lang="uk-UA" altLang="ru-RU" sz="1600">
                <a:solidFill>
                  <a:srgbClr val="C79478"/>
                </a:solidFill>
              </a:rPr>
              <a:pPr/>
              <a:t>25</a:t>
            </a:fld>
            <a:endParaRPr lang="uk-UA" altLang="ru-RU" sz="1600">
              <a:solidFill>
                <a:srgbClr val="C79478"/>
              </a:solidFill>
            </a:endParaRPr>
          </a:p>
        </p:txBody>
      </p:sp>
      <p:sp>
        <p:nvSpPr>
          <p:cNvPr id="3" name="TextBox 1"/>
          <p:cNvSpPr txBox="1">
            <a:spLocks noChangeArrowheads="1"/>
          </p:cNvSpPr>
          <p:nvPr/>
        </p:nvSpPr>
        <p:spPr bwMode="auto">
          <a:xfrm>
            <a:off x="1959139" y="186379"/>
            <a:ext cx="9702336" cy="169277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ru-RU" altLang="ru-RU" sz="2800" dirty="0">
                <a:solidFill>
                  <a:srgbClr val="262626"/>
                </a:solidFill>
                <a:latin typeface="+mn-lt"/>
              </a:rPr>
              <a:t>9</a:t>
            </a:r>
            <a:r>
              <a:rPr lang="ru-RU" altLang="ru-RU" sz="2800" dirty="0" smtClean="0">
                <a:solidFill>
                  <a:srgbClr val="262626"/>
                </a:solidFill>
                <a:latin typeface="+mn-lt"/>
              </a:rPr>
              <a:t>. </a:t>
            </a:r>
            <a:r>
              <a:rPr lang="ru-RU" altLang="ru-RU" sz="2800" dirty="0">
                <a:solidFill>
                  <a:srgbClr val="262626"/>
                </a:solidFill>
                <a:latin typeface="+mn-lt"/>
              </a:rPr>
              <a:t>ФЕДЕРАЛЬНЫЙ  ПРОЕКТ «ЭКСПОРТ ПРОДУКЦИИ АГРОПРОМЫШЛЕННОГО КОМПЛЕКСА»</a:t>
            </a:r>
          </a:p>
          <a:p>
            <a:pPr algn="ctr"/>
            <a:r>
              <a:rPr lang="ru-RU" altLang="ru-RU" sz="2400" dirty="0">
                <a:solidFill>
                  <a:srgbClr val="262626"/>
                </a:solidFill>
                <a:latin typeface="+mn-lt"/>
              </a:rPr>
              <a:t>9</a:t>
            </a:r>
            <a:r>
              <a:rPr lang="ru-RU" altLang="ru-RU" sz="2400" dirty="0" smtClean="0">
                <a:solidFill>
                  <a:srgbClr val="262626"/>
                </a:solidFill>
                <a:latin typeface="+mn-lt"/>
              </a:rPr>
              <a:t>.2</a:t>
            </a:r>
            <a:r>
              <a:rPr lang="ru-RU" altLang="ru-RU" sz="2400" dirty="0">
                <a:solidFill>
                  <a:srgbClr val="262626"/>
                </a:solidFill>
                <a:latin typeface="+mn-lt"/>
              </a:rPr>
              <a:t>. Субсидии на компенсацию части затрат на транспортировку сельскохозяйственной и продовольственной продукции</a:t>
            </a:r>
          </a:p>
        </p:txBody>
      </p:sp>
      <p:graphicFrame>
        <p:nvGraphicFramePr>
          <p:cNvPr id="5" name="Схема 4"/>
          <p:cNvGraphicFramePr/>
          <p:nvPr>
            <p:extLst>
              <p:ext uri="{D42A27DB-BD31-4B8C-83A1-F6EECF244321}">
                <p14:modId xmlns:p14="http://schemas.microsoft.com/office/powerpoint/2010/main" val="2824825603"/>
              </p:ext>
            </p:extLst>
          </p:nvPr>
        </p:nvGraphicFramePr>
        <p:xfrm>
          <a:off x="4182011" y="1827000"/>
          <a:ext cx="4931166" cy="44174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6" name="Скругленный прямоугольник 5"/>
          <p:cNvSpPr/>
          <p:nvPr/>
        </p:nvSpPr>
        <p:spPr>
          <a:xfrm>
            <a:off x="2156450" y="4184081"/>
            <a:ext cx="9623660" cy="1368821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4000" tIns="36000" rIns="36000" bIns="36000" anchor="ctr"/>
          <a:lstStyle/>
          <a:p>
            <a:pPr>
              <a:defRPr/>
            </a:pPr>
            <a:r>
              <a:rPr lang="ru-RU" sz="1100" u="sng" dirty="0">
                <a:solidFill>
                  <a:srgbClr val="000000"/>
                </a:solidFill>
              </a:rPr>
              <a:t>Порядок получения </a:t>
            </a:r>
            <a:r>
              <a:rPr lang="en-US" sz="1100" u="sng" dirty="0">
                <a:solidFill>
                  <a:srgbClr val="000000"/>
                </a:solidFill>
              </a:rPr>
              <a:t>компенсации</a:t>
            </a:r>
            <a:r>
              <a:rPr lang="ru-RU" sz="1100" u="sng" dirty="0">
                <a:solidFill>
                  <a:srgbClr val="000000"/>
                </a:solidFill>
              </a:rPr>
              <a:t>:</a:t>
            </a:r>
          </a:p>
          <a:p>
            <a:pPr marL="228600" indent="-228600">
              <a:buFontTx/>
              <a:buAutoNum type="arabicPeriod"/>
              <a:defRPr/>
            </a:pPr>
            <a:r>
              <a:rPr lang="en-US" sz="1100" dirty="0">
                <a:solidFill>
                  <a:srgbClr val="000000"/>
                </a:solidFill>
              </a:rPr>
              <a:t>Р</a:t>
            </a:r>
            <a:r>
              <a:rPr lang="ru-RU" sz="1100" dirty="0">
                <a:solidFill>
                  <a:srgbClr val="000000"/>
                </a:solidFill>
              </a:rPr>
              <a:t>оссийская организация не позднее 1 ноября текущего финансового года представляет в АО </a:t>
            </a:r>
            <a:r>
              <a:rPr lang="ru-RU" sz="1100" dirty="0" smtClean="0">
                <a:solidFill>
                  <a:srgbClr val="000000"/>
                </a:solidFill>
              </a:rPr>
              <a:t>«Российский </a:t>
            </a:r>
            <a:r>
              <a:rPr lang="ru-RU" sz="1100" dirty="0">
                <a:solidFill>
                  <a:srgbClr val="000000"/>
                </a:solidFill>
              </a:rPr>
              <a:t>экспортный </a:t>
            </a:r>
            <a:r>
              <a:rPr lang="ru-RU" sz="1100" dirty="0" smtClean="0">
                <a:solidFill>
                  <a:srgbClr val="000000"/>
                </a:solidFill>
              </a:rPr>
              <a:t>центр»</a:t>
            </a:r>
            <a:r>
              <a:rPr lang="en-US" sz="1100" dirty="0" smtClean="0">
                <a:solidFill>
                  <a:srgbClr val="000000"/>
                </a:solidFill>
              </a:rPr>
              <a:t> </a:t>
            </a:r>
            <a:r>
              <a:rPr lang="en-US" sz="1100" dirty="0">
                <a:solidFill>
                  <a:srgbClr val="000000"/>
                </a:solidFill>
              </a:rPr>
              <a:t>заявление на получение </a:t>
            </a:r>
            <a:r>
              <a:rPr lang="en-US" sz="1100" dirty="0">
                <a:solidFill>
                  <a:schemeClr val="tx1"/>
                </a:solidFill>
              </a:rPr>
              <a:t>субсидии с необходимым </a:t>
            </a:r>
            <a:r>
              <a:rPr lang="en-US" sz="1100" dirty="0" err="1">
                <a:solidFill>
                  <a:schemeClr val="tx1"/>
                </a:solidFill>
              </a:rPr>
              <a:t>комплектом</a:t>
            </a:r>
            <a:r>
              <a:rPr lang="en-US" sz="1100" dirty="0">
                <a:solidFill>
                  <a:schemeClr val="tx1"/>
                </a:solidFill>
              </a:rPr>
              <a:t> </a:t>
            </a:r>
            <a:r>
              <a:rPr lang="en-US" sz="1100" dirty="0" err="1" smtClean="0">
                <a:solidFill>
                  <a:schemeClr val="tx1"/>
                </a:solidFill>
              </a:rPr>
              <a:t>документов</a:t>
            </a:r>
            <a:r>
              <a:rPr lang="ru-RU" sz="1100" dirty="0" smtClean="0">
                <a:solidFill>
                  <a:schemeClr val="tx1"/>
                </a:solidFill>
              </a:rPr>
              <a:t> в электронной форме с использованием информационной системы «Одно окно» в сфере внешнеторговой деятельности;</a:t>
            </a:r>
          </a:p>
          <a:p>
            <a:pPr marL="228600" indent="-228600">
              <a:buFontTx/>
              <a:buAutoNum type="arabicPeriod"/>
              <a:defRPr/>
            </a:pPr>
            <a:r>
              <a:rPr lang="ru-RU" sz="1100" dirty="0" smtClean="0">
                <a:solidFill>
                  <a:srgbClr val="000000"/>
                </a:solidFill>
              </a:rPr>
              <a:t>АО «Российский </a:t>
            </a:r>
            <a:r>
              <a:rPr lang="ru-RU" sz="1100" dirty="0">
                <a:solidFill>
                  <a:srgbClr val="000000"/>
                </a:solidFill>
              </a:rPr>
              <a:t>экспортный </a:t>
            </a:r>
            <a:r>
              <a:rPr lang="ru-RU" sz="1100" dirty="0" smtClean="0">
                <a:solidFill>
                  <a:srgbClr val="000000"/>
                </a:solidFill>
              </a:rPr>
              <a:t>центр»</a:t>
            </a:r>
            <a:r>
              <a:rPr lang="en-US" sz="1100" dirty="0" smtClean="0">
                <a:solidFill>
                  <a:srgbClr val="000000"/>
                </a:solidFill>
              </a:rPr>
              <a:t> </a:t>
            </a:r>
            <a:r>
              <a:rPr lang="en-US" sz="1100" dirty="0">
                <a:solidFill>
                  <a:srgbClr val="000000"/>
                </a:solidFill>
              </a:rPr>
              <a:t>проверяет предоставленный комплект документов и направляет в Минсельхоз России заключение о соответствии р</a:t>
            </a:r>
            <a:r>
              <a:rPr lang="ru-RU" sz="1100" dirty="0" err="1">
                <a:solidFill>
                  <a:srgbClr val="000000"/>
                </a:solidFill>
              </a:rPr>
              <a:t>оссийск</a:t>
            </a:r>
            <a:r>
              <a:rPr lang="en-US" sz="1100" dirty="0">
                <a:solidFill>
                  <a:srgbClr val="000000"/>
                </a:solidFill>
              </a:rPr>
              <a:t>ой</a:t>
            </a:r>
            <a:r>
              <a:rPr lang="ru-RU" sz="1100" dirty="0">
                <a:solidFill>
                  <a:srgbClr val="000000"/>
                </a:solidFill>
              </a:rPr>
              <a:t> организаци</a:t>
            </a:r>
            <a:r>
              <a:rPr lang="en-US" sz="1100" dirty="0">
                <a:solidFill>
                  <a:srgbClr val="000000"/>
                </a:solidFill>
              </a:rPr>
              <a:t>и установленным требованиям;</a:t>
            </a:r>
          </a:p>
          <a:p>
            <a:pPr marL="228600" indent="-228600">
              <a:buFontTx/>
              <a:buAutoNum type="arabicPeriod"/>
              <a:defRPr/>
            </a:pPr>
            <a:r>
              <a:rPr lang="ru-RU" sz="1100" dirty="0">
                <a:solidFill>
                  <a:srgbClr val="000000"/>
                </a:solidFill>
              </a:rPr>
              <a:t>Минсельхоз России прин</a:t>
            </a:r>
            <a:r>
              <a:rPr lang="en-US" sz="1100" dirty="0">
                <a:solidFill>
                  <a:srgbClr val="000000"/>
                </a:solidFill>
              </a:rPr>
              <a:t>имает</a:t>
            </a:r>
            <a:r>
              <a:rPr lang="ru-RU" sz="1100" dirty="0">
                <a:solidFill>
                  <a:srgbClr val="000000"/>
                </a:solidFill>
              </a:rPr>
              <a:t> решени</a:t>
            </a:r>
            <a:r>
              <a:rPr lang="en-US" sz="1100" dirty="0">
                <a:solidFill>
                  <a:srgbClr val="000000"/>
                </a:solidFill>
              </a:rPr>
              <a:t>е по</a:t>
            </a:r>
            <a:r>
              <a:rPr lang="ru-RU" sz="1100" dirty="0">
                <a:solidFill>
                  <a:srgbClr val="000000"/>
                </a:solidFill>
              </a:rPr>
              <a:t> предоставлени</a:t>
            </a:r>
            <a:r>
              <a:rPr lang="en-US" sz="1100" dirty="0">
                <a:solidFill>
                  <a:srgbClr val="000000"/>
                </a:solidFill>
              </a:rPr>
              <a:t>ю</a:t>
            </a:r>
            <a:r>
              <a:rPr lang="ru-RU" sz="1100" dirty="0">
                <a:solidFill>
                  <a:srgbClr val="000000"/>
                </a:solidFill>
              </a:rPr>
              <a:t> субсидии</a:t>
            </a:r>
            <a:r>
              <a:rPr lang="en-US" sz="1100" dirty="0">
                <a:solidFill>
                  <a:srgbClr val="000000"/>
                </a:solidFill>
              </a:rPr>
              <a:t> и уведомляет об этом </a:t>
            </a:r>
            <a:r>
              <a:rPr lang="ru-RU" sz="1100" dirty="0">
                <a:solidFill>
                  <a:srgbClr val="000000"/>
                </a:solidFill>
              </a:rPr>
              <a:t>АО </a:t>
            </a:r>
            <a:r>
              <a:rPr lang="ru-RU" sz="1100" dirty="0" smtClean="0">
                <a:solidFill>
                  <a:srgbClr val="000000"/>
                </a:solidFill>
              </a:rPr>
              <a:t>«Российский </a:t>
            </a:r>
            <a:r>
              <a:rPr lang="ru-RU" sz="1100" dirty="0">
                <a:solidFill>
                  <a:srgbClr val="000000"/>
                </a:solidFill>
              </a:rPr>
              <a:t>экспортный </a:t>
            </a:r>
            <a:r>
              <a:rPr lang="ru-RU" sz="1100" dirty="0" smtClean="0">
                <a:solidFill>
                  <a:srgbClr val="000000"/>
                </a:solidFill>
              </a:rPr>
              <a:t>центр»;</a:t>
            </a:r>
            <a:endParaRPr lang="ru-RU" sz="1100" dirty="0">
              <a:solidFill>
                <a:srgbClr val="000000"/>
              </a:solidFill>
            </a:endParaRPr>
          </a:p>
          <a:p>
            <a:pPr marL="228600" indent="-228600">
              <a:buFontTx/>
              <a:buAutoNum type="arabicPeriod"/>
              <a:defRPr/>
            </a:pPr>
            <a:r>
              <a:rPr lang="ru-RU" sz="1100" dirty="0">
                <a:solidFill>
                  <a:srgbClr val="000000"/>
                </a:solidFill>
              </a:rPr>
              <a:t>АО </a:t>
            </a:r>
            <a:r>
              <a:rPr lang="ru-RU" sz="1100" dirty="0" smtClean="0">
                <a:solidFill>
                  <a:srgbClr val="000000"/>
                </a:solidFill>
              </a:rPr>
              <a:t>«Российский </a:t>
            </a:r>
            <a:r>
              <a:rPr lang="ru-RU" sz="1100" dirty="0">
                <a:solidFill>
                  <a:srgbClr val="000000"/>
                </a:solidFill>
              </a:rPr>
              <a:t>экспортный </a:t>
            </a:r>
            <a:r>
              <a:rPr lang="ru-RU" sz="1100" dirty="0" smtClean="0">
                <a:solidFill>
                  <a:srgbClr val="000000"/>
                </a:solidFill>
              </a:rPr>
              <a:t>центр» </a:t>
            </a:r>
            <a:r>
              <a:rPr lang="en-US" sz="1100" dirty="0">
                <a:solidFill>
                  <a:srgbClr val="000000"/>
                </a:solidFill>
              </a:rPr>
              <a:t>заключает трехстороннее соглашение и предоставляет р</a:t>
            </a:r>
            <a:r>
              <a:rPr lang="ru-RU" sz="1100" dirty="0">
                <a:solidFill>
                  <a:srgbClr val="000000"/>
                </a:solidFill>
              </a:rPr>
              <a:t>оссийск</a:t>
            </a:r>
            <a:r>
              <a:rPr lang="en-US" sz="1100" dirty="0">
                <a:solidFill>
                  <a:srgbClr val="000000"/>
                </a:solidFill>
              </a:rPr>
              <a:t>ой</a:t>
            </a:r>
            <a:r>
              <a:rPr lang="ru-RU" sz="1100" dirty="0">
                <a:solidFill>
                  <a:srgbClr val="000000"/>
                </a:solidFill>
              </a:rPr>
              <a:t> организаци</a:t>
            </a:r>
            <a:r>
              <a:rPr lang="en-US" sz="1100" dirty="0">
                <a:solidFill>
                  <a:srgbClr val="000000"/>
                </a:solidFill>
              </a:rPr>
              <a:t>и</a:t>
            </a:r>
            <a:r>
              <a:rPr lang="ru-RU" sz="1100" dirty="0">
                <a:solidFill>
                  <a:srgbClr val="000000"/>
                </a:solidFill>
              </a:rPr>
              <a:t> </a:t>
            </a:r>
            <a:r>
              <a:rPr lang="en-US" sz="1100" dirty="0">
                <a:solidFill>
                  <a:srgbClr val="000000"/>
                </a:solidFill>
              </a:rPr>
              <a:t>субсидии</a:t>
            </a:r>
            <a:endParaRPr lang="ru-RU" sz="1100" dirty="0">
              <a:solidFill>
                <a:srgbClr val="000000"/>
              </a:solidFill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2156450" y="5636029"/>
            <a:ext cx="7850580" cy="1005840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4000" tIns="36000" rIns="36000" bIns="36000" anchor="ctr"/>
          <a:lstStyle/>
          <a:p>
            <a:pPr>
              <a:defRPr/>
            </a:pPr>
            <a:r>
              <a:rPr lang="ru-RU" sz="1100" u="sng" dirty="0">
                <a:solidFill>
                  <a:srgbClr val="000000"/>
                </a:solidFill>
              </a:rPr>
              <a:t>УСЛОВИЯ:</a:t>
            </a:r>
          </a:p>
          <a:p>
            <a:r>
              <a:rPr lang="ru-RU" sz="1100" dirty="0">
                <a:solidFill>
                  <a:srgbClr val="000000"/>
                </a:solidFill>
              </a:rPr>
              <a:t>- </a:t>
            </a:r>
            <a:r>
              <a:rPr lang="en-US" sz="1100" dirty="0">
                <a:solidFill>
                  <a:srgbClr val="000000"/>
                </a:solidFill>
              </a:rPr>
              <a:t>Р</a:t>
            </a:r>
            <a:r>
              <a:rPr lang="ru-RU" sz="1100" dirty="0">
                <a:solidFill>
                  <a:srgbClr val="000000"/>
                </a:solidFill>
              </a:rPr>
              <a:t>оссийская организация при осуществлении транспортировки продукции понесла затраты по договорам поставки, согласно которым стоимость продукции превышает размер запрашиваемой субсидии не менее чем в 3 раза</a:t>
            </a:r>
            <a:r>
              <a:rPr lang="en-US" sz="1100" dirty="0">
                <a:solidFill>
                  <a:srgbClr val="000000"/>
                </a:solidFill>
              </a:rPr>
              <a:t>;</a:t>
            </a:r>
            <a:endParaRPr lang="ru-RU" sz="1100" dirty="0">
              <a:solidFill>
                <a:srgbClr val="000000"/>
              </a:solidFill>
            </a:endParaRPr>
          </a:p>
          <a:p>
            <a:r>
              <a:rPr lang="en-US" sz="1100" dirty="0">
                <a:solidFill>
                  <a:srgbClr val="000000"/>
                </a:solidFill>
              </a:rPr>
              <a:t>- Т</a:t>
            </a:r>
            <a:r>
              <a:rPr lang="ru-RU" sz="1100" dirty="0" err="1">
                <a:solidFill>
                  <a:srgbClr val="000000"/>
                </a:solidFill>
              </a:rPr>
              <a:t>ранспортировка</a:t>
            </a:r>
            <a:r>
              <a:rPr lang="ru-RU" sz="1100" dirty="0">
                <a:solidFill>
                  <a:srgbClr val="000000"/>
                </a:solidFill>
              </a:rPr>
              <a:t> продукции осуществлялась не ранее 1 октября года, предшествующего текущему финансовому году, автомобильным транспортом (с использованием транспортных средств не ниже 3-го экологического класса), железнодорожным</a:t>
            </a:r>
            <a:r>
              <a:rPr lang="en-US" sz="1100" dirty="0">
                <a:solidFill>
                  <a:srgbClr val="000000"/>
                </a:solidFill>
              </a:rPr>
              <a:t>,</a:t>
            </a:r>
            <a:r>
              <a:rPr lang="ru-RU" sz="1100" dirty="0">
                <a:solidFill>
                  <a:srgbClr val="000000"/>
                </a:solidFill>
              </a:rPr>
              <a:t> </a:t>
            </a:r>
            <a:r>
              <a:rPr lang="en-US" sz="1100" dirty="0" err="1">
                <a:solidFill>
                  <a:srgbClr val="000000"/>
                </a:solidFill>
              </a:rPr>
              <a:t>водным</a:t>
            </a:r>
            <a:r>
              <a:rPr lang="en-US" sz="1100" dirty="0">
                <a:solidFill>
                  <a:srgbClr val="000000"/>
                </a:solidFill>
              </a:rPr>
              <a:t> </a:t>
            </a:r>
            <a:r>
              <a:rPr lang="ru-RU" sz="1100" dirty="0">
                <a:solidFill>
                  <a:srgbClr val="000000"/>
                </a:solidFill>
              </a:rPr>
              <a:t>транспортом</a:t>
            </a: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8508703" y="3480818"/>
            <a:ext cx="2136116" cy="53046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b="1" dirty="0">
                <a:solidFill>
                  <a:prstClr val="white"/>
                </a:solidFill>
              </a:rPr>
              <a:t>Минсельхоз России</a:t>
            </a: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2652057" y="3498550"/>
            <a:ext cx="2136116" cy="53046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b="1" dirty="0">
                <a:solidFill>
                  <a:prstClr val="white"/>
                </a:solidFill>
              </a:rPr>
              <a:t>Российская организация</a:t>
            </a: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5573603" y="3498550"/>
            <a:ext cx="2136116" cy="51238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anchor="ctr"/>
          <a:lstStyle/>
          <a:p>
            <a:pPr algn="ctr"/>
            <a:r>
              <a:rPr lang="ru-RU" dirty="0">
                <a:solidFill>
                  <a:prstClr val="white"/>
                </a:solidFill>
              </a:rPr>
              <a:t> АО "Российский экспортный центр"</a:t>
            </a:r>
          </a:p>
        </p:txBody>
      </p:sp>
      <p:sp>
        <p:nvSpPr>
          <p:cNvPr id="11" name="Стрелка вправо 10"/>
          <p:cNvSpPr/>
          <p:nvPr/>
        </p:nvSpPr>
        <p:spPr>
          <a:xfrm>
            <a:off x="7867058" y="3505326"/>
            <a:ext cx="491083" cy="258458"/>
          </a:xfrm>
          <a:prstGeom prst="rightArrow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>
                <a:solidFill>
                  <a:srgbClr val="000000"/>
                </a:solidFill>
              </a:rPr>
              <a:t>2</a:t>
            </a:r>
            <a:endParaRPr lang="ru-RU" dirty="0">
              <a:solidFill>
                <a:srgbClr val="000000"/>
              </a:solidFill>
            </a:endParaRPr>
          </a:p>
        </p:txBody>
      </p:sp>
      <p:sp>
        <p:nvSpPr>
          <p:cNvPr id="12" name="Стрелка вправо 11"/>
          <p:cNvSpPr/>
          <p:nvPr/>
        </p:nvSpPr>
        <p:spPr>
          <a:xfrm>
            <a:off x="4938734" y="3670382"/>
            <a:ext cx="491083" cy="258458"/>
          </a:xfrm>
          <a:prstGeom prst="rightArrow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dirty="0">
                <a:solidFill>
                  <a:srgbClr val="000000"/>
                </a:solidFill>
              </a:rPr>
              <a:t>1</a:t>
            </a:r>
          </a:p>
        </p:txBody>
      </p:sp>
      <p:sp>
        <p:nvSpPr>
          <p:cNvPr id="16" name="TextBox 15"/>
          <p:cNvSpPr txBox="1"/>
          <p:nvPr/>
        </p:nvSpPr>
        <p:spPr bwMode="auto">
          <a:xfrm>
            <a:off x="6561815" y="3966427"/>
            <a:ext cx="159693" cy="276999"/>
          </a:xfrm>
          <a:prstGeom prst="rect">
            <a:avLst/>
          </a:prstGeom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 rtlCol="0">
            <a:spAutoFit/>
          </a:bodyPr>
          <a:lstStyle/>
          <a:p>
            <a:r>
              <a:rPr lang="ru-RU" dirty="0">
                <a:solidFill>
                  <a:srgbClr val="000000"/>
                </a:solidFill>
                <a:latin typeface="Calibri" panose="020F0502020204030204" pitchFamily="34" charset="0"/>
              </a:rPr>
              <a:t>4</a:t>
            </a:r>
          </a:p>
        </p:txBody>
      </p:sp>
      <p:sp>
        <p:nvSpPr>
          <p:cNvPr id="18" name="Стрелка влево 17"/>
          <p:cNvSpPr/>
          <p:nvPr/>
        </p:nvSpPr>
        <p:spPr>
          <a:xfrm>
            <a:off x="7867056" y="3729839"/>
            <a:ext cx="491083" cy="278482"/>
          </a:xfrm>
          <a:prstGeom prst="leftArrow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000000"/>
                </a:solidFill>
              </a:rPr>
              <a:t>3</a:t>
            </a:r>
            <a:endParaRPr lang="ru-RU" dirty="0">
              <a:solidFill>
                <a:srgbClr val="000000"/>
              </a:solidFill>
            </a:endParaRPr>
          </a:p>
        </p:txBody>
      </p:sp>
      <p:sp>
        <p:nvSpPr>
          <p:cNvPr id="19" name="Скругленный прямоугольник 18"/>
          <p:cNvSpPr/>
          <p:nvPr/>
        </p:nvSpPr>
        <p:spPr>
          <a:xfrm>
            <a:off x="2156450" y="2332841"/>
            <a:ext cx="9623660" cy="1074020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4000" tIns="36000" rIns="36000" bIns="36000" anchor="ctr"/>
          <a:lstStyle/>
          <a:p>
            <a:pPr>
              <a:defRPr/>
            </a:pPr>
            <a:r>
              <a:rPr lang="ru-RU" sz="1200" b="1" u="sng" dirty="0" smtClean="0">
                <a:solidFill>
                  <a:srgbClr val="000000"/>
                </a:solidFill>
              </a:rPr>
              <a:t>Размер </a:t>
            </a:r>
            <a:r>
              <a:rPr lang="ru-RU" sz="1200" b="1" u="sng" dirty="0">
                <a:solidFill>
                  <a:srgbClr val="000000"/>
                </a:solidFill>
              </a:rPr>
              <a:t>компенсации: </a:t>
            </a:r>
            <a:r>
              <a:rPr lang="ru-RU" sz="1200" b="1" u="sng" dirty="0" smtClean="0">
                <a:solidFill>
                  <a:srgbClr val="000000"/>
                </a:solidFill>
              </a:rPr>
              <a:t> </a:t>
            </a:r>
            <a:r>
              <a:rPr lang="ru-RU" sz="1400" b="1" dirty="0">
                <a:solidFill>
                  <a:srgbClr val="000000"/>
                </a:solidFill>
              </a:rPr>
              <a:t>Фактические затраты </a:t>
            </a:r>
            <a:r>
              <a:rPr lang="ru-RU" sz="1300" b="1" dirty="0">
                <a:solidFill>
                  <a:srgbClr val="000000"/>
                </a:solidFill>
              </a:rPr>
              <a:t>х</a:t>
            </a:r>
            <a:r>
              <a:rPr lang="ru-RU" sz="1400" b="1" dirty="0">
                <a:solidFill>
                  <a:srgbClr val="000000"/>
                </a:solidFill>
              </a:rPr>
              <a:t> </a:t>
            </a:r>
            <a:r>
              <a:rPr lang="ru-RU" sz="1400" b="1" dirty="0" smtClean="0">
                <a:solidFill>
                  <a:srgbClr val="000000"/>
                </a:solidFill>
              </a:rPr>
              <a:t>K </a:t>
            </a:r>
            <a:r>
              <a:rPr lang="ru-RU" sz="1300" b="1" dirty="0">
                <a:solidFill>
                  <a:srgbClr val="000000"/>
                </a:solidFill>
              </a:rPr>
              <a:t>х</a:t>
            </a:r>
            <a:r>
              <a:rPr lang="ru-RU" sz="1400" b="1" dirty="0">
                <a:solidFill>
                  <a:srgbClr val="000000"/>
                </a:solidFill>
              </a:rPr>
              <a:t> 1/3 от стоимости перевезенной </a:t>
            </a:r>
            <a:r>
              <a:rPr lang="ru-RU" sz="1400" b="1" dirty="0" smtClean="0">
                <a:solidFill>
                  <a:srgbClr val="000000"/>
                </a:solidFill>
              </a:rPr>
              <a:t>продукции (за отчетный квартал)</a:t>
            </a:r>
          </a:p>
          <a:p>
            <a:pPr>
              <a:defRPr/>
            </a:pPr>
            <a:endParaRPr lang="ru-RU" sz="500" b="1" dirty="0" smtClean="0">
              <a:solidFill>
                <a:srgbClr val="000000"/>
              </a:solidFill>
            </a:endParaRPr>
          </a:p>
          <a:p>
            <a:pPr>
              <a:defRPr/>
            </a:pPr>
            <a:r>
              <a:rPr lang="ru-RU" sz="1100" b="1" dirty="0" smtClean="0">
                <a:solidFill>
                  <a:srgbClr val="000000"/>
                </a:solidFill>
              </a:rPr>
              <a:t>К</a:t>
            </a:r>
            <a:r>
              <a:rPr lang="ru-RU" sz="1100" dirty="0" smtClean="0">
                <a:solidFill>
                  <a:srgbClr val="000000"/>
                </a:solidFill>
              </a:rPr>
              <a:t> – коэффициент субсидирования, равный </a:t>
            </a:r>
            <a:r>
              <a:rPr lang="ru-RU" sz="1100" b="1" dirty="0" smtClean="0">
                <a:solidFill>
                  <a:srgbClr val="000000"/>
                </a:solidFill>
              </a:rPr>
              <a:t>0,25</a:t>
            </a:r>
            <a:r>
              <a:rPr lang="ru-RU" sz="1100" dirty="0" smtClean="0">
                <a:solidFill>
                  <a:srgbClr val="000000"/>
                </a:solidFill>
              </a:rPr>
              <a:t> либо:</a:t>
            </a:r>
          </a:p>
          <a:p>
            <a:pPr>
              <a:defRPr/>
            </a:pPr>
            <a:r>
              <a:rPr lang="ru-RU" sz="1100" b="1" dirty="0" smtClean="0">
                <a:solidFill>
                  <a:srgbClr val="000000"/>
                </a:solidFill>
              </a:rPr>
              <a:t>0,5</a:t>
            </a:r>
            <a:r>
              <a:rPr lang="ru-RU" sz="1100" dirty="0" smtClean="0">
                <a:solidFill>
                  <a:srgbClr val="000000"/>
                </a:solidFill>
              </a:rPr>
              <a:t> – по поставкам продукции, конечные пункты назначения которых  определены в агентском договоре (за исключением поставок приоритетной      продукции, осуществленных в 2023 году);</a:t>
            </a:r>
          </a:p>
          <a:p>
            <a:pPr>
              <a:defRPr/>
            </a:pPr>
            <a:r>
              <a:rPr lang="ru-RU" sz="1100" b="1" dirty="0" smtClean="0">
                <a:solidFill>
                  <a:srgbClr val="000000"/>
                </a:solidFill>
              </a:rPr>
              <a:t>1</a:t>
            </a:r>
            <a:r>
              <a:rPr lang="ru-RU" sz="1100" dirty="0" smtClean="0">
                <a:solidFill>
                  <a:srgbClr val="000000"/>
                </a:solidFill>
              </a:rPr>
              <a:t> – по поставкам приоритетной продукции, осуществленным в 2023 году </a:t>
            </a:r>
            <a:endParaRPr lang="ru-RU" sz="1400" b="1" u="sng" dirty="0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056950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Місце для номера слайда 4"/>
          <p:cNvSpPr>
            <a:spLocks noGrp="1"/>
          </p:cNvSpPr>
          <p:nvPr>
            <p:ph type="sldNum" sz="quarter" idx="13"/>
          </p:nvPr>
        </p:nvSpPr>
        <p:spPr bwMode="auto">
          <a:xfrm>
            <a:off x="8824913" y="6308725"/>
            <a:ext cx="27432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uk-UA" altLang="ru-RU" sz="1600" dirty="0">
              <a:solidFill>
                <a:schemeClr val="accent1"/>
              </a:solidFill>
            </a:endParaRPr>
          </a:p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fld id="{3B9238BF-DCA9-4DE9-8810-12A8B2F5C596}" type="slidenum">
              <a:rPr lang="uk-UA" altLang="ru-RU" sz="1600" smtClean="0">
                <a:solidFill>
                  <a:schemeClr val="accent1"/>
                </a:solidFill>
              </a:rPr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t>26</a:t>
            </a:fld>
            <a:endParaRPr lang="uk-UA" altLang="ru-RU" sz="1600" dirty="0">
              <a:solidFill>
                <a:schemeClr val="accent1"/>
              </a:solidFill>
            </a:endParaRPr>
          </a:p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uk-UA" altLang="ru-RU" sz="1600" dirty="0">
              <a:solidFill>
                <a:schemeClr val="accent1"/>
              </a:solidFill>
            </a:endParaRPr>
          </a:p>
        </p:txBody>
      </p:sp>
      <p:sp>
        <p:nvSpPr>
          <p:cNvPr id="9" name="Заголовок 1"/>
          <p:cNvSpPr txBox="1">
            <a:spLocks/>
          </p:cNvSpPr>
          <p:nvPr/>
        </p:nvSpPr>
        <p:spPr>
          <a:xfrm>
            <a:off x="1681163" y="485775"/>
            <a:ext cx="7499350" cy="1143000"/>
          </a:xfrm>
          <a:prstGeom prst="rect">
            <a:avLst/>
          </a:prstGeom>
        </p:spPr>
        <p:txBody>
          <a:bodyPr anchor="ctr">
            <a:normAutofit fontScale="97500"/>
          </a:bodyPr>
          <a:lstStyle/>
          <a:p>
            <a:pPr eaLnBrk="1" fontAlgn="auto" hangingPunct="1">
              <a:lnSpc>
                <a:spcPct val="90000"/>
              </a:lnSpc>
              <a:spcAft>
                <a:spcPts val="0"/>
              </a:spcAft>
              <a:defRPr/>
            </a:pPr>
            <a:endParaRPr lang="ru-RU" sz="2400" b="1" dirty="0">
              <a:solidFill>
                <a:schemeClr val="accent5">
                  <a:lumMod val="75000"/>
                </a:schemeClr>
              </a:solidFill>
              <a:latin typeface="+mn-lt"/>
              <a:ea typeface="+mj-ea"/>
              <a:cs typeface="+mj-cs"/>
            </a:endParaRPr>
          </a:p>
        </p:txBody>
      </p:sp>
      <p:graphicFrame>
        <p:nvGraphicFramePr>
          <p:cNvPr id="49" name="Схема 48"/>
          <p:cNvGraphicFramePr/>
          <p:nvPr>
            <p:extLst>
              <p:ext uri="{D42A27DB-BD31-4B8C-83A1-F6EECF244321}">
                <p14:modId xmlns:p14="http://schemas.microsoft.com/office/powerpoint/2010/main" val="1168631278"/>
              </p:ext>
            </p:extLst>
          </p:nvPr>
        </p:nvGraphicFramePr>
        <p:xfrm>
          <a:off x="2210540" y="941271"/>
          <a:ext cx="9596429" cy="51355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3253" name="TextBox 8"/>
          <p:cNvSpPr txBox="1">
            <a:spLocks noChangeArrowheads="1"/>
          </p:cNvSpPr>
          <p:nvPr/>
        </p:nvSpPr>
        <p:spPr bwMode="auto">
          <a:xfrm>
            <a:off x="2087563" y="215900"/>
            <a:ext cx="8640762" cy="95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dirty="0">
                <a:latin typeface="Arial" panose="020B0604020202020204" pitchFamily="34" charset="0"/>
                <a:cs typeface="Arial" panose="020B0604020202020204" pitchFamily="34" charset="0"/>
              </a:rPr>
              <a:t>ОБЛАСТНЫЕ МЕРЫ ГОСУДАРСТВЕННОЙ ПОДДЕРЖКИ </a:t>
            </a:r>
          </a:p>
        </p:txBody>
      </p:sp>
      <p:sp>
        <p:nvSpPr>
          <p:cNvPr id="51" name="Прямоугольник 50"/>
          <p:cNvSpPr/>
          <p:nvPr/>
        </p:nvSpPr>
        <p:spPr>
          <a:xfrm>
            <a:off x="10090150" y="115888"/>
            <a:ext cx="866775" cy="936625"/>
          </a:xfrm>
          <a:prstGeom prst="rect">
            <a:avLst/>
          </a:prstGeom>
          <a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</p:spTree>
    <p:extLst>
      <p:ext uri="{BB962C8B-B14F-4D97-AF65-F5344CB8AC3E}">
        <p14:creationId xmlns:p14="http://schemas.microsoft.com/office/powerpoint/2010/main" val="185200222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Місце для номера слайда 4"/>
          <p:cNvSpPr>
            <a:spLocks noGrp="1"/>
          </p:cNvSpPr>
          <p:nvPr>
            <p:ph type="sldNum" sz="quarter" idx="13"/>
          </p:nvPr>
        </p:nvSpPr>
        <p:spPr bwMode="auto">
          <a:xfrm>
            <a:off x="8824913" y="6308725"/>
            <a:ext cx="27432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uk-UA" altLang="ru-RU" sz="1600" dirty="0">
              <a:solidFill>
                <a:schemeClr val="accent1"/>
              </a:solidFill>
            </a:endParaRPr>
          </a:p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fld id="{91178E7B-9E7B-4DFA-86B9-D010B9D7B3A7}" type="slidenum">
              <a:rPr lang="uk-UA" altLang="ru-RU" sz="1600" smtClean="0">
                <a:solidFill>
                  <a:schemeClr val="accent1"/>
                </a:solidFill>
              </a:rPr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t>27</a:t>
            </a:fld>
            <a:endParaRPr lang="uk-UA" altLang="ru-RU" sz="1600" dirty="0">
              <a:solidFill>
                <a:schemeClr val="accent1"/>
              </a:solidFill>
            </a:endParaRPr>
          </a:p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uk-UA" altLang="ru-RU" sz="1600" dirty="0">
              <a:solidFill>
                <a:schemeClr val="accent1"/>
              </a:solidFill>
            </a:endParaRPr>
          </a:p>
        </p:txBody>
      </p:sp>
      <p:sp>
        <p:nvSpPr>
          <p:cNvPr id="9" name="Заголовок 1"/>
          <p:cNvSpPr txBox="1">
            <a:spLocks/>
          </p:cNvSpPr>
          <p:nvPr/>
        </p:nvSpPr>
        <p:spPr>
          <a:xfrm>
            <a:off x="1681163" y="485775"/>
            <a:ext cx="7499350" cy="1143000"/>
          </a:xfrm>
          <a:prstGeom prst="rect">
            <a:avLst/>
          </a:prstGeom>
        </p:spPr>
        <p:txBody>
          <a:bodyPr anchor="ctr">
            <a:normAutofit fontScale="97500"/>
          </a:bodyPr>
          <a:lstStyle/>
          <a:p>
            <a:pPr eaLnBrk="1" fontAlgn="auto" hangingPunct="1">
              <a:lnSpc>
                <a:spcPct val="90000"/>
              </a:lnSpc>
              <a:spcAft>
                <a:spcPts val="0"/>
              </a:spcAft>
              <a:defRPr/>
            </a:pPr>
            <a:endParaRPr lang="ru-RU" sz="2400" b="1" dirty="0">
              <a:solidFill>
                <a:schemeClr val="accent5">
                  <a:lumMod val="75000"/>
                </a:schemeClr>
              </a:solidFill>
              <a:latin typeface="+mn-lt"/>
              <a:ea typeface="+mj-ea"/>
              <a:cs typeface="+mj-cs"/>
            </a:endParaRPr>
          </a:p>
        </p:txBody>
      </p:sp>
      <p:graphicFrame>
        <p:nvGraphicFramePr>
          <p:cNvPr id="4" name="Схема 3"/>
          <p:cNvGraphicFramePr/>
          <p:nvPr/>
        </p:nvGraphicFramePr>
        <p:xfrm>
          <a:off x="2014374" y="692696"/>
          <a:ext cx="9073008" cy="604867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7" name="Схема 6"/>
          <p:cNvGraphicFramePr/>
          <p:nvPr>
            <p:extLst>
              <p:ext uri="{D42A27DB-BD31-4B8C-83A1-F6EECF244321}">
                <p14:modId xmlns:p14="http://schemas.microsoft.com/office/powerpoint/2010/main" val="4196350729"/>
              </p:ext>
            </p:extLst>
          </p:nvPr>
        </p:nvGraphicFramePr>
        <p:xfrm>
          <a:off x="2822370" y="476271"/>
          <a:ext cx="7128792" cy="37919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sp>
        <p:nvSpPr>
          <p:cNvPr id="55302" name="TextBox 7"/>
          <p:cNvSpPr txBox="1">
            <a:spLocks noChangeArrowheads="1"/>
          </p:cNvSpPr>
          <p:nvPr/>
        </p:nvSpPr>
        <p:spPr bwMode="auto">
          <a:xfrm>
            <a:off x="3282378" y="12205"/>
            <a:ext cx="6710363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dirty="0">
                <a:latin typeface="+mn-lt"/>
              </a:rPr>
              <a:t>1. РАЗВИТИЕ МОЛОЧНОГО СКОТОВОДСТВА</a:t>
            </a:r>
          </a:p>
        </p:txBody>
      </p:sp>
      <p:graphicFrame>
        <p:nvGraphicFramePr>
          <p:cNvPr id="10" name="Таблица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3462866"/>
              </p:ext>
            </p:extLst>
          </p:nvPr>
        </p:nvGraphicFramePr>
        <p:xfrm>
          <a:off x="2139951" y="895983"/>
          <a:ext cx="8937625" cy="476746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11042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3223386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213658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330037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559502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</a:tblGrid>
              <a:tr h="517055">
                <a:tc>
                  <a:txBody>
                    <a:bodyPr/>
                    <a:lstStyle/>
                    <a:p>
                      <a:pPr algn="ctr"/>
                      <a:r>
                        <a:rPr lang="ru-RU" sz="1000" dirty="0"/>
                        <a:t>Строительство/</a:t>
                      </a:r>
                    </a:p>
                    <a:p>
                      <a:pPr algn="ctr"/>
                      <a:r>
                        <a:rPr lang="ru-RU" sz="1000" baseline="0" dirty="0"/>
                        <a:t>реконструкция</a:t>
                      </a:r>
                      <a:endParaRPr lang="ru-RU" sz="1000" dirty="0"/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/>
                        <a:t>Мощность объекта</a:t>
                      </a:r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/>
                        <a:t>Размер субсидии на скотоместо, тыс. руб.</a:t>
                      </a:r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/>
                        <a:t>Срок строительства</a:t>
                      </a:r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/>
                        <a:t>Предельный размер возмещения из бюджета</a:t>
                      </a:r>
                    </a:p>
                  </a:txBody>
                  <a:tcPr marL="36000" marR="36000" marT="36000" marB="36000" anchor="ctr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29766">
                <a:tc rowSpan="6">
                  <a:txBody>
                    <a:bodyPr/>
                    <a:lstStyle/>
                    <a:p>
                      <a:r>
                        <a:rPr lang="ru-RU" sz="1000" dirty="0"/>
                        <a:t>Строительство животноводческих объектов по производству молока </a:t>
                      </a:r>
                      <a:r>
                        <a:rPr lang="en-US" sz="1000" dirty="0"/>
                        <a:t>&lt;*&gt;</a:t>
                      </a:r>
                      <a:endParaRPr lang="ru-RU" sz="1000" dirty="0"/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r>
                        <a:rPr lang="ru-RU" sz="1000" dirty="0"/>
                        <a:t>До 250</a:t>
                      </a:r>
                      <a:r>
                        <a:rPr lang="ru-RU" sz="1000" baseline="0" dirty="0"/>
                        <a:t> голов дойного стада КРС</a:t>
                      </a:r>
                      <a:endParaRPr lang="ru-RU" sz="1000" dirty="0"/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/>
                        <a:t>70</a:t>
                      </a:r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000" dirty="0"/>
                        <a:t>1 год</a:t>
                      </a:r>
                    </a:p>
                  </a:txBody>
                  <a:tcPr marL="36000" marR="36000" marT="36000" marB="36000" anchor="ctr"/>
                </a:tc>
                <a:tc rowSpan="10">
                  <a:txBody>
                    <a:bodyPr/>
                    <a:lstStyle/>
                    <a:p>
                      <a:pPr algn="l"/>
                      <a:r>
                        <a:rPr lang="ru-RU" sz="1000" dirty="0"/>
                        <a:t>50% от затраченных средств, но не более 50% сметной стоимости строительства (реконструкции) животноводческого объекта</a:t>
                      </a:r>
                    </a:p>
                    <a:p>
                      <a:pPr algn="l"/>
                      <a:endParaRPr lang="ru-RU" sz="1000" dirty="0"/>
                    </a:p>
                    <a:p>
                      <a:pPr algn="l"/>
                      <a:endParaRPr lang="ru-RU" sz="1000" dirty="0"/>
                    </a:p>
                  </a:txBody>
                  <a:tcPr marL="36000" marR="36000" marT="36000" marB="36000" anchor="ctr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229766">
                <a:tc vMerge="1">
                  <a:txBody>
                    <a:bodyPr/>
                    <a:lstStyle/>
                    <a:p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000" dirty="0"/>
                        <a:t>От 251 до 399 голов дойного стада КРС</a:t>
                      </a:r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/>
                        <a:t>80</a:t>
                      </a:r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000" dirty="0"/>
                        <a:t>1,5 года</a:t>
                      </a:r>
                    </a:p>
                  </a:txBody>
                  <a:tcPr marL="36000" marR="36000" marT="36000" marB="36000" anchor="ctr"/>
                </a:tc>
                <a:tc vMerge="1">
                  <a:txBody>
                    <a:bodyPr/>
                    <a:lstStyle/>
                    <a:p>
                      <a:endParaRPr lang="ru-RU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229766">
                <a:tc vMerge="1">
                  <a:txBody>
                    <a:bodyPr/>
                    <a:lstStyle/>
                    <a:p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000" dirty="0"/>
                        <a:t>От 400 до 599 голов дойного стада КРС</a:t>
                      </a:r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/>
                        <a:t>120</a:t>
                      </a:r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000" dirty="0"/>
                        <a:t>2 года</a:t>
                      </a:r>
                    </a:p>
                  </a:txBody>
                  <a:tcPr marL="36000" marR="36000" marT="36000" marB="36000" anchor="ctr"/>
                </a:tc>
                <a:tc vMerge="1">
                  <a:txBody>
                    <a:bodyPr/>
                    <a:lstStyle/>
                    <a:p>
                      <a:endParaRPr lang="ru-RU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229766">
                <a:tc vMerge="1">
                  <a:txBody>
                    <a:bodyPr/>
                    <a:lstStyle/>
                    <a:p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000" dirty="0"/>
                        <a:t>От</a:t>
                      </a:r>
                      <a:r>
                        <a:rPr lang="ru-RU" sz="1000" baseline="0" dirty="0"/>
                        <a:t> 600 до 799 голов дойного стада КРС</a:t>
                      </a:r>
                      <a:endParaRPr lang="ru-RU" sz="1000" dirty="0"/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/>
                        <a:t>140</a:t>
                      </a:r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000" dirty="0"/>
                        <a:t>2 года</a:t>
                      </a:r>
                    </a:p>
                  </a:txBody>
                  <a:tcPr marL="36000" marR="36000" marT="36000" marB="36000" anchor="ctr"/>
                </a:tc>
                <a:tc vMerge="1">
                  <a:txBody>
                    <a:bodyPr/>
                    <a:lstStyle/>
                    <a:p>
                      <a:endParaRPr lang="ru-RU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376751">
                <a:tc vMerge="1">
                  <a:txBody>
                    <a:bodyPr/>
                    <a:lstStyle/>
                    <a:p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000" dirty="0"/>
                        <a:t>Более 800 голов дойного стада КРС</a:t>
                      </a:r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/>
                        <a:t>160</a:t>
                      </a:r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000" dirty="0"/>
                        <a:t>2,5 года–</a:t>
                      </a:r>
                      <a:r>
                        <a:rPr lang="ru-RU" sz="1000" baseline="0" dirty="0"/>
                        <a:t>до 999 гол.</a:t>
                      </a:r>
                    </a:p>
                    <a:p>
                      <a:pPr algn="l"/>
                      <a:r>
                        <a:rPr lang="ru-RU" sz="1000" baseline="0" dirty="0"/>
                        <a:t>3,5 года–от 1000 гол.</a:t>
                      </a:r>
                      <a:endParaRPr lang="ru-RU" sz="1000" dirty="0"/>
                    </a:p>
                  </a:txBody>
                  <a:tcPr marL="36000" marR="36000" marT="36000" marB="36000" anchor="ctr"/>
                </a:tc>
                <a:tc vMerge="1">
                  <a:txBody>
                    <a:bodyPr/>
                    <a:lstStyle/>
                    <a:p>
                      <a:endParaRPr lang="ru-RU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124895">
                <a:tc vMerge="1">
                  <a:txBody>
                    <a:bodyPr/>
                    <a:lstStyle/>
                    <a:p>
                      <a:endParaRPr lang="ru-RU" sz="1200" dirty="0"/>
                    </a:p>
                  </a:txBody>
                  <a:tcPr marL="91439" marR="91439" marT="45690" marB="45690"/>
                </a:tc>
                <a:tc>
                  <a:txBody>
                    <a:bodyPr/>
                    <a:lstStyle/>
                    <a:p>
                      <a:r>
                        <a:rPr lang="ru-RU" sz="1000" dirty="0"/>
                        <a:t>Мелкого рогатого скота от 500 гол.</a:t>
                      </a:r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/>
                        <a:t>25</a:t>
                      </a:r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000" dirty="0"/>
                        <a:t>1 год</a:t>
                      </a:r>
                    </a:p>
                  </a:txBody>
                  <a:tcPr marL="36000" marR="36000" marT="36000" marB="36000" anchor="ctr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17995022"/>
                  </a:ext>
                </a:extLst>
              </a:tr>
              <a:tr h="452748">
                <a:tc gridSpan="2">
                  <a:txBody>
                    <a:bodyPr/>
                    <a:lstStyle/>
                    <a:p>
                      <a:r>
                        <a:rPr lang="ru-RU" sz="1000" dirty="0"/>
                        <a:t>Строительство животноводческого помещения для содержания сухостойных коров, в том числе родильных отделений, помещений для выращивания ремонтного молодняка КРС, помещений для содержания быков-производителей</a:t>
                      </a:r>
                    </a:p>
                  </a:txBody>
                  <a:tcPr marL="36000" marR="36000" marT="36000" marB="36000" anchor="ctr"/>
                </a:tc>
                <a:tc hMerge="1">
                  <a:txBody>
                    <a:bodyPr/>
                    <a:lstStyle/>
                    <a:p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/>
                        <a:t>30</a:t>
                      </a:r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000" dirty="0"/>
                        <a:t>1 год</a:t>
                      </a:r>
                    </a:p>
                  </a:txBody>
                  <a:tcPr marL="36000" marR="36000" marT="36000" marB="36000" anchor="ctr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918361710"/>
                  </a:ext>
                </a:extLst>
              </a:tr>
              <a:tr h="305831">
                <a:tc gridSpan="2">
                  <a:txBody>
                    <a:bodyPr/>
                    <a:lstStyle/>
                    <a:p>
                      <a:r>
                        <a:rPr lang="ru-RU" sz="1000" dirty="0"/>
                        <a:t>Реконструкция животноводческого помещения для содержания дойного стада КРС</a:t>
                      </a:r>
                      <a:r>
                        <a:rPr lang="ru-RU" sz="1000" baseline="0" dirty="0"/>
                        <a:t> с заменой доильного оборудования</a:t>
                      </a:r>
                      <a:endParaRPr lang="ru-RU" sz="1000" dirty="0"/>
                    </a:p>
                  </a:txBody>
                  <a:tcPr marL="36000" marR="36000" marT="36000" marB="36000" anchor="ctr"/>
                </a:tc>
                <a:tc hMerge="1">
                  <a:txBody>
                    <a:bodyPr/>
                    <a:lstStyle/>
                    <a:p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/>
                        <a:t>40</a:t>
                      </a:r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000" dirty="0"/>
                        <a:t>1 год – до 250 гол.</a:t>
                      </a:r>
                    </a:p>
                    <a:p>
                      <a:pPr algn="l"/>
                      <a:r>
                        <a:rPr lang="ru-RU" sz="1000" dirty="0"/>
                        <a:t>2 года – более 250 гол.</a:t>
                      </a:r>
                    </a:p>
                  </a:txBody>
                  <a:tcPr marL="36000" marR="36000" marT="36000" marB="36000" anchor="ctr"/>
                </a:tc>
                <a:tc vMerge="1">
                  <a:txBody>
                    <a:bodyPr/>
                    <a:lstStyle/>
                    <a:p>
                      <a:endParaRPr lang="ru-RU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140397">
                <a:tc gridSpan="2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dirty="0"/>
                        <a:t>Реконструкция животноводческого помещения для содержания дойного стада без замены доильного оборудования</a:t>
                      </a:r>
                    </a:p>
                  </a:txBody>
                  <a:tcPr marL="36000" marR="36000" marT="36000" marB="36000" anchor="ctr"/>
                </a:tc>
                <a:tc hMerge="1">
                  <a:txBody>
                    <a:bodyPr/>
                    <a:lstStyle/>
                    <a:p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/>
                        <a:t>35</a:t>
                      </a:r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000" dirty="0"/>
                        <a:t>1 год</a:t>
                      </a:r>
                    </a:p>
                  </a:txBody>
                  <a:tcPr marL="36000" marR="36000" marT="36000" marB="36000" anchor="ctr"/>
                </a:tc>
                <a:tc vMerge="1">
                  <a:txBody>
                    <a:bodyPr/>
                    <a:lstStyle/>
                    <a:p>
                      <a:endParaRPr lang="ru-RU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373410">
                <a:tc gridSpan="2"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00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Реконструкция животноводческого для содержания сухостойных коров, в том числе родильных отделений, помещений для содержания быков-производителей и помещений для выращивания ремонтного молодняка крупного рогатого скота</a:t>
                      </a:r>
                    </a:p>
                  </a:txBody>
                  <a:tcPr marL="36000" marR="36000" marT="36000" marB="36000" anchor="ctr"/>
                </a:tc>
                <a:tc hMerge="1">
                  <a:txBody>
                    <a:bodyPr/>
                    <a:lstStyle/>
                    <a:p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/>
                        <a:t>25</a:t>
                      </a:r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000" dirty="0"/>
                        <a:t>1 год</a:t>
                      </a:r>
                    </a:p>
                  </a:txBody>
                  <a:tcPr marL="36000" marR="36000" marT="36000" marB="36000" anchor="ctr"/>
                </a:tc>
                <a:tc vMerge="1">
                  <a:txBody>
                    <a:bodyPr/>
                    <a:lstStyle/>
                    <a:p>
                      <a:endParaRPr lang="ru-RU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373410">
                <a:tc gridSpan="2">
                  <a:txBody>
                    <a:bodyPr/>
                    <a:lstStyle/>
                    <a:p>
                      <a:r>
                        <a:rPr lang="ru-RU" sz="1000"/>
                        <a:t>Реконструкции животноводческих объектов для содержания дойного стада мелкого рогатого скота от 500 гол.</a:t>
                      </a:r>
                      <a:endParaRPr lang="ru-RU" sz="1000" dirty="0"/>
                    </a:p>
                  </a:txBody>
                  <a:tcPr marL="36000" marR="36000" marT="36000" marB="3600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/>
                        <a:t>15</a:t>
                      </a:r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000" dirty="0"/>
                        <a:t>1 год</a:t>
                      </a:r>
                    </a:p>
                    <a:p>
                      <a:pPr algn="l"/>
                      <a:endParaRPr lang="ru-RU" sz="1000" dirty="0"/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algn="l"/>
                      <a:endParaRPr lang="ru-RU" sz="1100" dirty="0"/>
                    </a:p>
                  </a:txBody>
                  <a:tcPr marL="36000" marR="36000" marT="36000" marB="36000"/>
                </a:tc>
                <a:extLst>
                  <a:ext uri="{0D108BD9-81ED-4DB2-BD59-A6C34878D82A}">
                    <a16:rowId xmlns:a16="http://schemas.microsoft.com/office/drawing/2014/main" xmlns="" val="2623227478"/>
                  </a:ext>
                </a:extLst>
              </a:tr>
              <a:tr h="517055">
                <a:tc gridSpan="2">
                  <a:txBody>
                    <a:bodyPr/>
                    <a:lstStyle/>
                    <a:p>
                      <a:r>
                        <a:rPr lang="ru-RU" sz="1000" dirty="0"/>
                        <a:t>Реконструкции животноводческих объектов для содержания мелкого рогатого скота в сухостойный период, в том числе родильных отделений и помещений для выращивания ремонтного молодняка МРС от 500 гол</a:t>
                      </a:r>
                    </a:p>
                  </a:txBody>
                  <a:tcPr marL="36000" marR="36000" marT="36000" marB="3600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/>
                        <a:t>10</a:t>
                      </a:r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dirty="0"/>
                        <a:t>1 год</a:t>
                      </a:r>
                    </a:p>
                    <a:p>
                      <a:pPr algn="l"/>
                      <a:endParaRPr lang="ru-RU" sz="1000" dirty="0"/>
                    </a:p>
                  </a:txBody>
                  <a:tcPr marL="36000" marR="36000" marT="36000" marB="36000"/>
                </a:tc>
                <a:tc>
                  <a:txBody>
                    <a:bodyPr/>
                    <a:lstStyle/>
                    <a:p>
                      <a:pPr algn="l"/>
                      <a:endParaRPr lang="ru-RU" sz="1100" dirty="0"/>
                    </a:p>
                  </a:txBody>
                  <a:tcPr marL="36000" marR="36000" marT="36000" marB="36000"/>
                </a:tc>
                <a:extLst>
                  <a:ext uri="{0D108BD9-81ED-4DB2-BD59-A6C34878D82A}">
                    <a16:rowId xmlns:a16="http://schemas.microsoft.com/office/drawing/2014/main" xmlns="" val="1829021433"/>
                  </a:ext>
                </a:extLst>
              </a:tr>
            </a:tbl>
          </a:graphicData>
        </a:graphic>
      </p:graphicFrame>
      <p:sp>
        <p:nvSpPr>
          <p:cNvPr id="13" name="Скругленный прямоугольник 12"/>
          <p:cNvSpPr/>
          <p:nvPr/>
        </p:nvSpPr>
        <p:spPr>
          <a:xfrm>
            <a:off x="2139949" y="5664940"/>
            <a:ext cx="8995220" cy="115403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n-US" sz="1100" dirty="0">
                <a:solidFill>
                  <a:schemeClr val="tx1"/>
                </a:solidFill>
              </a:rPr>
              <a:t>&lt;*&gt; </a:t>
            </a:r>
            <a:r>
              <a:rPr lang="ru-RU" sz="1100" dirty="0">
                <a:solidFill>
                  <a:schemeClr val="tx1"/>
                </a:solidFill>
              </a:rPr>
              <a:t>Получатель обязуется: </a:t>
            </a:r>
          </a:p>
          <a:p>
            <a:pPr marL="171450" indent="-171450">
              <a:buFontTx/>
              <a:buChar char="-"/>
              <a:defRPr/>
            </a:pPr>
            <a:r>
              <a:rPr lang="ru-RU" sz="1100" dirty="0">
                <a:solidFill>
                  <a:schemeClr val="tx1"/>
                </a:solidFill>
              </a:rPr>
              <a:t>увеличить поголовье дойного стада КРС не менее чем на 30% от количества голов дойного стада, предусмотренного проектной документацией, по сравнению с поголовьем дойного стада на 1 января года, в котором принято решение о включении животноводческого объекта в Перечень</a:t>
            </a:r>
          </a:p>
          <a:p>
            <a:pPr marL="171450" indent="-171450">
              <a:buFontTx/>
              <a:buChar char="-"/>
              <a:defRPr/>
            </a:pPr>
            <a:r>
              <a:rPr lang="ru-RU" sz="1100" dirty="0">
                <a:solidFill>
                  <a:schemeClr val="tx1"/>
                </a:solidFill>
              </a:rPr>
              <a:t>увеличить поголовье дойного стада МРС не менее чем до количества голов дойного стада, предусмотренного проектной документацией, в течении 2-х лет с даты получения разрешения на ввод в эксплуатацию</a:t>
            </a: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Місце для номера слайда 4"/>
          <p:cNvSpPr>
            <a:spLocks noGrp="1"/>
          </p:cNvSpPr>
          <p:nvPr>
            <p:ph type="sldNum" sz="quarter" idx="13"/>
          </p:nvPr>
        </p:nvSpPr>
        <p:spPr bwMode="auto">
          <a:xfrm>
            <a:off x="8824913" y="6308725"/>
            <a:ext cx="27432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uk-UA" altLang="ru-RU" sz="1600" dirty="0">
              <a:solidFill>
                <a:schemeClr val="accent1"/>
              </a:solidFill>
            </a:endParaRPr>
          </a:p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fld id="{2E1A7F50-767C-44AC-854C-A9D466361315}" type="slidenum">
              <a:rPr lang="uk-UA" altLang="ru-RU" sz="1600" smtClean="0">
                <a:solidFill>
                  <a:schemeClr val="accent1"/>
                </a:solidFill>
              </a:rPr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t>28</a:t>
            </a:fld>
            <a:endParaRPr lang="uk-UA" altLang="ru-RU" sz="1600" dirty="0">
              <a:solidFill>
                <a:schemeClr val="accent1"/>
              </a:solidFill>
            </a:endParaRPr>
          </a:p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uk-UA" altLang="ru-RU" sz="1600" dirty="0">
              <a:solidFill>
                <a:schemeClr val="accent1"/>
              </a:solidFill>
            </a:endParaRPr>
          </a:p>
        </p:txBody>
      </p:sp>
      <p:sp>
        <p:nvSpPr>
          <p:cNvPr id="9" name="Заголовок 1"/>
          <p:cNvSpPr txBox="1">
            <a:spLocks/>
          </p:cNvSpPr>
          <p:nvPr/>
        </p:nvSpPr>
        <p:spPr>
          <a:xfrm>
            <a:off x="1681163" y="485775"/>
            <a:ext cx="7499350" cy="1143000"/>
          </a:xfrm>
          <a:prstGeom prst="rect">
            <a:avLst/>
          </a:prstGeom>
        </p:spPr>
        <p:txBody>
          <a:bodyPr anchor="ctr">
            <a:normAutofit fontScale="97500"/>
          </a:bodyPr>
          <a:lstStyle/>
          <a:p>
            <a:pPr eaLnBrk="1" fontAlgn="auto" hangingPunct="1">
              <a:lnSpc>
                <a:spcPct val="90000"/>
              </a:lnSpc>
              <a:spcAft>
                <a:spcPts val="0"/>
              </a:spcAft>
              <a:defRPr/>
            </a:pPr>
            <a:endParaRPr lang="ru-RU" sz="2400" b="1" dirty="0">
              <a:solidFill>
                <a:schemeClr val="accent5">
                  <a:lumMod val="75000"/>
                </a:schemeClr>
              </a:solidFill>
              <a:latin typeface="+mn-lt"/>
              <a:ea typeface="+mj-ea"/>
              <a:cs typeface="+mj-cs"/>
            </a:endParaRPr>
          </a:p>
        </p:txBody>
      </p:sp>
      <p:graphicFrame>
        <p:nvGraphicFramePr>
          <p:cNvPr id="6" name="Схема 5"/>
          <p:cNvGraphicFramePr/>
          <p:nvPr/>
        </p:nvGraphicFramePr>
        <p:xfrm>
          <a:off x="2444628" y="815798"/>
          <a:ext cx="7128792" cy="45296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7351" name="TextBox 6"/>
          <p:cNvSpPr txBox="1">
            <a:spLocks noChangeArrowheads="1"/>
          </p:cNvSpPr>
          <p:nvPr/>
        </p:nvSpPr>
        <p:spPr bwMode="auto">
          <a:xfrm>
            <a:off x="3597275" y="142875"/>
            <a:ext cx="6218754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dirty="0">
                <a:latin typeface="+mn-lt"/>
              </a:rPr>
              <a:t>2. РАЗВИТИЕ МЯСНОГО СКОТОВОДСТВА</a:t>
            </a:r>
          </a:p>
        </p:txBody>
      </p:sp>
      <p:graphicFrame>
        <p:nvGraphicFramePr>
          <p:cNvPr id="8" name="Таблица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59743716"/>
              </p:ext>
            </p:extLst>
          </p:nvPr>
        </p:nvGraphicFramePr>
        <p:xfrm>
          <a:off x="2182813" y="1341438"/>
          <a:ext cx="8907463" cy="263204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53944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587536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851119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141146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2073718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</a:tblGrid>
              <a:tr h="524180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/>
                        <a:t>Строительство/</a:t>
                      </a:r>
                      <a:r>
                        <a:rPr lang="ru-RU" sz="1200" baseline="0" dirty="0"/>
                        <a:t>реконструкция</a:t>
                      </a:r>
                      <a:endParaRPr lang="ru-RU" sz="1200" dirty="0"/>
                    </a:p>
                  </a:txBody>
                  <a:tcPr marL="91431" marR="91431" marT="45687" marB="4568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/>
                        <a:t>Мощность объекта</a:t>
                      </a:r>
                    </a:p>
                  </a:txBody>
                  <a:tcPr marL="91431" marR="91431" marT="45687" marB="4568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/>
                        <a:t>Размер субсидии</a:t>
                      </a:r>
                    </a:p>
                  </a:txBody>
                  <a:tcPr marL="91431" marR="91431" marT="45687" marB="4568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/>
                        <a:t>Срок строительства</a:t>
                      </a:r>
                    </a:p>
                  </a:txBody>
                  <a:tcPr marL="91431" marR="91431" marT="45687" marB="4568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/>
                        <a:t>Предельный размер возмещения из бюджета</a:t>
                      </a:r>
                    </a:p>
                  </a:txBody>
                  <a:tcPr marL="91431" marR="91431" marT="45687" marB="45687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702622">
                <a:tc rowSpan="2">
                  <a:txBody>
                    <a:bodyPr/>
                    <a:lstStyle/>
                    <a:p>
                      <a:r>
                        <a:rPr lang="ru-RU" sz="1200" dirty="0"/>
                        <a:t>Строительство животноводческих объектов для содержания КРС специализированных мясных пород</a:t>
                      </a:r>
                    </a:p>
                  </a:txBody>
                  <a:tcPr marL="91431" marR="91431" marT="45687" marB="45687"/>
                </a:tc>
                <a:tc>
                  <a:txBody>
                    <a:bodyPr/>
                    <a:lstStyle/>
                    <a:p>
                      <a:r>
                        <a:rPr lang="ru-RU" sz="1200" dirty="0"/>
                        <a:t>Более 100</a:t>
                      </a:r>
                      <a:r>
                        <a:rPr lang="ru-RU" sz="1200" baseline="0" dirty="0"/>
                        <a:t> голов маточного поголовья</a:t>
                      </a:r>
                      <a:endParaRPr lang="ru-RU" sz="1200" dirty="0"/>
                    </a:p>
                  </a:txBody>
                  <a:tcPr marL="91431" marR="91431" marT="45687" marB="4568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/>
                        <a:t>40 тыс. руб. на скотоместо маточного поголовья</a:t>
                      </a:r>
                    </a:p>
                  </a:txBody>
                  <a:tcPr marL="91431" marR="91431" marT="45687" marB="45687"/>
                </a:tc>
                <a:tc rowSpan="3">
                  <a:txBody>
                    <a:bodyPr/>
                    <a:lstStyle/>
                    <a:p>
                      <a:pPr algn="ctr"/>
                      <a:r>
                        <a:rPr lang="ru-RU" sz="1200" dirty="0"/>
                        <a:t>1 год</a:t>
                      </a:r>
                    </a:p>
                  </a:txBody>
                  <a:tcPr marL="91431" marR="91431" marT="45687" marB="45687"/>
                </a:tc>
                <a:tc rowSpan="3">
                  <a:txBody>
                    <a:bodyPr/>
                    <a:lstStyle/>
                    <a:p>
                      <a:pPr algn="ctr"/>
                      <a:r>
                        <a:rPr lang="ru-RU" sz="1200" dirty="0"/>
                        <a:t>50% от затраченных средств, но не более 50% сметной стоимости строительства (реконструкции) животноводческого объекта</a:t>
                      </a:r>
                    </a:p>
                    <a:p>
                      <a:pPr algn="ctr"/>
                      <a:endParaRPr lang="ru-RU" sz="1200" dirty="0"/>
                    </a:p>
                  </a:txBody>
                  <a:tcPr marL="91431" marR="91431" marT="45687" marB="45687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702622">
                <a:tc vMerge="1">
                  <a:txBody>
                    <a:bodyPr/>
                    <a:lstStyle/>
                    <a:p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/>
                        <a:t>До 100</a:t>
                      </a:r>
                      <a:r>
                        <a:rPr lang="ru-RU" sz="1200" baseline="0" dirty="0"/>
                        <a:t> голов маточного поголовья</a:t>
                      </a:r>
                      <a:endParaRPr lang="ru-RU" sz="1200" dirty="0"/>
                    </a:p>
                  </a:txBody>
                  <a:tcPr marL="91431" marR="91431" marT="45687" marB="4568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/>
                        <a:t>20 тыс. руб. на скотоместо маточного поголовья</a:t>
                      </a:r>
                    </a:p>
                  </a:txBody>
                  <a:tcPr marL="91431" marR="91431" marT="45687" marB="45687"/>
                </a:tc>
                <a:tc vMerge="1">
                  <a:txBody>
                    <a:bodyPr/>
                    <a:lstStyle/>
                    <a:p>
                      <a:endParaRPr lang="ru-RU" sz="1200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702622">
                <a:tc gridSpan="2">
                  <a:txBody>
                    <a:bodyPr/>
                    <a:lstStyle/>
                    <a:p>
                      <a:r>
                        <a:rPr lang="ru-RU" sz="1200" dirty="0"/>
                        <a:t>Реконструкция животноводческих объектов для содержания КРС специализированных мясных пород</a:t>
                      </a:r>
                    </a:p>
                  </a:txBody>
                  <a:tcPr marL="91431" marR="91431" marT="45687" marB="45687"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/>
                        <a:t>10 тыс. руб. на скотоместо маточного поголовья</a:t>
                      </a:r>
                    </a:p>
                  </a:txBody>
                  <a:tcPr marL="91431" marR="91431" marT="45687" marB="45687"/>
                </a:tc>
                <a:tc vMerge="1">
                  <a:txBody>
                    <a:bodyPr/>
                    <a:lstStyle/>
                    <a:p>
                      <a:endParaRPr lang="ru-RU" sz="1200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</a:tbl>
          </a:graphicData>
        </a:graphic>
      </p:graphicFrame>
      <p:sp>
        <p:nvSpPr>
          <p:cNvPr id="10" name="Скругленный прямоугольник 9"/>
          <p:cNvSpPr/>
          <p:nvPr/>
        </p:nvSpPr>
        <p:spPr>
          <a:xfrm>
            <a:off x="2182812" y="4181475"/>
            <a:ext cx="8866899" cy="249237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ru-RU" sz="1200" dirty="0">
                <a:solidFill>
                  <a:schemeClr val="tx1"/>
                </a:solidFill>
              </a:rPr>
              <a:t>1. В течение 24 месяцев после завершения строительства животноводческого объекта маточное поголовье КРС специализированных мясных пород на построенном (реконструированном) животноводческом объекте должно соответствовать количеству скотомест маточного поголовья, определенному проектной документацией, и подтверждаться актом комиссии Управления.</a:t>
            </a:r>
          </a:p>
          <a:p>
            <a:pPr>
              <a:defRPr/>
            </a:pPr>
            <a:r>
              <a:rPr lang="ru-RU" sz="1200" dirty="0">
                <a:solidFill>
                  <a:schemeClr val="tx1"/>
                </a:solidFill>
              </a:rPr>
              <a:t>2. Получатель обязан использовать построенный животноводческий объект для целей содержания маточного поголовья КРС специализированных мясных пород в течении не менее 5 лет с момента ввода указанного объекта в эксплуатацию.</a:t>
            </a:r>
          </a:p>
          <a:p>
            <a:pPr>
              <a:defRPr/>
            </a:pPr>
            <a:r>
              <a:rPr lang="ru-RU" sz="1200" dirty="0">
                <a:solidFill>
                  <a:schemeClr val="tx1"/>
                </a:solidFill>
              </a:rPr>
              <a:t>3. Получатель обязуется не снижать маточное поголовье КРС специализированных мясных пород в течении пять лет с момента ввода животноводческого объекта в эксплуатацию.</a:t>
            </a: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5" name="Місце для номера слайда 4"/>
          <p:cNvSpPr>
            <a:spLocks noGrp="1"/>
          </p:cNvSpPr>
          <p:nvPr>
            <p:ph type="sldNum" sz="quarter" idx="13"/>
          </p:nvPr>
        </p:nvSpPr>
        <p:spPr bwMode="auto">
          <a:xfrm>
            <a:off x="8824913" y="6308725"/>
            <a:ext cx="27432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uk-UA" altLang="ru-RU" sz="1600" dirty="0">
              <a:solidFill>
                <a:schemeClr val="accent1"/>
              </a:solidFill>
            </a:endParaRPr>
          </a:p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fld id="{0D13AD0B-3A79-44D7-B9AE-78BFA7011416}" type="slidenum">
              <a:rPr lang="uk-UA" altLang="ru-RU" sz="1600" smtClean="0">
                <a:solidFill>
                  <a:schemeClr val="accent1"/>
                </a:solidFill>
              </a:rPr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t>29</a:t>
            </a:fld>
            <a:endParaRPr lang="uk-UA" altLang="ru-RU" sz="1600" dirty="0">
              <a:solidFill>
                <a:schemeClr val="accent1"/>
              </a:solidFill>
            </a:endParaRPr>
          </a:p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uk-UA" altLang="ru-RU" sz="1600" dirty="0">
              <a:solidFill>
                <a:schemeClr val="accent1"/>
              </a:solidFill>
            </a:endParaRPr>
          </a:p>
        </p:txBody>
      </p:sp>
      <p:sp>
        <p:nvSpPr>
          <p:cNvPr id="9" name="Заголовок 1"/>
          <p:cNvSpPr txBox="1">
            <a:spLocks/>
          </p:cNvSpPr>
          <p:nvPr/>
        </p:nvSpPr>
        <p:spPr>
          <a:xfrm>
            <a:off x="1681163" y="485775"/>
            <a:ext cx="7499350" cy="1143000"/>
          </a:xfrm>
          <a:prstGeom prst="rect">
            <a:avLst/>
          </a:prstGeom>
        </p:spPr>
        <p:txBody>
          <a:bodyPr anchor="ctr">
            <a:normAutofit fontScale="97500"/>
          </a:bodyPr>
          <a:lstStyle/>
          <a:p>
            <a:pPr eaLnBrk="1" fontAlgn="auto" hangingPunct="1">
              <a:lnSpc>
                <a:spcPct val="90000"/>
              </a:lnSpc>
              <a:spcAft>
                <a:spcPts val="0"/>
              </a:spcAft>
              <a:defRPr/>
            </a:pPr>
            <a:endParaRPr lang="ru-RU" sz="2400" b="1" dirty="0">
              <a:solidFill>
                <a:schemeClr val="accent5">
                  <a:lumMod val="75000"/>
                </a:schemeClr>
              </a:solidFill>
              <a:latin typeface="+mn-lt"/>
              <a:ea typeface="+mj-ea"/>
              <a:cs typeface="+mj-cs"/>
            </a:endParaRPr>
          </a:p>
        </p:txBody>
      </p:sp>
      <p:graphicFrame>
        <p:nvGraphicFramePr>
          <p:cNvPr id="13" name="Таблица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49221249"/>
              </p:ext>
            </p:extLst>
          </p:nvPr>
        </p:nvGraphicFramePr>
        <p:xfrm>
          <a:off x="2115602" y="841731"/>
          <a:ext cx="9023297" cy="4465835"/>
        </p:xfrm>
        <a:graphic>
          <a:graphicData uri="http://schemas.openxmlformats.org/drawingml/2006/table">
            <a:tbl>
              <a:tblPr firstRow="1" bandRow="1">
                <a:tableStyleId>{B301B821-A1FF-4177-AEE7-76D212191A09}</a:tableStyleId>
              </a:tblPr>
              <a:tblGrid>
                <a:gridCol w="2709922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933762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3379613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244817">
                <a:tc rowSpan="2">
                  <a:txBody>
                    <a:bodyPr/>
                    <a:lstStyle/>
                    <a:p>
                      <a:pPr algn="ctr"/>
                      <a:r>
                        <a:rPr lang="ru-RU" sz="1150" dirty="0"/>
                        <a:t>Оборудование и техника</a:t>
                      </a:r>
                    </a:p>
                  </a:txBody>
                  <a:tcPr marL="36000" marR="36000" marT="36000" marB="36000" anchor="ctr"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sz="1150" dirty="0"/>
                        <a:t>Размер возмещения из областного бюджета</a:t>
                      </a:r>
                    </a:p>
                  </a:txBody>
                  <a:tcPr marL="36000" marR="36000" marT="36000" marB="36000"/>
                </a:tc>
                <a:tc hMerge="1">
                  <a:txBody>
                    <a:bodyPr/>
                    <a:lstStyle/>
                    <a:p>
                      <a:pPr algn="ctr"/>
                      <a:endParaRPr lang="ru-RU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41834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50" dirty="0"/>
                        <a:t>Приобретение</a:t>
                      </a:r>
                      <a:r>
                        <a:rPr lang="ru-RU" sz="1150" baseline="0" dirty="0"/>
                        <a:t> за собственные или заемные средства</a:t>
                      </a:r>
                      <a:endParaRPr lang="ru-RU" sz="1150" dirty="0"/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50" dirty="0"/>
                        <a:t>Приобретение</a:t>
                      </a:r>
                      <a:r>
                        <a:rPr lang="ru-RU" sz="1150" baseline="0" dirty="0"/>
                        <a:t> по договору лизинга</a:t>
                      </a:r>
                      <a:endParaRPr lang="ru-RU" sz="1150" dirty="0"/>
                    </a:p>
                  </a:txBody>
                  <a:tcPr marL="36000" marR="36000" marT="36000" marB="36000" anchor="ctr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418345">
                <a:tc>
                  <a:txBody>
                    <a:bodyPr/>
                    <a:lstStyle/>
                    <a:p>
                      <a:pPr algn="l"/>
                      <a:r>
                        <a:rPr lang="ru-RU" sz="1150" dirty="0"/>
                        <a:t>1. Стационарное оборудование по сушке и очистке зерна</a:t>
                      </a:r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50" dirty="0"/>
                        <a:t>50% от стоимости</a:t>
                      </a:r>
                      <a:r>
                        <a:rPr lang="ru-RU" sz="1150" baseline="0" dirty="0"/>
                        <a:t> (не более 10000 тыс. руб.)</a:t>
                      </a:r>
                      <a:endParaRPr lang="ru-RU" sz="1150" dirty="0"/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50" dirty="0"/>
                        <a:t>100% от первоначального взноса (</a:t>
                      </a:r>
                      <a:r>
                        <a:rPr lang="ru-RU" sz="1150" baseline="0" dirty="0"/>
                        <a:t>не более </a:t>
                      </a:r>
                    </a:p>
                    <a:p>
                      <a:pPr algn="ctr"/>
                      <a:r>
                        <a:rPr lang="ru-RU" sz="1150" baseline="0" dirty="0"/>
                        <a:t>10000 тыс. руб. и 50% стоимости предмета лизинга)</a:t>
                      </a:r>
                      <a:endParaRPr lang="ru-RU" sz="1150" dirty="0"/>
                    </a:p>
                  </a:txBody>
                  <a:tcPr marL="36000" marR="36000" marT="36000" marB="36000" anchor="ctr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418345">
                <a:tc>
                  <a:txBody>
                    <a:bodyPr/>
                    <a:lstStyle/>
                    <a:p>
                      <a:pPr algn="l"/>
                      <a:r>
                        <a:rPr lang="ru-RU" sz="1150" dirty="0"/>
                        <a:t>2. Передвижное оборудование по сушке зерна</a:t>
                      </a:r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15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30% от стоимости (не более 6000 тыс. руб.)</a:t>
                      </a:r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15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100% от первоначального взноса (не более </a:t>
                      </a:r>
                    </a:p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15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6000 тыс. руб. </a:t>
                      </a:r>
                      <a:r>
                        <a:rPr lang="ru-RU" sz="1150" baseline="0" dirty="0"/>
                        <a:t>и 30% стоимости предмета лизинга)</a:t>
                      </a:r>
                      <a:endParaRPr kumimoji="0" lang="ru-RU" sz="115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6000" marR="36000" marT="36000" marB="36000" anchor="ctr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418345">
                <a:tc>
                  <a:txBody>
                    <a:bodyPr/>
                    <a:lstStyle/>
                    <a:p>
                      <a:pPr algn="l"/>
                      <a:r>
                        <a:rPr lang="ru-RU" sz="1150" dirty="0"/>
                        <a:t>3.</a:t>
                      </a:r>
                      <a:r>
                        <a:rPr lang="ru-RU" sz="1150" baseline="0" dirty="0"/>
                        <a:t> Оборудование по производству витаминно-травяной муки</a:t>
                      </a:r>
                      <a:endParaRPr lang="ru-RU" sz="1150" dirty="0"/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50" dirty="0"/>
                        <a:t>50% от стоимости</a:t>
                      </a:r>
                      <a:r>
                        <a:rPr lang="ru-RU" sz="1150" baseline="0" dirty="0"/>
                        <a:t> (не более 10000 тыс. руб.)</a:t>
                      </a:r>
                      <a:endParaRPr lang="ru-RU" sz="1150" dirty="0"/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50" dirty="0"/>
                        <a:t>100% от первоначального взноса (</a:t>
                      </a:r>
                      <a:r>
                        <a:rPr lang="ru-RU" sz="1150" baseline="0" dirty="0"/>
                        <a:t>не более </a:t>
                      </a:r>
                    </a:p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50" baseline="0" dirty="0"/>
                        <a:t>10000 тыс. руб. и 50% стоимости предмета лизинга)</a:t>
                      </a:r>
                      <a:endParaRPr lang="ru-RU" sz="1150" dirty="0"/>
                    </a:p>
                  </a:txBody>
                  <a:tcPr marL="36000" marR="36000" marT="36000" marB="36000" anchor="ctr"/>
                </a:tc>
                <a:extLst>
                  <a:ext uri="{0D108BD9-81ED-4DB2-BD59-A6C34878D82A}">
                    <a16:rowId xmlns:a16="http://schemas.microsoft.com/office/drawing/2014/main" xmlns="" val="3131269543"/>
                  </a:ext>
                </a:extLst>
              </a:tr>
              <a:tr h="938930">
                <a:tc>
                  <a:txBody>
                    <a:bodyPr/>
                    <a:lstStyle/>
                    <a:p>
                      <a:pPr algn="l"/>
                      <a:r>
                        <a:rPr lang="ru-RU" sz="1150" dirty="0"/>
                        <a:t>4. Жатки соевые</a:t>
                      </a:r>
                      <a:r>
                        <a:rPr lang="ru-RU" sz="1150" baseline="0" dirty="0"/>
                        <a:t> и </a:t>
                      </a:r>
                      <a:r>
                        <a:rPr lang="ru-RU" sz="1150" dirty="0"/>
                        <a:t>кукурузные,</a:t>
                      </a:r>
                    </a:p>
                    <a:p>
                      <a:pPr algn="l"/>
                      <a:r>
                        <a:rPr lang="ru-RU" sz="1150" baseline="0" dirty="0" err="1"/>
                        <a:t>плющилки</a:t>
                      </a:r>
                      <a:r>
                        <a:rPr lang="ru-RU" sz="1150" baseline="0" dirty="0"/>
                        <a:t> зерна (вальцевые мельницы), смесители-раздатчики и </a:t>
                      </a:r>
                      <a:r>
                        <a:rPr lang="ru-RU" sz="1150" baseline="0" dirty="0" err="1"/>
                        <a:t>измельчители</a:t>
                      </a:r>
                      <a:endParaRPr lang="ru-RU" sz="1150" dirty="0"/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15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30% от стоимости (не более 1000 тыс. руб.) -для жаток соевых и кукурузных, смесителей-раздатчиков; (не более 750 тыс. руб.) – для </a:t>
                      </a:r>
                      <a:r>
                        <a:rPr kumimoji="0" lang="ru-RU" sz="115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плющилок</a:t>
                      </a:r>
                      <a:r>
                        <a:rPr kumimoji="0" lang="ru-RU" sz="115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зерна (вальцевых мельниц) и </a:t>
                      </a:r>
                      <a:r>
                        <a:rPr kumimoji="0" lang="ru-RU" sz="115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измельчителей</a:t>
                      </a:r>
                      <a:r>
                        <a:rPr kumimoji="0" lang="ru-RU" sz="115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15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100% от первоначального взноса (не более </a:t>
                      </a:r>
                    </a:p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15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1000 тыс. руб. </a:t>
                      </a:r>
                      <a:r>
                        <a:rPr lang="ru-RU" sz="1150" baseline="0" dirty="0"/>
                        <a:t>и 30% стоимости предмета лизинга; 750 тыс. руб. и 30%  стоимости предмета лизинга)</a:t>
                      </a:r>
                      <a:endParaRPr kumimoji="0" lang="ru-RU" sz="115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6000" marR="36000" marT="36000" marB="36000" anchor="ctr"/>
                </a:tc>
                <a:extLst>
                  <a:ext uri="{0D108BD9-81ED-4DB2-BD59-A6C34878D82A}">
                    <a16:rowId xmlns:a16="http://schemas.microsoft.com/office/drawing/2014/main" xmlns="" val="2162570687"/>
                  </a:ext>
                </a:extLst>
              </a:tr>
              <a:tr h="418345">
                <a:tc>
                  <a:txBody>
                    <a:bodyPr/>
                    <a:lstStyle/>
                    <a:p>
                      <a:pPr algn="l"/>
                      <a:r>
                        <a:rPr lang="ru-RU" sz="1150" dirty="0"/>
                        <a:t>5. </a:t>
                      </a:r>
                      <a:r>
                        <a:rPr lang="ru-RU" sz="1150" dirty="0" err="1"/>
                        <a:t>Мульчеры</a:t>
                      </a:r>
                      <a:r>
                        <a:rPr lang="ru-RU" sz="1150" dirty="0"/>
                        <a:t> (</a:t>
                      </a:r>
                      <a:r>
                        <a:rPr lang="ru-RU" sz="1150" dirty="0" err="1"/>
                        <a:t>ротоваторы</a:t>
                      </a:r>
                      <a:r>
                        <a:rPr lang="ru-RU" sz="1150" dirty="0"/>
                        <a:t>)</a:t>
                      </a:r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50" dirty="0"/>
                        <a:t>50% от стоимости (не более 1500 тыс. руб.)</a:t>
                      </a:r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50" dirty="0"/>
                        <a:t>100% от первоначального взноса (не более </a:t>
                      </a:r>
                    </a:p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50" dirty="0"/>
                        <a:t>1500 тыс. руб. </a:t>
                      </a:r>
                      <a:r>
                        <a:rPr lang="ru-RU" sz="1150" baseline="0" dirty="0"/>
                        <a:t>и 50% стоимости предмета лизинга)</a:t>
                      </a:r>
                      <a:endParaRPr lang="ru-RU" sz="1150" dirty="0"/>
                    </a:p>
                  </a:txBody>
                  <a:tcPr marL="36000" marR="36000" marT="36000" marB="36000" anchor="ctr"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418345">
                <a:tc>
                  <a:txBody>
                    <a:bodyPr/>
                    <a:lstStyle/>
                    <a:p>
                      <a:pPr algn="l"/>
                      <a:r>
                        <a:rPr lang="ru-RU" sz="1150" dirty="0"/>
                        <a:t>6. Тракторы с мощность двигателя</a:t>
                      </a:r>
                      <a:r>
                        <a:rPr lang="ru-RU" sz="1150" baseline="0" dirty="0"/>
                        <a:t> до 150 </a:t>
                      </a:r>
                      <a:r>
                        <a:rPr lang="ru-RU" sz="1150" baseline="0" dirty="0" err="1"/>
                        <a:t>л.с</a:t>
                      </a:r>
                      <a:r>
                        <a:rPr lang="ru-RU" sz="1150" baseline="0" dirty="0"/>
                        <a:t>.</a:t>
                      </a:r>
                      <a:endParaRPr lang="ru-RU" sz="1150" dirty="0"/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50" dirty="0"/>
                        <a:t>30% от стоимости (</a:t>
                      </a:r>
                      <a:r>
                        <a:rPr lang="ru-RU" sz="1150" baseline="0" dirty="0"/>
                        <a:t>не более 750 тыс. руб.)</a:t>
                      </a:r>
                      <a:endParaRPr lang="ru-RU" sz="1150" dirty="0"/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50" dirty="0"/>
                        <a:t> </a:t>
                      </a:r>
                      <a:r>
                        <a:rPr lang="ru-RU" sz="1150" baseline="0" dirty="0"/>
                        <a:t> 10</a:t>
                      </a:r>
                      <a:r>
                        <a:rPr lang="ru-RU" sz="1150" dirty="0"/>
                        <a:t>0% от первоначального взноса (</a:t>
                      </a:r>
                      <a:r>
                        <a:rPr lang="ru-RU" sz="1150" baseline="0" dirty="0"/>
                        <a:t>не более </a:t>
                      </a:r>
                    </a:p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50" baseline="0" dirty="0"/>
                        <a:t>750 тыс. руб. и 30% стоимости предмета лизинга)</a:t>
                      </a:r>
                      <a:endParaRPr lang="ru-RU" sz="1150" dirty="0"/>
                    </a:p>
                  </a:txBody>
                  <a:tcPr marL="36000" marR="36000" marT="36000" marB="36000" anchor="ctr"/>
                </a:tc>
                <a:extLst>
                  <a:ext uri="{0D108BD9-81ED-4DB2-BD59-A6C34878D82A}">
                    <a16:rowId xmlns:a16="http://schemas.microsoft.com/office/drawing/2014/main" xmlns="" val="1541723709"/>
                  </a:ext>
                </a:extLst>
              </a:tr>
              <a:tr h="735155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50" dirty="0"/>
                        <a:t>7. Тракторы с мощность двигателя</a:t>
                      </a:r>
                      <a:r>
                        <a:rPr lang="ru-RU" sz="1150" baseline="0" dirty="0"/>
                        <a:t> от 150 л.с. до 250 л.с., з</a:t>
                      </a:r>
                      <a:r>
                        <a:rPr lang="ru-RU" sz="1150" dirty="0"/>
                        <a:t>ерноуборочные</a:t>
                      </a:r>
                      <a:r>
                        <a:rPr lang="ru-RU" sz="1150" baseline="0" dirty="0"/>
                        <a:t> комбайны с мощностью до 250 </a:t>
                      </a:r>
                      <a:r>
                        <a:rPr lang="ru-RU" sz="1150" baseline="0" dirty="0" err="1"/>
                        <a:t>л.с</a:t>
                      </a:r>
                      <a:r>
                        <a:rPr lang="ru-RU" sz="1150" baseline="0" dirty="0"/>
                        <a:t>.</a:t>
                      </a:r>
                      <a:endParaRPr lang="ru-RU" sz="1150" dirty="0"/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50" dirty="0"/>
                        <a:t>30% от стоимости (</a:t>
                      </a:r>
                      <a:r>
                        <a:rPr lang="ru-RU" sz="1150" baseline="0" dirty="0"/>
                        <a:t>не более 2250 тыс. руб.)</a:t>
                      </a:r>
                      <a:endParaRPr lang="ru-RU" sz="1150" dirty="0"/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50" dirty="0"/>
                        <a:t>100% от первоначального взноса (</a:t>
                      </a:r>
                      <a:r>
                        <a:rPr lang="ru-RU" sz="1150" baseline="0" dirty="0"/>
                        <a:t>не более    </a:t>
                      </a:r>
                    </a:p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50" baseline="0" dirty="0"/>
                        <a:t>2250 тыс. руб. и 30% стоимости предмета лизинга)</a:t>
                      </a:r>
                      <a:endParaRPr lang="ru-RU" sz="1150" dirty="0"/>
                    </a:p>
                  </a:txBody>
                  <a:tcPr marL="36000" marR="36000" marT="36000" marB="36000" anchor="ctr"/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</a:tbl>
          </a:graphicData>
        </a:graphic>
      </p:graphicFrame>
      <p:graphicFrame>
        <p:nvGraphicFramePr>
          <p:cNvPr id="14" name="Схема 13"/>
          <p:cNvGraphicFramePr/>
          <p:nvPr>
            <p:extLst>
              <p:ext uri="{D42A27DB-BD31-4B8C-83A1-F6EECF244321}">
                <p14:modId xmlns:p14="http://schemas.microsoft.com/office/powerpoint/2010/main" val="3514939647"/>
              </p:ext>
            </p:extLst>
          </p:nvPr>
        </p:nvGraphicFramePr>
        <p:xfrm>
          <a:off x="2144711" y="438210"/>
          <a:ext cx="9023297" cy="33962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9437" name="TextBox 15"/>
          <p:cNvSpPr txBox="1">
            <a:spLocks noChangeArrowheads="1"/>
          </p:cNvSpPr>
          <p:nvPr/>
        </p:nvSpPr>
        <p:spPr bwMode="auto">
          <a:xfrm>
            <a:off x="2194616" y="22495"/>
            <a:ext cx="9023296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dirty="0">
                <a:latin typeface="+mn-lt"/>
              </a:rPr>
              <a:t>3. ТЕХНИЧЕСКАЯ И ТЕХНОЛОГИЧЕСКАЯ МОДЕРНИЗАЦИЯ</a:t>
            </a: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2144711" y="5407912"/>
            <a:ext cx="9073201" cy="126593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ru-RU" b="1" u="sng" dirty="0">
                <a:solidFill>
                  <a:schemeClr val="tx1"/>
                </a:solidFill>
              </a:rPr>
              <a:t>Условия:</a:t>
            </a:r>
            <a:r>
              <a:rPr lang="ru-RU" sz="1400" dirty="0">
                <a:solidFill>
                  <a:schemeClr val="tx1"/>
                </a:solidFill>
              </a:rPr>
              <a:t> </a:t>
            </a:r>
          </a:p>
          <a:p>
            <a:pPr>
              <a:defRPr/>
            </a:pPr>
            <a:r>
              <a:rPr lang="ru-RU" sz="1400" dirty="0">
                <a:solidFill>
                  <a:schemeClr val="tx1"/>
                </a:solidFill>
              </a:rPr>
              <a:t>- получатель обязуется не снижать посевные площади</a:t>
            </a:r>
          </a:p>
          <a:p>
            <a:pPr>
              <a:defRPr/>
            </a:pPr>
            <a:r>
              <a:rPr lang="ru-RU" sz="1400" dirty="0">
                <a:solidFill>
                  <a:schemeClr val="tx1"/>
                </a:solidFill>
              </a:rPr>
              <a:t>- приобретение новых (не </a:t>
            </a:r>
            <a:r>
              <a:rPr lang="ru-RU" sz="1400" dirty="0" err="1">
                <a:solidFill>
                  <a:schemeClr val="tx1"/>
                </a:solidFill>
              </a:rPr>
              <a:t>эксплуатировавшихся</a:t>
            </a:r>
            <a:r>
              <a:rPr lang="ru-RU" sz="1400" dirty="0">
                <a:solidFill>
                  <a:schemeClr val="tx1"/>
                </a:solidFill>
              </a:rPr>
              <a:t>) оборудования, техники;</a:t>
            </a:r>
          </a:p>
          <a:p>
            <a:pPr>
              <a:defRPr/>
            </a:pPr>
            <a:r>
              <a:rPr lang="ru-RU" sz="1400" dirty="0">
                <a:solidFill>
                  <a:schemeClr val="tx1"/>
                </a:solidFill>
              </a:rPr>
              <a:t>- запрещено отчуждать приобретенные технику, оборудование в течение 5 лет с даты их приобретения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Місце для номера слайда 4"/>
          <p:cNvSpPr>
            <a:spLocks noGrp="1"/>
          </p:cNvSpPr>
          <p:nvPr>
            <p:ph type="sldNum" sz="quarter" idx="13"/>
          </p:nvPr>
        </p:nvSpPr>
        <p:spPr bwMode="auto">
          <a:xfrm>
            <a:off x="8824913" y="6308725"/>
            <a:ext cx="27432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uk-UA" altLang="ru-RU" sz="1600" dirty="0">
              <a:solidFill>
                <a:schemeClr val="accent1"/>
              </a:solidFill>
            </a:endParaRPr>
          </a:p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fld id="{219764C1-0D34-45B8-9995-29B3964AADDA}" type="slidenum">
              <a:rPr lang="uk-UA" altLang="ru-RU" sz="1600" smtClean="0">
                <a:solidFill>
                  <a:schemeClr val="accent1"/>
                </a:solidFill>
              </a:rPr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t>3</a:t>
            </a:fld>
            <a:endParaRPr lang="uk-UA" altLang="ru-RU" sz="1600" dirty="0">
              <a:solidFill>
                <a:schemeClr val="accent1"/>
              </a:solidFill>
            </a:endParaRPr>
          </a:p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uk-UA" altLang="ru-RU" sz="1600" dirty="0">
              <a:solidFill>
                <a:schemeClr val="accent1"/>
              </a:solidFill>
            </a:endParaRPr>
          </a:p>
        </p:txBody>
      </p:sp>
      <p:sp>
        <p:nvSpPr>
          <p:cNvPr id="6" name="TextBox 8"/>
          <p:cNvSpPr txBox="1">
            <a:spLocks noChangeArrowheads="1"/>
          </p:cNvSpPr>
          <p:nvPr/>
        </p:nvSpPr>
        <p:spPr bwMode="auto">
          <a:xfrm>
            <a:off x="2669092" y="219746"/>
            <a:ext cx="9060874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dirty="0">
                <a:latin typeface="Arial" panose="020B0604020202020204" pitchFamily="34" charset="0"/>
                <a:cs typeface="Arial" panose="020B0604020202020204" pitchFamily="34" charset="0"/>
              </a:rPr>
              <a:t>НАПРАВЛЕНИЯ ГОСУДАРСТВЕННОЙ ПОДДЕРЖКИ АГРОПРОМЫШЛЕННОГО КОМПЛЕКСА В 2024 ГОДУ</a:t>
            </a:r>
          </a:p>
        </p:txBody>
      </p:sp>
      <p:grpSp>
        <p:nvGrpSpPr>
          <p:cNvPr id="8" name="Группа 7"/>
          <p:cNvGrpSpPr/>
          <p:nvPr/>
        </p:nvGrpSpPr>
        <p:grpSpPr>
          <a:xfrm>
            <a:off x="2323663" y="3606799"/>
            <a:ext cx="3036415" cy="863601"/>
            <a:chOff x="669585" y="1585571"/>
            <a:chExt cx="3658299" cy="889206"/>
          </a:xfrm>
        </p:grpSpPr>
        <p:sp>
          <p:nvSpPr>
            <p:cNvPr id="9" name="Прямоугольник 8"/>
            <p:cNvSpPr/>
            <p:nvPr/>
          </p:nvSpPr>
          <p:spPr>
            <a:xfrm>
              <a:off x="669585" y="1585571"/>
              <a:ext cx="3642558" cy="889206"/>
            </a:xfrm>
            <a:prstGeom prst="rect">
              <a:avLst/>
            </a:prstGeom>
          </p:spPr>
          <p:style>
            <a:lnRef idx="1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0" name="TextBox 9"/>
            <p:cNvSpPr txBox="1"/>
            <p:nvPr/>
          </p:nvSpPr>
          <p:spPr>
            <a:xfrm>
              <a:off x="685326" y="1585571"/>
              <a:ext cx="3642558" cy="770311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602289" tIns="57150" rIns="57150" bIns="57150" numCol="1" spcCol="1270" anchor="ctr" anchorCtr="0">
              <a:noAutofit/>
            </a:bodyPr>
            <a:lstStyle/>
            <a:p>
              <a:pPr marL="85725" lvl="0" defTabSz="666750">
                <a:lnSpc>
                  <a:spcPct val="90000"/>
                </a:lnSpc>
                <a:spcAft>
                  <a:spcPct val="35000"/>
                </a:spcAft>
              </a:pPr>
              <a:r>
                <a:rPr lang="ru-RU" sz="1500" dirty="0"/>
                <a:t>7. Гранты на развитие сельского туризма</a:t>
              </a:r>
              <a:endParaRPr lang="ru-RU" sz="1500" kern="1200" dirty="0"/>
            </a:p>
          </p:txBody>
        </p:sp>
      </p:grpSp>
      <p:grpSp>
        <p:nvGrpSpPr>
          <p:cNvPr id="17" name="Группа 16"/>
          <p:cNvGrpSpPr/>
          <p:nvPr/>
        </p:nvGrpSpPr>
        <p:grpSpPr>
          <a:xfrm>
            <a:off x="2275572" y="1258826"/>
            <a:ext cx="3030073" cy="1188928"/>
            <a:chOff x="685326" y="1585570"/>
            <a:chExt cx="3642558" cy="889207"/>
          </a:xfrm>
        </p:grpSpPr>
        <p:sp>
          <p:nvSpPr>
            <p:cNvPr id="18" name="Прямоугольник 17"/>
            <p:cNvSpPr/>
            <p:nvPr/>
          </p:nvSpPr>
          <p:spPr>
            <a:xfrm>
              <a:off x="685326" y="1585571"/>
              <a:ext cx="3642558" cy="889206"/>
            </a:xfrm>
            <a:prstGeom prst="rect">
              <a:avLst/>
            </a:prstGeom>
          </p:spPr>
          <p:style>
            <a:lnRef idx="1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9" name="TextBox 18"/>
            <p:cNvSpPr txBox="1"/>
            <p:nvPr/>
          </p:nvSpPr>
          <p:spPr>
            <a:xfrm>
              <a:off x="867370" y="1585570"/>
              <a:ext cx="3460514" cy="889206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602289" tIns="57150" rIns="57150" bIns="57150" numCol="1" spcCol="1270" anchor="ctr" anchorCtr="0">
              <a:noAutofit/>
            </a:bodyPr>
            <a:lstStyle/>
            <a:p>
              <a:pPr marL="1588" lvl="0" defTabSz="666750">
                <a:lnSpc>
                  <a:spcPct val="90000"/>
                </a:lnSpc>
                <a:spcAft>
                  <a:spcPct val="35000"/>
                </a:spcAft>
              </a:pPr>
              <a:r>
                <a:rPr lang="ru-RU" sz="1500" dirty="0"/>
                <a:t>1. Субсидия на поддержку приоритетных направлений АПК и развития малых форм хозяйствования</a:t>
              </a:r>
            </a:p>
          </p:txBody>
        </p:sp>
      </p:grpSp>
      <p:pic>
        <p:nvPicPr>
          <p:cNvPr id="2" name="Рисунок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79755" y="1165388"/>
            <a:ext cx="762950" cy="825881"/>
          </a:xfrm>
          <a:prstGeom prst="rect">
            <a:avLst/>
          </a:prstGeom>
        </p:spPr>
      </p:pic>
      <p:grpSp>
        <p:nvGrpSpPr>
          <p:cNvPr id="23" name="Группа 22"/>
          <p:cNvGrpSpPr/>
          <p:nvPr/>
        </p:nvGrpSpPr>
        <p:grpSpPr>
          <a:xfrm>
            <a:off x="5560231" y="1173855"/>
            <a:ext cx="3034842" cy="1326374"/>
            <a:chOff x="-3151047" y="1496726"/>
            <a:chExt cx="3585973" cy="1008994"/>
          </a:xfrm>
        </p:grpSpPr>
        <p:sp>
          <p:nvSpPr>
            <p:cNvPr id="24" name="Прямоугольник 23"/>
            <p:cNvSpPr/>
            <p:nvPr/>
          </p:nvSpPr>
          <p:spPr>
            <a:xfrm>
              <a:off x="-3151047" y="1561365"/>
              <a:ext cx="3556820" cy="844855"/>
            </a:xfrm>
            <a:prstGeom prst="rect">
              <a:avLst/>
            </a:prstGeom>
          </p:spPr>
          <p:style>
            <a:lnRef idx="1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25" name="TextBox 24"/>
            <p:cNvSpPr txBox="1"/>
            <p:nvPr/>
          </p:nvSpPr>
          <p:spPr>
            <a:xfrm>
              <a:off x="-3143472" y="1496726"/>
              <a:ext cx="3578398" cy="1008994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602289" tIns="57150" rIns="57150" bIns="57150" numCol="1" spcCol="1270" anchor="ctr" anchorCtr="0">
              <a:noAutofit/>
            </a:bodyPr>
            <a:lstStyle/>
            <a:p>
              <a:pPr marL="85725" lvl="0" defTabSz="666750">
                <a:lnSpc>
                  <a:spcPct val="90000"/>
                </a:lnSpc>
                <a:spcAft>
                  <a:spcPct val="35000"/>
                </a:spcAft>
              </a:pPr>
              <a:r>
                <a:rPr lang="ru-RU" sz="1500" dirty="0"/>
                <a:t>2. Федеральное льготное кредитование</a:t>
              </a:r>
            </a:p>
          </p:txBody>
        </p:sp>
      </p:grpSp>
      <p:sp>
        <p:nvSpPr>
          <p:cNvPr id="11" name="Прямоугольник 10"/>
          <p:cNvSpPr/>
          <p:nvPr/>
        </p:nvSpPr>
        <p:spPr>
          <a:xfrm>
            <a:off x="5479420" y="1331298"/>
            <a:ext cx="663535" cy="620925"/>
          </a:xfrm>
          <a:prstGeom prst="rect">
            <a:avLst/>
          </a:prstGeom>
          <a:blipFill rotWithShape="1">
            <a:blip r:embed="rId4"/>
            <a:stretch>
              <a:fillRect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grpSp>
        <p:nvGrpSpPr>
          <p:cNvPr id="4" name="Группа 3"/>
          <p:cNvGrpSpPr/>
          <p:nvPr/>
        </p:nvGrpSpPr>
        <p:grpSpPr>
          <a:xfrm>
            <a:off x="8751848" y="1258827"/>
            <a:ext cx="3100686" cy="1110604"/>
            <a:chOff x="12016602" y="1068218"/>
            <a:chExt cx="3100688" cy="1047903"/>
          </a:xfrm>
        </p:grpSpPr>
        <p:grpSp>
          <p:nvGrpSpPr>
            <p:cNvPr id="29" name="Группа 28"/>
            <p:cNvGrpSpPr/>
            <p:nvPr/>
          </p:nvGrpSpPr>
          <p:grpSpPr>
            <a:xfrm>
              <a:off x="12016602" y="1068218"/>
              <a:ext cx="3100688" cy="1047903"/>
              <a:chOff x="8469974" y="183804"/>
              <a:chExt cx="3726806" cy="1095322"/>
            </a:xfrm>
          </p:grpSpPr>
          <p:sp>
            <p:nvSpPr>
              <p:cNvPr id="30" name="Прямоугольник 29"/>
              <p:cNvSpPr/>
              <p:nvPr/>
            </p:nvSpPr>
            <p:spPr>
              <a:xfrm>
                <a:off x="8469974" y="183804"/>
                <a:ext cx="3642558" cy="1095320"/>
              </a:xfrm>
              <a:prstGeom prst="rect">
                <a:avLst/>
              </a:prstGeom>
            </p:spPr>
            <p:style>
              <a:lnRef idx="1">
                <a:schemeClr val="accen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lt1">
                  <a:alpha val="40000"/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lt1">
                  <a:alpha val="4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</p:sp>
          <p:sp>
            <p:nvSpPr>
              <p:cNvPr id="31" name="TextBox 30"/>
              <p:cNvSpPr txBox="1"/>
              <p:nvPr/>
            </p:nvSpPr>
            <p:spPr>
              <a:xfrm>
                <a:off x="8554224" y="255277"/>
                <a:ext cx="3642556" cy="1023849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spcFirstLastPara="0" vert="horz" wrap="square" lIns="602289" tIns="57150" rIns="57150" bIns="57150" numCol="1" spcCol="1270" anchor="ctr" anchorCtr="0">
                <a:noAutofit/>
              </a:bodyPr>
              <a:lstStyle/>
              <a:p>
                <a:pPr marL="85725" lvl="0" defTabSz="666750">
                  <a:lnSpc>
                    <a:spcPct val="90000"/>
                  </a:lnSpc>
                  <a:spcAft>
                    <a:spcPct val="35000"/>
                  </a:spcAft>
                </a:pPr>
                <a:r>
                  <a:rPr lang="ru-RU" sz="1500" dirty="0"/>
                  <a:t>3. Возмещение прямых понесенных затрат на создание и модернизацию объектов АПК</a:t>
                </a:r>
              </a:p>
            </p:txBody>
          </p:sp>
        </p:grpSp>
        <p:pic>
          <p:nvPicPr>
            <p:cNvPr id="7" name="Рисунок 6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2086700" y="1068218"/>
              <a:ext cx="596639" cy="627847"/>
            </a:xfrm>
            <a:prstGeom prst="rect">
              <a:avLst/>
            </a:prstGeom>
          </p:spPr>
        </p:pic>
      </p:grpSp>
      <p:grpSp>
        <p:nvGrpSpPr>
          <p:cNvPr id="21" name="Группа 20"/>
          <p:cNvGrpSpPr/>
          <p:nvPr/>
        </p:nvGrpSpPr>
        <p:grpSpPr>
          <a:xfrm>
            <a:off x="2199560" y="2500227"/>
            <a:ext cx="3106085" cy="960967"/>
            <a:chOff x="8584456" y="2301442"/>
            <a:chExt cx="3229893" cy="960967"/>
          </a:xfrm>
        </p:grpSpPr>
        <p:grpSp>
          <p:nvGrpSpPr>
            <p:cNvPr id="32" name="Группа 31"/>
            <p:cNvGrpSpPr/>
            <p:nvPr/>
          </p:nvGrpSpPr>
          <p:grpSpPr>
            <a:xfrm>
              <a:off x="8783754" y="2406390"/>
              <a:ext cx="3030595" cy="856019"/>
              <a:chOff x="685326" y="1585571"/>
              <a:chExt cx="3642558" cy="889206"/>
            </a:xfrm>
          </p:grpSpPr>
          <p:sp>
            <p:nvSpPr>
              <p:cNvPr id="33" name="Прямоугольник 32"/>
              <p:cNvSpPr/>
              <p:nvPr/>
            </p:nvSpPr>
            <p:spPr>
              <a:xfrm>
                <a:off x="685326" y="1585571"/>
                <a:ext cx="3642558" cy="889206"/>
              </a:xfrm>
              <a:prstGeom prst="rect">
                <a:avLst/>
              </a:prstGeom>
            </p:spPr>
            <p:style>
              <a:lnRef idx="1">
                <a:schemeClr val="accen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lt1">
                  <a:alpha val="40000"/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lt1">
                  <a:alpha val="4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</p:sp>
          <p:sp>
            <p:nvSpPr>
              <p:cNvPr id="34" name="TextBox 33"/>
              <p:cNvSpPr txBox="1"/>
              <p:nvPr/>
            </p:nvSpPr>
            <p:spPr>
              <a:xfrm>
                <a:off x="685326" y="1585571"/>
                <a:ext cx="3642558" cy="889206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spcFirstLastPara="0" vert="horz" wrap="square" lIns="602289" tIns="57150" rIns="57150" bIns="57150" numCol="1" spcCol="1270" anchor="ctr" anchorCtr="0">
                <a:noAutofit/>
              </a:bodyPr>
              <a:lstStyle/>
              <a:p>
                <a:pPr marL="85725" lvl="0" defTabSz="666750">
                  <a:lnSpc>
                    <a:spcPct val="90000"/>
                  </a:lnSpc>
                  <a:spcAft>
                    <a:spcPct val="35000"/>
                  </a:spcAft>
                </a:pPr>
                <a:r>
                  <a:rPr lang="ru-RU" sz="1500" dirty="0"/>
                  <a:t>4. Эффективное вовлечение в оборот сельхозземель (мелиорация)</a:t>
                </a:r>
              </a:p>
            </p:txBody>
          </p:sp>
        </p:grpSp>
        <p:pic>
          <p:nvPicPr>
            <p:cNvPr id="13" name="Рисунок 12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8584456" y="2301442"/>
              <a:ext cx="772767" cy="667180"/>
            </a:xfrm>
            <a:prstGeom prst="rect">
              <a:avLst/>
            </a:prstGeom>
          </p:spPr>
        </p:pic>
      </p:grpSp>
      <p:grpSp>
        <p:nvGrpSpPr>
          <p:cNvPr id="38" name="Группа 37"/>
          <p:cNvGrpSpPr/>
          <p:nvPr/>
        </p:nvGrpSpPr>
        <p:grpSpPr>
          <a:xfrm>
            <a:off x="5551921" y="3642737"/>
            <a:ext cx="3030595" cy="827509"/>
            <a:chOff x="685326" y="1732844"/>
            <a:chExt cx="3642558" cy="741933"/>
          </a:xfrm>
        </p:grpSpPr>
        <p:sp>
          <p:nvSpPr>
            <p:cNvPr id="39" name="Прямоугольник 38"/>
            <p:cNvSpPr/>
            <p:nvPr/>
          </p:nvSpPr>
          <p:spPr>
            <a:xfrm>
              <a:off x="685326" y="1732844"/>
              <a:ext cx="3642558" cy="741933"/>
            </a:xfrm>
            <a:prstGeom prst="rect">
              <a:avLst/>
            </a:prstGeom>
          </p:spPr>
          <p:style>
            <a:lnRef idx="1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40" name="TextBox 39"/>
            <p:cNvSpPr txBox="1"/>
            <p:nvPr/>
          </p:nvSpPr>
          <p:spPr>
            <a:xfrm>
              <a:off x="685326" y="1732844"/>
              <a:ext cx="3642558" cy="626528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602289" tIns="57150" rIns="57150" bIns="57150" numCol="1" spcCol="1270" anchor="ctr" anchorCtr="0">
              <a:noAutofit/>
            </a:bodyPr>
            <a:lstStyle/>
            <a:p>
              <a:pPr marL="85725" lvl="0" defTabSz="666750">
                <a:lnSpc>
                  <a:spcPct val="90000"/>
                </a:lnSpc>
                <a:spcAft>
                  <a:spcPct val="35000"/>
                </a:spcAft>
              </a:pPr>
              <a:r>
                <a:rPr lang="ru-RU" sz="1500" dirty="0"/>
                <a:t>8. Субсидии производителям картофеля и овощей</a:t>
              </a:r>
            </a:p>
          </p:txBody>
        </p:sp>
      </p:grpSp>
      <p:grpSp>
        <p:nvGrpSpPr>
          <p:cNvPr id="5" name="Группа 4"/>
          <p:cNvGrpSpPr/>
          <p:nvPr/>
        </p:nvGrpSpPr>
        <p:grpSpPr>
          <a:xfrm>
            <a:off x="8749325" y="3484186"/>
            <a:ext cx="3033119" cy="940479"/>
            <a:chOff x="5475854" y="3470517"/>
            <a:chExt cx="3122586" cy="940478"/>
          </a:xfrm>
        </p:grpSpPr>
        <p:grpSp>
          <p:nvGrpSpPr>
            <p:cNvPr id="41" name="Группа 40"/>
            <p:cNvGrpSpPr/>
            <p:nvPr/>
          </p:nvGrpSpPr>
          <p:grpSpPr>
            <a:xfrm>
              <a:off x="5478452" y="3560099"/>
              <a:ext cx="3119988" cy="850896"/>
              <a:chOff x="599224" y="1585379"/>
              <a:chExt cx="3750001" cy="889399"/>
            </a:xfrm>
          </p:grpSpPr>
          <p:sp>
            <p:nvSpPr>
              <p:cNvPr id="42" name="Прямоугольник 41"/>
              <p:cNvSpPr/>
              <p:nvPr/>
            </p:nvSpPr>
            <p:spPr>
              <a:xfrm>
                <a:off x="685326" y="1585571"/>
                <a:ext cx="3642558" cy="889207"/>
              </a:xfrm>
              <a:prstGeom prst="rect">
                <a:avLst/>
              </a:prstGeom>
            </p:spPr>
            <p:style>
              <a:lnRef idx="1">
                <a:schemeClr val="accen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lt1">
                  <a:alpha val="40000"/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lt1">
                  <a:alpha val="4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</p:sp>
          <p:sp>
            <p:nvSpPr>
              <p:cNvPr id="43" name="TextBox 42"/>
              <p:cNvSpPr txBox="1"/>
              <p:nvPr/>
            </p:nvSpPr>
            <p:spPr>
              <a:xfrm>
                <a:off x="599224" y="1585379"/>
                <a:ext cx="3750001" cy="889205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spcFirstLastPara="0" vert="horz" wrap="square" lIns="602289" tIns="57150" rIns="57150" bIns="57150" numCol="1" spcCol="1270" anchor="ctr" anchorCtr="0">
                <a:noAutofit/>
              </a:bodyPr>
              <a:lstStyle/>
              <a:p>
                <a:pPr marL="85725" lvl="0" defTabSz="666750">
                  <a:lnSpc>
                    <a:spcPct val="90000"/>
                  </a:lnSpc>
                  <a:spcAft>
                    <a:spcPct val="35000"/>
                  </a:spcAft>
                </a:pPr>
                <a:r>
                  <a:rPr lang="ru-RU" sz="1500" dirty="0"/>
                  <a:t>9. Федеральный проект «Экспорт продукции агропромышленного комплекса»</a:t>
                </a:r>
              </a:p>
            </p:txBody>
          </p:sp>
        </p:grpSp>
        <p:pic>
          <p:nvPicPr>
            <p:cNvPr id="15" name="Рисунок 14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5475854" y="3470517"/>
              <a:ext cx="689002" cy="632591"/>
            </a:xfrm>
            <a:prstGeom prst="rect">
              <a:avLst/>
            </a:prstGeom>
          </p:spPr>
        </p:pic>
      </p:grpSp>
      <p:grpSp>
        <p:nvGrpSpPr>
          <p:cNvPr id="48" name="Группа 47"/>
          <p:cNvGrpSpPr/>
          <p:nvPr/>
        </p:nvGrpSpPr>
        <p:grpSpPr>
          <a:xfrm>
            <a:off x="8751847" y="2600113"/>
            <a:ext cx="3030595" cy="850711"/>
            <a:chOff x="685326" y="1585571"/>
            <a:chExt cx="3642558" cy="889206"/>
          </a:xfrm>
        </p:grpSpPr>
        <p:sp>
          <p:nvSpPr>
            <p:cNvPr id="49" name="Прямоугольник 48"/>
            <p:cNvSpPr/>
            <p:nvPr/>
          </p:nvSpPr>
          <p:spPr>
            <a:xfrm>
              <a:off x="685326" y="1585571"/>
              <a:ext cx="3642558" cy="889206"/>
            </a:xfrm>
            <a:prstGeom prst="rect">
              <a:avLst/>
            </a:prstGeom>
          </p:spPr>
          <p:style>
            <a:lnRef idx="1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50" name="TextBox 49"/>
            <p:cNvSpPr txBox="1"/>
            <p:nvPr/>
          </p:nvSpPr>
          <p:spPr>
            <a:xfrm>
              <a:off x="685326" y="1585571"/>
              <a:ext cx="3642558" cy="889206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602289" tIns="57150" rIns="57150" bIns="57150" numCol="1" spcCol="1270" anchor="ctr" anchorCtr="0">
              <a:noAutofit/>
            </a:bodyPr>
            <a:lstStyle/>
            <a:p>
              <a:pPr marL="85725" lvl="0" defTabSz="666750">
                <a:lnSpc>
                  <a:spcPct val="90000"/>
                </a:lnSpc>
                <a:spcAft>
                  <a:spcPct val="35000"/>
                </a:spcAft>
              </a:pPr>
              <a:r>
                <a:rPr lang="ru-RU" sz="1500" dirty="0"/>
                <a:t>6. Федеральный проект «Акселерация субъектов малого и среднего предпринимательства»</a:t>
              </a:r>
            </a:p>
          </p:txBody>
        </p:sp>
      </p:grpSp>
      <p:pic>
        <p:nvPicPr>
          <p:cNvPr id="14" name="Рисунок 13"/>
          <p:cNvPicPr>
            <a:picLocks noChangeAspect="1"/>
          </p:cNvPicPr>
          <p:nvPr/>
        </p:nvPicPr>
        <p:blipFill rotWithShape="1">
          <a:blip r:embed="rId8"/>
          <a:srcRect l="-20320" t="-1490" b="1490"/>
          <a:stretch/>
        </p:blipFill>
        <p:spPr>
          <a:xfrm>
            <a:off x="8624457" y="2510025"/>
            <a:ext cx="794128" cy="657382"/>
          </a:xfrm>
          <a:prstGeom prst="rect">
            <a:avLst/>
          </a:prstGeom>
        </p:spPr>
      </p:pic>
      <p:grpSp>
        <p:nvGrpSpPr>
          <p:cNvPr id="20" name="Группа 19"/>
          <p:cNvGrpSpPr/>
          <p:nvPr/>
        </p:nvGrpSpPr>
        <p:grpSpPr>
          <a:xfrm>
            <a:off x="2179756" y="4450139"/>
            <a:ext cx="6457260" cy="878910"/>
            <a:chOff x="276239" y="4620952"/>
            <a:chExt cx="6457260" cy="1253041"/>
          </a:xfrm>
        </p:grpSpPr>
        <p:grpSp>
          <p:nvGrpSpPr>
            <p:cNvPr id="57" name="Группа 56"/>
            <p:cNvGrpSpPr/>
            <p:nvPr/>
          </p:nvGrpSpPr>
          <p:grpSpPr>
            <a:xfrm>
              <a:off x="420146" y="5023282"/>
              <a:ext cx="6313353" cy="850711"/>
              <a:chOff x="-1030983" y="780240"/>
              <a:chExt cx="5745345" cy="889206"/>
            </a:xfrm>
            <a:solidFill>
              <a:schemeClr val="bg1"/>
            </a:solidFill>
          </p:grpSpPr>
          <p:sp>
            <p:nvSpPr>
              <p:cNvPr id="58" name="Прямоугольник 57"/>
              <p:cNvSpPr/>
              <p:nvPr/>
            </p:nvSpPr>
            <p:spPr>
              <a:xfrm>
                <a:off x="-1030983" y="780240"/>
                <a:ext cx="5745345" cy="889206"/>
              </a:xfrm>
              <a:prstGeom prst="rect">
                <a:avLst/>
              </a:prstGeom>
              <a:grpFill/>
            </p:spPr>
            <p:style>
              <a:lnRef idx="1">
                <a:schemeClr val="accen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lt1">
                  <a:alpha val="40000"/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lt1">
                  <a:alpha val="4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</p:sp>
          <p:sp>
            <p:nvSpPr>
              <p:cNvPr id="59" name="TextBox 58"/>
              <p:cNvSpPr txBox="1"/>
              <p:nvPr/>
            </p:nvSpPr>
            <p:spPr>
              <a:xfrm>
                <a:off x="-980926" y="966084"/>
                <a:ext cx="5683859" cy="703362"/>
              </a:xfrm>
              <a:prstGeom prst="rect">
                <a:avLst/>
              </a:prstGeom>
              <a:grpFill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spcFirstLastPara="0" vert="horz" wrap="square" lIns="602289" tIns="57150" rIns="57150" bIns="57150" numCol="1" spcCol="1270" anchor="ctr" anchorCtr="0">
                <a:noAutofit/>
              </a:bodyPr>
              <a:lstStyle/>
              <a:p>
                <a:pPr marL="273050" lvl="0" defTabSz="666750">
                  <a:lnSpc>
                    <a:spcPct val="90000"/>
                  </a:lnSpc>
                  <a:spcAft>
                    <a:spcPct val="35000"/>
                  </a:spcAft>
                </a:pPr>
                <a:r>
                  <a:rPr lang="ru-RU" sz="1500" dirty="0"/>
                  <a:t>         Областные меры государственной поддержки</a:t>
                </a:r>
              </a:p>
            </p:txBody>
          </p:sp>
        </p:grpSp>
        <p:pic>
          <p:nvPicPr>
            <p:cNvPr id="16" name="Рисунок 15"/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276239" y="4620952"/>
              <a:ext cx="703023" cy="1126066"/>
            </a:xfrm>
            <a:prstGeom prst="rect">
              <a:avLst/>
            </a:prstGeom>
          </p:spPr>
        </p:pic>
      </p:grpSp>
      <p:grpSp>
        <p:nvGrpSpPr>
          <p:cNvPr id="12" name="Группа 11"/>
          <p:cNvGrpSpPr/>
          <p:nvPr/>
        </p:nvGrpSpPr>
        <p:grpSpPr>
          <a:xfrm>
            <a:off x="5360078" y="2426197"/>
            <a:ext cx="3222438" cy="1024628"/>
            <a:chOff x="2083207" y="2227412"/>
            <a:chExt cx="3222438" cy="1024628"/>
          </a:xfrm>
        </p:grpSpPr>
        <p:grpSp>
          <p:nvGrpSpPr>
            <p:cNvPr id="35" name="Группа 34"/>
            <p:cNvGrpSpPr/>
            <p:nvPr/>
          </p:nvGrpSpPr>
          <p:grpSpPr>
            <a:xfrm>
              <a:off x="2275571" y="2406389"/>
              <a:ext cx="3030074" cy="845651"/>
              <a:chOff x="685326" y="1585570"/>
              <a:chExt cx="3642558" cy="889207"/>
            </a:xfrm>
          </p:grpSpPr>
          <p:sp>
            <p:nvSpPr>
              <p:cNvPr id="36" name="Прямоугольник 35"/>
              <p:cNvSpPr/>
              <p:nvPr/>
            </p:nvSpPr>
            <p:spPr>
              <a:xfrm>
                <a:off x="685326" y="1585571"/>
                <a:ext cx="3642558" cy="889206"/>
              </a:xfrm>
              <a:prstGeom prst="rect">
                <a:avLst/>
              </a:prstGeom>
            </p:spPr>
            <p:style>
              <a:lnRef idx="1">
                <a:schemeClr val="accen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lt1">
                  <a:alpha val="40000"/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lt1">
                  <a:alpha val="4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</p:sp>
          <p:sp>
            <p:nvSpPr>
              <p:cNvPr id="37" name="TextBox 36"/>
              <p:cNvSpPr txBox="1"/>
              <p:nvPr/>
            </p:nvSpPr>
            <p:spPr>
              <a:xfrm>
                <a:off x="685326" y="1585570"/>
                <a:ext cx="3642558" cy="889206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spcFirstLastPara="0" vert="horz" wrap="square" lIns="602289" tIns="57150" rIns="57150" bIns="57150" numCol="1" spcCol="1270" anchor="ctr" anchorCtr="0">
                <a:noAutofit/>
              </a:bodyPr>
              <a:lstStyle/>
              <a:p>
                <a:pPr marL="85725" lvl="0" defTabSz="666750">
                  <a:lnSpc>
                    <a:spcPct val="90000"/>
                  </a:lnSpc>
                  <a:spcAft>
                    <a:spcPct val="35000"/>
                  </a:spcAft>
                </a:pPr>
                <a:r>
                  <a:rPr lang="ru-RU" sz="1500" dirty="0"/>
                  <a:t>5. Субсидии производителям зерновых культур</a:t>
                </a:r>
              </a:p>
            </p:txBody>
          </p:sp>
        </p:grpSp>
        <p:pic>
          <p:nvPicPr>
            <p:cNvPr id="72706" name="Picture 2"/>
            <p:cNvPicPr>
              <a:picLocks noChangeAspect="1" noChangeArrowheads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83207" y="2227412"/>
              <a:ext cx="768436" cy="75100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pic>
        <p:nvPicPr>
          <p:cNvPr id="72707" name="Picture 3"/>
          <p:cNvPicPr>
            <a:picLocks noChangeAspect="1" noChangeArrowheads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211" r="14703"/>
          <a:stretch/>
        </p:blipFill>
        <p:spPr bwMode="auto">
          <a:xfrm>
            <a:off x="2172327" y="3606799"/>
            <a:ext cx="710452" cy="6599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 descr="https://avatars.mds.yandex.net/i?id=10fab0d81540ffbb954f67921a3d5d2fff39e6e7-12714263-images-thumbs&amp;n=13"/>
          <p:cNvPicPr>
            <a:picLocks noChangeAspect="1" noChangeArrowheads="1"/>
          </p:cNvPicPr>
          <p:nvPr/>
        </p:nvPicPr>
        <p:blipFill rotWithShape="1"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287" r="11255"/>
          <a:stretch/>
        </p:blipFill>
        <p:spPr bwMode="auto">
          <a:xfrm>
            <a:off x="5376905" y="3570329"/>
            <a:ext cx="814337" cy="7282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8127641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Місце для номера слайда 4"/>
          <p:cNvSpPr>
            <a:spLocks noGrp="1"/>
          </p:cNvSpPr>
          <p:nvPr>
            <p:ph type="sldNum" sz="quarter" idx="13"/>
          </p:nvPr>
        </p:nvSpPr>
        <p:spPr bwMode="auto">
          <a:xfrm>
            <a:off x="8824913" y="6308725"/>
            <a:ext cx="27432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uk-UA" altLang="ru-RU" sz="1600">
              <a:solidFill>
                <a:schemeClr val="accent1"/>
              </a:solidFill>
            </a:endParaRPr>
          </a:p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fld id="{92668D20-4143-414E-B586-3D2B336371C2}" type="slidenum">
              <a:rPr lang="uk-UA" altLang="ru-RU" sz="1600" smtClean="0">
                <a:solidFill>
                  <a:schemeClr val="accent1"/>
                </a:solidFill>
              </a:rPr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t>30</a:t>
            </a:fld>
            <a:endParaRPr lang="uk-UA" altLang="ru-RU" sz="1600">
              <a:solidFill>
                <a:schemeClr val="accent1"/>
              </a:solidFill>
            </a:endParaRPr>
          </a:p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uk-UA" altLang="ru-RU" sz="1600">
              <a:solidFill>
                <a:schemeClr val="accent1"/>
              </a:solidFill>
            </a:endParaRPr>
          </a:p>
        </p:txBody>
      </p:sp>
      <p:sp>
        <p:nvSpPr>
          <p:cNvPr id="9" name="Заголовок 1"/>
          <p:cNvSpPr txBox="1">
            <a:spLocks/>
          </p:cNvSpPr>
          <p:nvPr/>
        </p:nvSpPr>
        <p:spPr>
          <a:xfrm>
            <a:off x="1681163" y="485775"/>
            <a:ext cx="7499350" cy="1143000"/>
          </a:xfrm>
          <a:prstGeom prst="rect">
            <a:avLst/>
          </a:prstGeom>
        </p:spPr>
        <p:txBody>
          <a:bodyPr anchor="ctr">
            <a:normAutofit fontScale="97500"/>
          </a:bodyPr>
          <a:lstStyle/>
          <a:p>
            <a:pPr eaLnBrk="1" fontAlgn="auto" hangingPunct="1">
              <a:lnSpc>
                <a:spcPct val="90000"/>
              </a:lnSpc>
              <a:spcAft>
                <a:spcPts val="0"/>
              </a:spcAft>
              <a:defRPr/>
            </a:pPr>
            <a:endParaRPr lang="ru-RU" sz="2400" b="1" dirty="0">
              <a:solidFill>
                <a:schemeClr val="accent5">
                  <a:lumMod val="75000"/>
                </a:schemeClr>
              </a:solidFill>
              <a:latin typeface="+mn-lt"/>
              <a:ea typeface="+mj-ea"/>
              <a:cs typeface="+mj-cs"/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94424129"/>
              </p:ext>
            </p:extLst>
          </p:nvPr>
        </p:nvGraphicFramePr>
        <p:xfrm>
          <a:off x="2239276" y="911065"/>
          <a:ext cx="8856663" cy="4882904"/>
        </p:xfrm>
        <a:graphic>
          <a:graphicData uri="http://schemas.openxmlformats.org/drawingml/2006/table">
            <a:tbl>
              <a:tblPr firstRow="1" bandRow="1">
                <a:tableStyleId>{B301B821-A1FF-4177-AEE7-76D212191A09}</a:tableStyleId>
              </a:tblPr>
              <a:tblGrid>
                <a:gridCol w="3081395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244437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3530831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284379">
                <a:tc rowSpan="2">
                  <a:txBody>
                    <a:bodyPr/>
                    <a:lstStyle/>
                    <a:p>
                      <a:pPr algn="ctr"/>
                      <a:r>
                        <a:rPr lang="ru-RU" sz="1150" dirty="0"/>
                        <a:t>Оборудование и техника</a:t>
                      </a:r>
                    </a:p>
                  </a:txBody>
                  <a:tcPr marL="91437" marR="91437" anchor="ctr"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sz="1150" dirty="0"/>
                        <a:t>Размер возмещения из областного бюджета</a:t>
                      </a:r>
                    </a:p>
                  </a:txBody>
                  <a:tcPr marL="91437" marR="91437" anchor="ctr"/>
                </a:tc>
                <a:tc hMerge="1">
                  <a:txBody>
                    <a:bodyPr/>
                    <a:lstStyle/>
                    <a:p>
                      <a:pPr algn="ctr"/>
                      <a:endParaRPr lang="ru-RU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471256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50" dirty="0"/>
                        <a:t>Приобретение</a:t>
                      </a:r>
                      <a:r>
                        <a:rPr lang="ru-RU" sz="1150" baseline="0" dirty="0"/>
                        <a:t> за собственные или заемные средства</a:t>
                      </a:r>
                      <a:endParaRPr lang="ru-RU" sz="1150" dirty="0"/>
                    </a:p>
                  </a:txBody>
                  <a:tcPr marL="91437" marR="91437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50" dirty="0"/>
                        <a:t>Приобретение</a:t>
                      </a:r>
                      <a:r>
                        <a:rPr lang="ru-RU" sz="1150" baseline="0" dirty="0"/>
                        <a:t> по договору лизинга</a:t>
                      </a:r>
                      <a:endParaRPr lang="ru-RU" sz="1150" dirty="0"/>
                    </a:p>
                  </a:txBody>
                  <a:tcPr marL="91437" marR="91437" anchor="ctr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649722">
                <a:tc>
                  <a:txBody>
                    <a:bodyPr/>
                    <a:lstStyle/>
                    <a:p>
                      <a:pPr algn="l"/>
                      <a:r>
                        <a:rPr lang="ru-RU" sz="1150" dirty="0"/>
                        <a:t>8. Тракторы, зерноуборочные комбайны с мощность двигателя</a:t>
                      </a:r>
                      <a:r>
                        <a:rPr lang="ru-RU" sz="1150" baseline="0" dirty="0"/>
                        <a:t> 250 л.с. и более</a:t>
                      </a:r>
                      <a:endParaRPr lang="ru-RU" sz="1150" dirty="0"/>
                    </a:p>
                  </a:txBody>
                  <a:tcPr marL="91437" marR="91437" anchor="ctr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50" dirty="0"/>
                        <a:t>30% от стоимости</a:t>
                      </a:r>
                      <a:r>
                        <a:rPr lang="ru-RU" sz="1150" baseline="0" dirty="0"/>
                        <a:t> (не более </a:t>
                      </a:r>
                    </a:p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50" baseline="0" dirty="0"/>
                        <a:t>4500 тыс. руб.)</a:t>
                      </a:r>
                      <a:endParaRPr lang="ru-RU" sz="1150" dirty="0"/>
                    </a:p>
                  </a:txBody>
                  <a:tcPr marL="91437" marR="91437" anchor="ctr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50" dirty="0"/>
                        <a:t>100% от первоначального взноса (</a:t>
                      </a:r>
                      <a:r>
                        <a:rPr lang="ru-RU" sz="1150" baseline="0" dirty="0"/>
                        <a:t>не более </a:t>
                      </a:r>
                    </a:p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50" baseline="0" dirty="0"/>
                        <a:t>4500 тыс. руб. и 30% стоимости предмета лизинга)</a:t>
                      </a:r>
                      <a:endParaRPr lang="ru-RU" sz="1150" dirty="0"/>
                    </a:p>
                  </a:txBody>
                  <a:tcPr marL="91437" marR="91437" anchor="ctr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471256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50" dirty="0"/>
                        <a:t>9. Посевные комплексы</a:t>
                      </a:r>
                    </a:p>
                  </a:txBody>
                  <a:tcPr marL="91437" marR="91437" anchor="ctr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50" dirty="0"/>
                        <a:t>50% от стоимости,</a:t>
                      </a:r>
                      <a:r>
                        <a:rPr lang="ru-RU" sz="1150" baseline="0" dirty="0"/>
                        <a:t> (не более </a:t>
                      </a:r>
                    </a:p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50" baseline="0" dirty="0"/>
                        <a:t>5 000 тыс. руб.)</a:t>
                      </a:r>
                      <a:endParaRPr lang="ru-RU" sz="1150" dirty="0"/>
                    </a:p>
                  </a:txBody>
                  <a:tcPr marL="91437" marR="91437" anchor="ctr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50" dirty="0"/>
                        <a:t>100% от первоначального взноса (</a:t>
                      </a:r>
                      <a:r>
                        <a:rPr lang="ru-RU" sz="1150" baseline="0" dirty="0"/>
                        <a:t>не более  </a:t>
                      </a:r>
                    </a:p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50" baseline="0" dirty="0"/>
                        <a:t>5 000 тыс. руб. и 50% стоимости предмета лизинга)</a:t>
                      </a:r>
                      <a:endParaRPr lang="ru-RU" sz="1150" dirty="0"/>
                    </a:p>
                  </a:txBody>
                  <a:tcPr marL="91437" marR="91437" anchor="ctr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471256">
                <a:tc>
                  <a:txBody>
                    <a:bodyPr/>
                    <a:lstStyle/>
                    <a:p>
                      <a:pPr algn="l"/>
                      <a:r>
                        <a:rPr lang="ru-RU" sz="1150" dirty="0"/>
                        <a:t>10. Самоходные кормоуборочные комбайны</a:t>
                      </a:r>
                    </a:p>
                  </a:txBody>
                  <a:tcPr marL="91437" marR="91437" anchor="ctr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50" dirty="0"/>
                        <a:t>40% от стоимости (</a:t>
                      </a:r>
                      <a:r>
                        <a:rPr lang="ru-RU" sz="1150" baseline="0" dirty="0"/>
                        <a:t>не более   9000 тыс. руб.)</a:t>
                      </a:r>
                      <a:endParaRPr lang="ru-RU" sz="1150" dirty="0"/>
                    </a:p>
                  </a:txBody>
                  <a:tcPr marL="91437" marR="91437" anchor="ctr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50" dirty="0"/>
                        <a:t>100% от первоначального взноса (</a:t>
                      </a:r>
                      <a:r>
                        <a:rPr lang="ru-RU" sz="1150" baseline="0" dirty="0"/>
                        <a:t>не более </a:t>
                      </a:r>
                    </a:p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50" baseline="0" dirty="0"/>
                        <a:t>9000 тыс. руб. и 40% стоимости предмета лизинга)</a:t>
                      </a:r>
                      <a:endParaRPr lang="ru-RU" sz="1150" dirty="0"/>
                    </a:p>
                  </a:txBody>
                  <a:tcPr marL="91437" marR="91437" anchor="ctr"/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1218767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50" dirty="0"/>
                        <a:t>11.</a:t>
                      </a:r>
                      <a:r>
                        <a:rPr lang="ru-RU" sz="1150" baseline="0" dirty="0"/>
                        <a:t> Картофелеуборочные комбайны, сеялки (кроме посевных комплексов), почвообрабатывающая, кормозаготовительная техника (кроме самоходных кормоуборочных комбайнов), опрыскиватели и разбрасыватели удобрений</a:t>
                      </a:r>
                      <a:endParaRPr lang="ru-RU" sz="1150" dirty="0"/>
                    </a:p>
                  </a:txBody>
                  <a:tcPr marL="91437" marR="91437" anchor="ctr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50" dirty="0"/>
                        <a:t>30% от стоимости (</a:t>
                      </a:r>
                      <a:r>
                        <a:rPr lang="ru-RU" sz="1150" baseline="0" dirty="0"/>
                        <a:t>не более </a:t>
                      </a:r>
                    </a:p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50" baseline="0" dirty="0"/>
                        <a:t>750 тыс. руб.)</a:t>
                      </a:r>
                      <a:endParaRPr lang="ru-RU" sz="1150" dirty="0"/>
                    </a:p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115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37" marR="91437" anchor="ctr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50" dirty="0"/>
                        <a:t>100% от первоначального взноса (</a:t>
                      </a:r>
                      <a:r>
                        <a:rPr lang="ru-RU" sz="1150" baseline="0" dirty="0"/>
                        <a:t>не более </a:t>
                      </a:r>
                    </a:p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50" baseline="0" dirty="0"/>
                        <a:t>750 тыс. руб. и 30% стоимости предмета лизинга)</a:t>
                      </a:r>
                      <a:endParaRPr lang="ru-RU" sz="1150" dirty="0"/>
                    </a:p>
                  </a:txBody>
                  <a:tcPr marL="91437" marR="91437" anchor="ctr"/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  <a:tr h="658134">
                <a:tc>
                  <a:txBody>
                    <a:bodyPr/>
                    <a:lstStyle/>
                    <a:p>
                      <a:pPr algn="l"/>
                      <a:r>
                        <a:rPr lang="ru-RU" sz="1150" dirty="0"/>
                        <a:t>12. Дизель-генераторы мощностью 30 кВт и более</a:t>
                      </a:r>
                    </a:p>
                  </a:txBody>
                  <a:tcPr marL="91437" marR="91437" anchor="ctr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50" dirty="0"/>
                        <a:t>50% от стоимости (</a:t>
                      </a:r>
                      <a:r>
                        <a:rPr lang="ru-RU" sz="1150" baseline="0" dirty="0"/>
                        <a:t>не более </a:t>
                      </a:r>
                    </a:p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50" baseline="0" dirty="0"/>
                        <a:t>1000 тыс. руб.)</a:t>
                      </a:r>
                      <a:endParaRPr lang="ru-RU" sz="1150" dirty="0"/>
                    </a:p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115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37" marR="91437" anchor="ctr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50" dirty="0"/>
                        <a:t>100% от первоначального взноса</a:t>
                      </a:r>
                      <a:r>
                        <a:rPr lang="ru-RU" sz="1150" baseline="0" dirty="0"/>
                        <a:t> (не более </a:t>
                      </a:r>
                    </a:p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50" baseline="0" dirty="0"/>
                        <a:t>1000 тыс. руб. и 50% стоимости предмета лизинга)</a:t>
                      </a:r>
                      <a:endParaRPr lang="ru-RU" sz="1150" dirty="0"/>
                    </a:p>
                  </a:txBody>
                  <a:tcPr marL="91437" marR="91437" anchor="ctr"/>
                </a:tc>
                <a:extLst>
                  <a:ext uri="{0D108BD9-81ED-4DB2-BD59-A6C34878D82A}">
                    <a16:rowId xmlns:a16="http://schemas.microsoft.com/office/drawing/2014/main" xmlns="" val="10011"/>
                  </a:ext>
                </a:extLst>
              </a:tr>
              <a:tr h="658134">
                <a:tc>
                  <a:txBody>
                    <a:bodyPr/>
                    <a:lstStyle/>
                    <a:p>
                      <a:pPr algn="l"/>
                      <a:r>
                        <a:rPr lang="ru-RU" sz="1150" dirty="0"/>
                        <a:t>13. Погрузчики</a:t>
                      </a:r>
                    </a:p>
                  </a:txBody>
                  <a:tcPr marL="91437" marR="91437" anchor="ctr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50" dirty="0"/>
                        <a:t>30% от стоимости (</a:t>
                      </a:r>
                      <a:r>
                        <a:rPr lang="ru-RU" sz="1150" baseline="0" dirty="0"/>
                        <a:t>не более </a:t>
                      </a:r>
                    </a:p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50" baseline="0" dirty="0"/>
                        <a:t>750 тыс. руб.)</a:t>
                      </a:r>
                      <a:endParaRPr lang="ru-RU" sz="1150" dirty="0"/>
                    </a:p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115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37" marR="91437" anchor="ctr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50" dirty="0"/>
                        <a:t>100% от первоначального взноса (</a:t>
                      </a:r>
                      <a:r>
                        <a:rPr lang="ru-RU" sz="1150" baseline="0" dirty="0"/>
                        <a:t>не более </a:t>
                      </a:r>
                    </a:p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50" baseline="0" dirty="0"/>
                        <a:t>750 тыс. руб. и 30% стоимости предмета лизинга)</a:t>
                      </a:r>
                      <a:endParaRPr lang="ru-RU" sz="1150" dirty="0"/>
                    </a:p>
                  </a:txBody>
                  <a:tcPr marL="91437" marR="91437" anchor="ctr"/>
                </a:tc>
                <a:extLst>
                  <a:ext uri="{0D108BD9-81ED-4DB2-BD59-A6C34878D82A}">
                    <a16:rowId xmlns:a16="http://schemas.microsoft.com/office/drawing/2014/main" xmlns="" val="3924297601"/>
                  </a:ext>
                </a:extLst>
              </a:tr>
            </a:tbl>
          </a:graphicData>
        </a:graphic>
      </p:graphicFrame>
      <p:graphicFrame>
        <p:nvGraphicFramePr>
          <p:cNvPr id="5" name="Схема 4"/>
          <p:cNvGraphicFramePr/>
          <p:nvPr>
            <p:extLst>
              <p:ext uri="{D42A27DB-BD31-4B8C-83A1-F6EECF244321}">
                <p14:modId xmlns:p14="http://schemas.microsoft.com/office/powerpoint/2010/main" val="602943493"/>
              </p:ext>
            </p:extLst>
          </p:nvPr>
        </p:nvGraphicFramePr>
        <p:xfrm>
          <a:off x="2165866" y="485775"/>
          <a:ext cx="9003485" cy="37772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61496" name="TextBox 6"/>
          <p:cNvSpPr txBox="1">
            <a:spLocks noChangeArrowheads="1"/>
          </p:cNvSpPr>
          <p:nvPr/>
        </p:nvSpPr>
        <p:spPr bwMode="auto">
          <a:xfrm>
            <a:off x="2238997" y="38100"/>
            <a:ext cx="8930355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dirty="0">
                <a:latin typeface="+mn-lt"/>
              </a:rPr>
              <a:t>3. ТЕХНИЧЕСКАЯ И ТЕХНОЛОГИЧЕСКАЯ МОДЕРНИЗАЦИЯ</a:t>
            </a: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Місце для номера слайда 4"/>
          <p:cNvSpPr>
            <a:spLocks noGrp="1"/>
          </p:cNvSpPr>
          <p:nvPr>
            <p:ph type="sldNum" sz="quarter" idx="13"/>
          </p:nvPr>
        </p:nvSpPr>
        <p:spPr bwMode="auto">
          <a:xfrm>
            <a:off x="8824913" y="6308725"/>
            <a:ext cx="27432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uk-UA" altLang="ru-RU" sz="1600">
              <a:solidFill>
                <a:schemeClr val="accent1"/>
              </a:solidFill>
            </a:endParaRPr>
          </a:p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fld id="{92668D20-4143-414E-B586-3D2B336371C2}" type="slidenum">
              <a:rPr lang="uk-UA" altLang="ru-RU" sz="1600" smtClean="0">
                <a:solidFill>
                  <a:schemeClr val="accent1"/>
                </a:solidFill>
              </a:rPr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t>31</a:t>
            </a:fld>
            <a:endParaRPr lang="uk-UA" altLang="ru-RU" sz="1600">
              <a:solidFill>
                <a:schemeClr val="accent1"/>
              </a:solidFill>
            </a:endParaRPr>
          </a:p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uk-UA" altLang="ru-RU" sz="1600">
              <a:solidFill>
                <a:schemeClr val="accent1"/>
              </a:solidFill>
            </a:endParaRPr>
          </a:p>
        </p:txBody>
      </p:sp>
      <p:sp>
        <p:nvSpPr>
          <p:cNvPr id="9" name="Заголовок 1"/>
          <p:cNvSpPr txBox="1">
            <a:spLocks/>
          </p:cNvSpPr>
          <p:nvPr/>
        </p:nvSpPr>
        <p:spPr>
          <a:xfrm>
            <a:off x="1681163" y="485775"/>
            <a:ext cx="7499350" cy="1143000"/>
          </a:xfrm>
          <a:prstGeom prst="rect">
            <a:avLst/>
          </a:prstGeom>
        </p:spPr>
        <p:txBody>
          <a:bodyPr anchor="ctr">
            <a:normAutofit fontScale="97500"/>
          </a:bodyPr>
          <a:lstStyle/>
          <a:p>
            <a:pPr eaLnBrk="1" fontAlgn="auto" hangingPunct="1">
              <a:lnSpc>
                <a:spcPct val="90000"/>
              </a:lnSpc>
              <a:spcAft>
                <a:spcPts val="0"/>
              </a:spcAft>
              <a:defRPr/>
            </a:pPr>
            <a:endParaRPr lang="ru-RU" sz="2400" b="1" dirty="0">
              <a:solidFill>
                <a:schemeClr val="accent5">
                  <a:lumMod val="75000"/>
                </a:schemeClr>
              </a:solidFill>
              <a:latin typeface="+mn-lt"/>
              <a:ea typeface="+mj-ea"/>
              <a:cs typeface="+mj-cs"/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99828227"/>
              </p:ext>
            </p:extLst>
          </p:nvPr>
        </p:nvGraphicFramePr>
        <p:xfrm>
          <a:off x="2247062" y="972590"/>
          <a:ext cx="8975904" cy="3000895"/>
        </p:xfrm>
        <a:graphic>
          <a:graphicData uri="http://schemas.openxmlformats.org/drawingml/2006/table">
            <a:tbl>
              <a:tblPr firstRow="1" bandRow="1">
                <a:tableStyleId>{B301B821-A1FF-4177-AEE7-76D212191A09}</a:tableStyleId>
              </a:tblPr>
              <a:tblGrid>
                <a:gridCol w="2490069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413772">
                  <a:extLst>
                    <a:ext uri="{9D8B030D-6E8A-4147-A177-3AD203B41FA5}">
                      <a16:colId xmlns:a16="http://schemas.microsoft.com/office/drawing/2014/main" xmlns="" val="2047692988"/>
                    </a:ext>
                  </a:extLst>
                </a:gridCol>
                <a:gridCol w="1750906">
                  <a:extLst>
                    <a:ext uri="{9D8B030D-6E8A-4147-A177-3AD203B41FA5}">
                      <a16:colId xmlns:a16="http://schemas.microsoft.com/office/drawing/2014/main" xmlns="" val="2134365721"/>
                    </a:ext>
                  </a:extLst>
                </a:gridCol>
                <a:gridCol w="936555">
                  <a:extLst>
                    <a:ext uri="{9D8B030D-6E8A-4147-A177-3AD203B41FA5}">
                      <a16:colId xmlns:a16="http://schemas.microsoft.com/office/drawing/2014/main" xmlns="" val="1160483266"/>
                    </a:ext>
                  </a:extLst>
                </a:gridCol>
                <a:gridCol w="3384602">
                  <a:extLst>
                    <a:ext uri="{9D8B030D-6E8A-4147-A177-3AD203B41FA5}">
                      <a16:colId xmlns:a16="http://schemas.microsoft.com/office/drawing/2014/main" xmlns="" val="3896337459"/>
                    </a:ext>
                  </a:extLst>
                </a:gridCol>
              </a:tblGrid>
              <a:tr h="321099">
                <a:tc rowSpan="2" gridSpan="2">
                  <a:txBody>
                    <a:bodyPr/>
                    <a:lstStyle/>
                    <a:p>
                      <a:pPr algn="ctr"/>
                      <a:r>
                        <a:rPr lang="ru-RU" sz="1150" dirty="0"/>
                        <a:t>Оборудование и техника</a:t>
                      </a:r>
                    </a:p>
                  </a:txBody>
                  <a:tcPr marL="91437" marR="91437" anchor="ctr"/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ru-RU" sz="1150" dirty="0"/>
                        <a:t>Размер возмещения из областного бюджета</a:t>
                      </a:r>
                    </a:p>
                  </a:txBody>
                  <a:tcPr marL="91437" marR="91437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608066">
                <a:tc gridSpan="2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sz="1150" dirty="0"/>
                        <a:t>Приобретение</a:t>
                      </a:r>
                      <a:r>
                        <a:rPr lang="ru-RU" sz="1150" baseline="0" dirty="0"/>
                        <a:t> за собственные или заемные средства</a:t>
                      </a:r>
                      <a:endParaRPr lang="ru-RU" sz="1150" dirty="0"/>
                    </a:p>
                  </a:txBody>
                  <a:tcPr marL="91437" marR="91437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150" dirty="0"/>
                        <a:t>Приобретение</a:t>
                      </a:r>
                      <a:r>
                        <a:rPr lang="ru-RU" sz="1150" baseline="0" dirty="0"/>
                        <a:t> по договору лизинга</a:t>
                      </a:r>
                      <a:endParaRPr lang="ru-RU" sz="1150" dirty="0"/>
                    </a:p>
                  </a:txBody>
                  <a:tcPr marL="91437" marR="91437" anchor="ctr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21099">
                <a:tc gridSpan="5">
                  <a:txBody>
                    <a:bodyPr/>
                    <a:lstStyle/>
                    <a:p>
                      <a:pPr algn="ctr"/>
                      <a:r>
                        <a:rPr lang="ru-RU" sz="1150" dirty="0"/>
                        <a:t>Для получателей, планирующих или </a:t>
                      </a:r>
                      <a:r>
                        <a:rPr lang="ru-RU" sz="1150" baseline="0" dirty="0"/>
                        <a:t>осуществивших </a:t>
                      </a:r>
                      <a:r>
                        <a:rPr lang="ru-RU" sz="1150" baseline="0" dirty="0" err="1"/>
                        <a:t>культуртехнические</a:t>
                      </a:r>
                      <a:r>
                        <a:rPr lang="ru-RU" sz="1150" baseline="0" dirty="0"/>
                        <a:t> мероприятия</a:t>
                      </a:r>
                      <a:r>
                        <a:rPr lang="en-US" sz="1150" baseline="0" dirty="0"/>
                        <a:t>&lt;*&gt;</a:t>
                      </a:r>
                      <a:endParaRPr lang="ru-RU" sz="1150" dirty="0"/>
                    </a:p>
                  </a:txBody>
                  <a:tcPr marL="91437" marR="91437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1750631">
                <a:tc>
                  <a:txBody>
                    <a:bodyPr/>
                    <a:lstStyle/>
                    <a:p>
                      <a:pPr algn="l"/>
                      <a:r>
                        <a:rPr lang="ru-RU" sz="1150" dirty="0"/>
                        <a:t>14. Техника для вовлечения земель в сельскохозяйственный оборот - техника следующих видов:</a:t>
                      </a:r>
                    </a:p>
                    <a:p>
                      <a:pPr algn="l"/>
                      <a:r>
                        <a:rPr lang="ru-RU" sz="1150" dirty="0"/>
                        <a:t>- трактор с мощностью двигателя 150 </a:t>
                      </a:r>
                      <a:r>
                        <a:rPr lang="ru-RU" sz="1150" dirty="0" err="1"/>
                        <a:t>л.с</a:t>
                      </a:r>
                      <a:r>
                        <a:rPr lang="ru-RU" sz="1150" dirty="0"/>
                        <a:t>. и более;</a:t>
                      </a:r>
                    </a:p>
                    <a:p>
                      <a:pPr algn="l"/>
                      <a:r>
                        <a:rPr lang="ru-RU" sz="1150" dirty="0"/>
                        <a:t>- зерноуборочный комбайн</a:t>
                      </a:r>
                    </a:p>
                  </a:txBody>
                  <a:tcPr marL="91437" marR="91437" anchor="ctr"/>
                </a:tc>
                <a:tc gridSpan="2">
                  <a:txBody>
                    <a:bodyPr/>
                    <a:lstStyle/>
                    <a:p>
                      <a:pPr marL="0" marR="0" lvl="0" indent="0" algn="just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50" dirty="0"/>
                        <a:t>30% от стоимости (50% для получателей, осуществляющих производство коровьего</a:t>
                      </a:r>
                      <a:r>
                        <a:rPr lang="ru-RU" sz="1150" baseline="0" dirty="0"/>
                        <a:t> молока </a:t>
                      </a:r>
                      <a:r>
                        <a:rPr lang="en-US" sz="1150" dirty="0"/>
                        <a:t>&lt;**&gt;</a:t>
                      </a:r>
                      <a:r>
                        <a:rPr lang="ru-RU" sz="1150" baseline="0" dirty="0"/>
                        <a:t>) не более 5 000 тыс. руб. (6500 </a:t>
                      </a:r>
                      <a:r>
                        <a:rPr lang="ru-RU" sz="1150" baseline="0" dirty="0" err="1"/>
                        <a:t>тыс.руб</a:t>
                      </a:r>
                      <a:r>
                        <a:rPr lang="ru-RU" sz="1150" baseline="0" dirty="0"/>
                        <a:t>. </a:t>
                      </a:r>
                      <a:r>
                        <a:rPr lang="ru-RU" sz="1150" dirty="0"/>
                        <a:t>для получателей, осуществляющих производство коровьего</a:t>
                      </a:r>
                      <a:r>
                        <a:rPr lang="ru-RU" sz="1150" baseline="0" dirty="0"/>
                        <a:t> молока)</a:t>
                      </a:r>
                      <a:endParaRPr lang="ru-RU" sz="1150" dirty="0"/>
                    </a:p>
                  </a:txBody>
                  <a:tcPr marL="91437" marR="91437" anchor="ctr"/>
                </a:tc>
                <a:tc hMerge="1"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150" dirty="0"/>
                    </a:p>
                  </a:txBody>
                  <a:tcPr marL="91437" marR="91437" anchor="ctr"/>
                </a:tc>
                <a:tc gridSpan="2"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50" dirty="0"/>
                        <a:t>100% от первоначального взноса (</a:t>
                      </a:r>
                      <a:r>
                        <a:rPr lang="ru-RU" sz="1150" baseline="0" dirty="0"/>
                        <a:t>не более </a:t>
                      </a:r>
                    </a:p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50" baseline="0" dirty="0"/>
                        <a:t>5 000 тыс. руб. (6500 </a:t>
                      </a:r>
                      <a:r>
                        <a:rPr lang="ru-RU" sz="1150" baseline="0" dirty="0" err="1"/>
                        <a:t>тыс.руб</a:t>
                      </a:r>
                      <a:r>
                        <a:rPr lang="ru-RU" sz="1150" baseline="0" dirty="0"/>
                        <a:t>. для получателей, осуществляющих производство коровьего молока) и 30% стоимости предмета лизинга (50 % стоимости предмета лизинга для получателей, осуществляющих производство коровьего молока)), 1 единица техники на каждые 300 га введенных в оборот сельскохозяйственных угодий, но не более 4 единиц техники в год для получателей субсидий северной зоны </a:t>
                      </a:r>
                      <a:r>
                        <a:rPr lang="en-US" sz="1150" dirty="0"/>
                        <a:t>&lt;**</a:t>
                      </a:r>
                      <a:r>
                        <a:rPr lang="ru-RU" sz="1150" dirty="0"/>
                        <a:t>*</a:t>
                      </a:r>
                      <a:r>
                        <a:rPr lang="en-US" sz="1150" dirty="0"/>
                        <a:t>&gt;</a:t>
                      </a:r>
                      <a:r>
                        <a:rPr lang="ru-RU" sz="1150" baseline="0" dirty="0"/>
                        <a:t>, не более 2 единиц для остальных получателей</a:t>
                      </a:r>
                      <a:endParaRPr lang="ru-RU" sz="1150" dirty="0"/>
                    </a:p>
                  </a:txBody>
                  <a:tcPr marL="91437" marR="91437" anchor="ctr"/>
                </a:tc>
                <a:tc hMerge="1"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150" dirty="0"/>
                    </a:p>
                  </a:txBody>
                  <a:tcPr marL="91437" marR="91437" anchor="ctr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</a:tbl>
          </a:graphicData>
        </a:graphic>
      </p:graphicFrame>
      <p:graphicFrame>
        <p:nvGraphicFramePr>
          <p:cNvPr id="5" name="Схема 4"/>
          <p:cNvGraphicFramePr/>
          <p:nvPr>
            <p:extLst>
              <p:ext uri="{D42A27DB-BD31-4B8C-83A1-F6EECF244321}">
                <p14:modId xmlns:p14="http://schemas.microsoft.com/office/powerpoint/2010/main" val="2645738168"/>
              </p:ext>
            </p:extLst>
          </p:nvPr>
        </p:nvGraphicFramePr>
        <p:xfrm>
          <a:off x="2247062" y="485775"/>
          <a:ext cx="8856663" cy="37772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61496" name="TextBox 6"/>
          <p:cNvSpPr txBox="1">
            <a:spLocks noChangeArrowheads="1"/>
          </p:cNvSpPr>
          <p:nvPr/>
        </p:nvSpPr>
        <p:spPr bwMode="auto">
          <a:xfrm>
            <a:off x="2247063" y="38100"/>
            <a:ext cx="8856663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dirty="0">
                <a:latin typeface="+mn-lt"/>
              </a:rPr>
              <a:t>3. ТЕХНИЧЕСКАЯ И ТЕХНОЛОГИЧЕСКАЯ МОДЕРНИЗАЦИЯ</a:t>
            </a: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2187561" y="4048297"/>
            <a:ext cx="9044031" cy="269756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n-US" sz="1100" dirty="0">
                <a:solidFill>
                  <a:schemeClr val="tx1"/>
                </a:solidFill>
              </a:rPr>
              <a:t>&lt;*&gt;</a:t>
            </a:r>
            <a:r>
              <a:rPr lang="en-US" sz="1100" dirty="0"/>
              <a:t> </a:t>
            </a:r>
            <a:r>
              <a:rPr lang="ru-RU" sz="1100" dirty="0">
                <a:solidFill>
                  <a:schemeClr val="tx1"/>
                </a:solidFill>
              </a:rPr>
              <a:t>В случае осуществления </a:t>
            </a:r>
            <a:r>
              <a:rPr lang="ru-RU" sz="1100" dirty="0" err="1">
                <a:solidFill>
                  <a:schemeClr val="tx1"/>
                </a:solidFill>
              </a:rPr>
              <a:t>культуртехнических</a:t>
            </a:r>
            <a:r>
              <a:rPr lang="ru-RU" sz="1100" dirty="0">
                <a:solidFill>
                  <a:schemeClr val="tx1"/>
                </a:solidFill>
              </a:rPr>
              <a:t> мероприятий получатель обязуется:</a:t>
            </a:r>
          </a:p>
          <a:p>
            <a:pPr>
              <a:defRPr/>
            </a:pPr>
            <a:r>
              <a:rPr lang="en-US" sz="1100" dirty="0">
                <a:solidFill>
                  <a:schemeClr val="tx1"/>
                </a:solidFill>
              </a:rPr>
              <a:t> - </a:t>
            </a:r>
            <a:r>
              <a:rPr lang="ru-RU" sz="1100" dirty="0">
                <a:solidFill>
                  <a:schemeClr val="tx1"/>
                </a:solidFill>
              </a:rPr>
              <a:t>увеличить посевную площадь сельскохозяйственных культур в году проведения культуртехнических мероприятий или в году, следующем за годом проведения культуртехнических мероприятий, за счет введения в сельскохозяйственный оборот выбывших сельскохозяйственных угодий в размере не менее чем 300 гектаров; </a:t>
            </a:r>
            <a:r>
              <a:rPr lang="en-US" sz="1100" dirty="0">
                <a:solidFill>
                  <a:schemeClr val="tx1"/>
                </a:solidFill>
              </a:rPr>
              <a:t> - </a:t>
            </a:r>
            <a:r>
              <a:rPr lang="ru-RU" sz="1100" dirty="0">
                <a:solidFill>
                  <a:schemeClr val="tx1"/>
                </a:solidFill>
              </a:rPr>
              <a:t>не снижать посевную площадь сельскохозяйственных культур в течение пяти лет, начиная с года, следующего за годом проведения культуртехнических мероприятий.</a:t>
            </a:r>
          </a:p>
          <a:p>
            <a:pPr>
              <a:defRPr/>
            </a:pPr>
            <a:r>
              <a:rPr lang="en-US" sz="1100" dirty="0">
                <a:solidFill>
                  <a:schemeClr val="tx1"/>
                </a:solidFill>
              </a:rPr>
              <a:t>&lt;**&gt; </a:t>
            </a:r>
            <a:r>
              <a:rPr lang="ru-RU" sz="1100" dirty="0">
                <a:solidFill>
                  <a:schemeClr val="tx1"/>
                </a:solidFill>
              </a:rPr>
              <a:t>Под получателями, осуществляющими производство коровьего молока</a:t>
            </a:r>
            <a:r>
              <a:rPr lang="en-US" sz="1100" dirty="0">
                <a:solidFill>
                  <a:schemeClr val="tx1"/>
                </a:solidFill>
              </a:rPr>
              <a:t> </a:t>
            </a:r>
            <a:r>
              <a:rPr lang="ru-RU" sz="1100" dirty="0">
                <a:solidFill>
                  <a:schemeClr val="tx1"/>
                </a:solidFill>
              </a:rPr>
              <a:t>понимаются:</a:t>
            </a:r>
          </a:p>
          <a:p>
            <a:pPr>
              <a:defRPr/>
            </a:pPr>
            <a:r>
              <a:rPr lang="en-US" sz="1100" dirty="0">
                <a:solidFill>
                  <a:schemeClr val="tx1"/>
                </a:solidFill>
              </a:rPr>
              <a:t> </a:t>
            </a:r>
            <a:r>
              <a:rPr lang="ru-RU" sz="1100" dirty="0">
                <a:solidFill>
                  <a:schemeClr val="tx1"/>
                </a:solidFill>
              </a:rPr>
              <a:t>- организации, имеющие на 1 января года предоставления субсидии (далее – текущий год) маточное поголовье крупного рогатого скота не менее 200 голов; - индивидуальные предприниматели (в том числе индивидуальные предприниматели - главы крестьянских (фермерских) хозяйств), имеющие на 1 января текущего года маточное поголовье крупного рогатого скота не менее 10 голов.</a:t>
            </a:r>
          </a:p>
          <a:p>
            <a:pPr>
              <a:defRPr/>
            </a:pPr>
            <a:r>
              <a:rPr lang="en-US" sz="1100" dirty="0">
                <a:solidFill>
                  <a:schemeClr val="tx1"/>
                </a:solidFill>
              </a:rPr>
              <a:t>&lt;**</a:t>
            </a:r>
            <a:r>
              <a:rPr lang="ru-RU" sz="1100" dirty="0">
                <a:solidFill>
                  <a:schemeClr val="tx1"/>
                </a:solidFill>
              </a:rPr>
              <a:t>*</a:t>
            </a:r>
            <a:r>
              <a:rPr lang="en-US" sz="1100" dirty="0">
                <a:solidFill>
                  <a:schemeClr val="tx1"/>
                </a:solidFill>
              </a:rPr>
              <a:t>&gt;</a:t>
            </a:r>
            <a:r>
              <a:rPr lang="ru-RU" sz="1100" dirty="0"/>
              <a:t> </a:t>
            </a:r>
            <a:r>
              <a:rPr lang="ru-RU" sz="1100" dirty="0">
                <a:solidFill>
                  <a:schemeClr val="tx1"/>
                </a:solidFill>
              </a:rPr>
              <a:t>Организации и индивидуальные предприниматели (в том числе индивидуальные предприниматели - главы крестьянских (фермерских) хозяйств), осуществляющие свою деятельность на территориях Варнавинского муниципального округа, Ветлужского муниципального округа, Воскресенского муниципального округа, </a:t>
            </a:r>
            <a:r>
              <a:rPr lang="ru-RU" sz="1100" dirty="0" err="1">
                <a:solidFill>
                  <a:schemeClr val="tx1"/>
                </a:solidFill>
              </a:rPr>
              <a:t>Ковернинского</a:t>
            </a:r>
            <a:r>
              <a:rPr lang="ru-RU" sz="1100" dirty="0">
                <a:solidFill>
                  <a:schemeClr val="tx1"/>
                </a:solidFill>
              </a:rPr>
              <a:t> муниципального округа, </a:t>
            </a:r>
            <a:r>
              <a:rPr lang="ru-RU" sz="1100" dirty="0" err="1">
                <a:solidFill>
                  <a:schemeClr val="tx1"/>
                </a:solidFill>
              </a:rPr>
              <a:t>Краснобаковского</a:t>
            </a:r>
            <a:r>
              <a:rPr lang="ru-RU" sz="1100" dirty="0">
                <a:solidFill>
                  <a:schemeClr val="tx1"/>
                </a:solidFill>
              </a:rPr>
              <a:t> муниципального округа, городского округа Семеновский, Тонкинского муниципального округа, </a:t>
            </a:r>
            <a:r>
              <a:rPr lang="ru-RU" sz="1100" dirty="0" err="1">
                <a:solidFill>
                  <a:schemeClr val="tx1"/>
                </a:solidFill>
              </a:rPr>
              <a:t>Тоншаевского</a:t>
            </a:r>
            <a:r>
              <a:rPr lang="ru-RU" sz="1100" dirty="0">
                <a:solidFill>
                  <a:schemeClr val="tx1"/>
                </a:solidFill>
              </a:rPr>
              <a:t> муниципального округа, </a:t>
            </a:r>
            <a:r>
              <a:rPr lang="ru-RU" sz="1100" dirty="0" err="1">
                <a:solidFill>
                  <a:schemeClr val="tx1"/>
                </a:solidFill>
              </a:rPr>
              <a:t>Уренского</a:t>
            </a:r>
            <a:r>
              <a:rPr lang="ru-RU" sz="1100" dirty="0">
                <a:solidFill>
                  <a:schemeClr val="tx1"/>
                </a:solidFill>
              </a:rPr>
              <a:t> муниципального округа, городского округа город Чкаловск, </a:t>
            </a:r>
            <a:r>
              <a:rPr lang="ru-RU" sz="1100" dirty="0" err="1">
                <a:solidFill>
                  <a:schemeClr val="tx1"/>
                </a:solidFill>
              </a:rPr>
              <a:t>Шарангского</a:t>
            </a:r>
            <a:r>
              <a:rPr lang="ru-RU" sz="1100" dirty="0">
                <a:solidFill>
                  <a:schemeClr val="tx1"/>
                </a:solidFill>
              </a:rPr>
              <a:t> муниципального округа, городского округа город Шахунья, городского округа </a:t>
            </a:r>
            <a:r>
              <a:rPr lang="ru-RU" sz="1100" dirty="0" err="1">
                <a:solidFill>
                  <a:schemeClr val="tx1"/>
                </a:solidFill>
              </a:rPr>
              <a:t>Сокольский</a:t>
            </a:r>
            <a:r>
              <a:rPr lang="ru-RU" sz="1100" dirty="0">
                <a:solidFill>
                  <a:schemeClr val="tx1"/>
                </a:solidFill>
              </a:rPr>
              <a:t>, </a:t>
            </a:r>
            <a:r>
              <a:rPr lang="ru-RU" sz="1100" dirty="0" err="1">
                <a:solidFill>
                  <a:schemeClr val="tx1"/>
                </a:solidFill>
              </a:rPr>
              <a:t>Балахнинского</a:t>
            </a:r>
            <a:r>
              <a:rPr lang="ru-RU" sz="1100" dirty="0">
                <a:solidFill>
                  <a:schemeClr val="tx1"/>
                </a:solidFill>
              </a:rPr>
              <a:t> муниципального округа, городского округа город Бор, Городецкого муниципального округа</a:t>
            </a:r>
          </a:p>
        </p:txBody>
      </p:sp>
    </p:spTree>
    <p:extLst>
      <p:ext uri="{BB962C8B-B14F-4D97-AF65-F5344CB8AC3E}">
        <p14:creationId xmlns:p14="http://schemas.microsoft.com/office/powerpoint/2010/main" val="2536057259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Місце для номера слайда 4"/>
          <p:cNvSpPr>
            <a:spLocks noGrp="1"/>
          </p:cNvSpPr>
          <p:nvPr>
            <p:ph type="sldNum" sz="quarter" idx="13"/>
          </p:nvPr>
        </p:nvSpPr>
        <p:spPr bwMode="auto">
          <a:xfrm>
            <a:off x="8824913" y="6308725"/>
            <a:ext cx="27432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uk-UA" altLang="ru-RU" sz="1600">
              <a:solidFill>
                <a:schemeClr val="accent1"/>
              </a:solidFill>
            </a:endParaRPr>
          </a:p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fld id="{92668D20-4143-414E-B586-3D2B336371C2}" type="slidenum">
              <a:rPr lang="uk-UA" altLang="ru-RU" sz="1600" smtClean="0">
                <a:solidFill>
                  <a:schemeClr val="accent1"/>
                </a:solidFill>
              </a:rPr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t>32</a:t>
            </a:fld>
            <a:endParaRPr lang="uk-UA" altLang="ru-RU" sz="1600">
              <a:solidFill>
                <a:schemeClr val="accent1"/>
              </a:solidFill>
            </a:endParaRPr>
          </a:p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uk-UA" altLang="ru-RU" sz="1600">
              <a:solidFill>
                <a:schemeClr val="accent1"/>
              </a:solidFill>
            </a:endParaRPr>
          </a:p>
        </p:txBody>
      </p:sp>
      <p:sp>
        <p:nvSpPr>
          <p:cNvPr id="9" name="Заголовок 1"/>
          <p:cNvSpPr txBox="1">
            <a:spLocks/>
          </p:cNvSpPr>
          <p:nvPr/>
        </p:nvSpPr>
        <p:spPr>
          <a:xfrm>
            <a:off x="1681163" y="485775"/>
            <a:ext cx="7499350" cy="1143000"/>
          </a:xfrm>
          <a:prstGeom prst="rect">
            <a:avLst/>
          </a:prstGeom>
        </p:spPr>
        <p:txBody>
          <a:bodyPr anchor="ctr">
            <a:normAutofit fontScale="97500"/>
          </a:bodyPr>
          <a:lstStyle/>
          <a:p>
            <a:pPr eaLnBrk="1" fontAlgn="auto" hangingPunct="1">
              <a:lnSpc>
                <a:spcPct val="90000"/>
              </a:lnSpc>
              <a:spcAft>
                <a:spcPts val="0"/>
              </a:spcAft>
              <a:defRPr/>
            </a:pPr>
            <a:endParaRPr lang="ru-RU" sz="2400" b="1" dirty="0">
              <a:solidFill>
                <a:schemeClr val="accent5">
                  <a:lumMod val="75000"/>
                </a:schemeClr>
              </a:solidFill>
              <a:latin typeface="+mn-lt"/>
              <a:ea typeface="+mj-ea"/>
              <a:cs typeface="+mj-cs"/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11324349"/>
              </p:ext>
            </p:extLst>
          </p:nvPr>
        </p:nvGraphicFramePr>
        <p:xfrm>
          <a:off x="2238997" y="980902"/>
          <a:ext cx="8856663" cy="4962697"/>
        </p:xfrm>
        <a:graphic>
          <a:graphicData uri="http://schemas.openxmlformats.org/drawingml/2006/table">
            <a:tbl>
              <a:tblPr firstRow="1" bandRow="1">
                <a:tableStyleId>{B301B821-A1FF-4177-AEE7-76D212191A09}</a:tableStyleId>
              </a:tblPr>
              <a:tblGrid>
                <a:gridCol w="3081395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244437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3530831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288544">
                <a:tc rowSpan="2">
                  <a:txBody>
                    <a:bodyPr/>
                    <a:lstStyle/>
                    <a:p>
                      <a:pPr algn="ctr"/>
                      <a:r>
                        <a:rPr lang="ru-RU" sz="1150" dirty="0"/>
                        <a:t>Оборудование и техника</a:t>
                      </a:r>
                    </a:p>
                  </a:txBody>
                  <a:tcPr marL="91437" marR="91437" anchor="ctr"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sz="1150" dirty="0"/>
                        <a:t>Размер возмещения из областного бюджета</a:t>
                      </a:r>
                    </a:p>
                  </a:txBody>
                  <a:tcPr marL="91437" marR="91437" anchor="ctr"/>
                </a:tc>
                <a:tc hMerge="1">
                  <a:txBody>
                    <a:bodyPr/>
                    <a:lstStyle/>
                    <a:p>
                      <a:pPr algn="ctr"/>
                      <a:endParaRPr lang="ru-RU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478162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50" dirty="0"/>
                        <a:t>Приобретение</a:t>
                      </a:r>
                      <a:r>
                        <a:rPr lang="ru-RU" sz="1150" baseline="0" dirty="0"/>
                        <a:t> за собственные или заемные средства</a:t>
                      </a:r>
                      <a:endParaRPr lang="ru-RU" sz="1150" dirty="0"/>
                    </a:p>
                  </a:txBody>
                  <a:tcPr marL="91437" marR="91437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50" dirty="0"/>
                        <a:t>Приобретение</a:t>
                      </a:r>
                      <a:r>
                        <a:rPr lang="ru-RU" sz="1150" baseline="0" dirty="0"/>
                        <a:t> по договору лизинга</a:t>
                      </a:r>
                      <a:endParaRPr lang="ru-RU" sz="1150" dirty="0"/>
                    </a:p>
                  </a:txBody>
                  <a:tcPr marL="91437" marR="91437" anchor="ctr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659242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50" dirty="0"/>
                        <a:t>15.</a:t>
                      </a:r>
                      <a:r>
                        <a:rPr lang="ru-RU" sz="1150" baseline="0" dirty="0"/>
                        <a:t> </a:t>
                      </a:r>
                      <a:r>
                        <a:rPr lang="ru-RU" sz="115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Машины и оборудование для уборки овощей, фруктов, ягод</a:t>
                      </a:r>
                    </a:p>
                  </a:txBody>
                  <a:tcPr marL="91437" marR="91437" anchor="ctr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50" dirty="0"/>
                        <a:t>50% от стоимости</a:t>
                      </a:r>
                      <a:r>
                        <a:rPr lang="ru-RU" sz="1150" baseline="0" dirty="0"/>
                        <a:t> (не более </a:t>
                      </a:r>
                    </a:p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50" baseline="0" dirty="0"/>
                        <a:t>1000 тыс. руб.)</a:t>
                      </a:r>
                      <a:endParaRPr lang="ru-RU" sz="1150" dirty="0"/>
                    </a:p>
                  </a:txBody>
                  <a:tcPr marL="91437" marR="91437" anchor="ctr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50" dirty="0"/>
                        <a:t>100% от первоначального взноса (</a:t>
                      </a:r>
                      <a:r>
                        <a:rPr lang="ru-RU" sz="1150" baseline="0" dirty="0"/>
                        <a:t>не более 1000 тыс. руб. и 50% стоимости предмета лизинга)</a:t>
                      </a:r>
                      <a:endParaRPr lang="ru-RU" sz="1150" dirty="0"/>
                    </a:p>
                  </a:txBody>
                  <a:tcPr marL="91437" marR="91437" anchor="ctr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478162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50" dirty="0"/>
                        <a:t>16. </a:t>
                      </a:r>
                      <a:r>
                        <a:rPr lang="ru-RU" sz="115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Машины для приствольной обработки </a:t>
                      </a:r>
                    </a:p>
                  </a:txBody>
                  <a:tcPr marL="91437" marR="91437" anchor="ctr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50" dirty="0"/>
                        <a:t>50% от стоимости</a:t>
                      </a:r>
                      <a:r>
                        <a:rPr lang="ru-RU" sz="1150" baseline="0" dirty="0"/>
                        <a:t> (не более </a:t>
                      </a:r>
                    </a:p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50" baseline="0" dirty="0"/>
                        <a:t>1000 тыс. руб.)</a:t>
                      </a:r>
                      <a:endParaRPr lang="ru-RU" sz="1150" dirty="0"/>
                    </a:p>
                  </a:txBody>
                  <a:tcPr marL="91437" marR="91437" anchor="ctr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50" dirty="0"/>
                        <a:t>100% от первоначального взноса (</a:t>
                      </a:r>
                      <a:r>
                        <a:rPr lang="ru-RU" sz="1150" baseline="0" dirty="0"/>
                        <a:t>не более 1000 тыс. руб. и 50% стоимости предмета лизинга)</a:t>
                      </a:r>
                      <a:endParaRPr lang="ru-RU" sz="1150" dirty="0"/>
                    </a:p>
                  </a:txBody>
                  <a:tcPr marL="91437" marR="91437" anchor="ctr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478162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50" dirty="0"/>
                        <a:t>17. </a:t>
                      </a:r>
                      <a:r>
                        <a:rPr lang="ru-RU" sz="115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Машины для контурной обрезки </a:t>
                      </a:r>
                    </a:p>
                  </a:txBody>
                  <a:tcPr marL="91437" marR="91437" anchor="ctr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50" dirty="0"/>
                        <a:t>50% от стоимости</a:t>
                      </a:r>
                      <a:r>
                        <a:rPr lang="ru-RU" sz="1150" baseline="0" dirty="0"/>
                        <a:t> (не более </a:t>
                      </a:r>
                    </a:p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50" baseline="0" dirty="0"/>
                        <a:t>1000 тыс. руб.)</a:t>
                      </a:r>
                      <a:endParaRPr lang="ru-RU" sz="1150" dirty="0"/>
                    </a:p>
                  </a:txBody>
                  <a:tcPr marL="91437" marR="91437" anchor="ctr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50" dirty="0"/>
                        <a:t>100% от первоначального взноса (</a:t>
                      </a:r>
                      <a:r>
                        <a:rPr lang="ru-RU" sz="1150" baseline="0" dirty="0"/>
                        <a:t>не более 1000 тыс. руб. и 50% стоимости предмета лизинга)</a:t>
                      </a:r>
                      <a:endParaRPr lang="ru-RU" sz="1150" dirty="0"/>
                    </a:p>
                  </a:txBody>
                  <a:tcPr marL="91437" marR="91437" anchor="ctr"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667777">
                <a:tc>
                  <a:txBody>
                    <a:bodyPr/>
                    <a:lstStyle/>
                    <a:p>
                      <a:pPr algn="l"/>
                      <a:r>
                        <a:rPr lang="ru-RU" sz="1150" dirty="0"/>
                        <a:t>18. </a:t>
                      </a:r>
                      <a:r>
                        <a:rPr lang="ru-RU" sz="115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Селекционные сеялки и селекционные комбайны </a:t>
                      </a:r>
                    </a:p>
                  </a:txBody>
                  <a:tcPr marL="91437" marR="91437" anchor="ctr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50" dirty="0"/>
                        <a:t>75% от стоимости</a:t>
                      </a:r>
                    </a:p>
                  </a:txBody>
                  <a:tcPr marL="91437" marR="91437" anchor="ctr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50" dirty="0"/>
                        <a:t>100% от первоначального взноса</a:t>
                      </a:r>
                      <a:r>
                        <a:rPr lang="ru-RU" sz="1150" baseline="0" dirty="0"/>
                        <a:t> (не более    </a:t>
                      </a:r>
                    </a:p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50" baseline="0" dirty="0"/>
                        <a:t>75% стоимости предмета лизинга), не более 1 единицы техники в год</a:t>
                      </a:r>
                      <a:endParaRPr lang="ru-RU" sz="1150" dirty="0"/>
                    </a:p>
                  </a:txBody>
                  <a:tcPr marL="91437" marR="91437" anchor="ctr"/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478162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ru-RU" sz="1150" dirty="0"/>
                        <a:t>19.</a:t>
                      </a:r>
                      <a:r>
                        <a:rPr lang="ru-RU" sz="1150" baseline="0" dirty="0"/>
                        <a:t> </a:t>
                      </a:r>
                      <a:r>
                        <a:rPr lang="ru-RU" sz="115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Техники и оборудование для производства льна-долгунца</a:t>
                      </a:r>
                    </a:p>
                  </a:txBody>
                  <a:tcPr marL="91437" marR="91437" anchor="ctr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50" dirty="0"/>
                        <a:t>75% от стоимости (</a:t>
                      </a:r>
                      <a:r>
                        <a:rPr lang="ru-RU" sz="1150" baseline="0" dirty="0"/>
                        <a:t>не более   </a:t>
                      </a:r>
                    </a:p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50" baseline="0" dirty="0"/>
                        <a:t>10 000 тыс. руб.)</a:t>
                      </a:r>
                      <a:endParaRPr lang="ru-RU" sz="1150" dirty="0"/>
                    </a:p>
                  </a:txBody>
                  <a:tcPr marL="91437" marR="91437" anchor="ctr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50" dirty="0"/>
                        <a:t>100% от первоначального взноса (</a:t>
                      </a:r>
                      <a:r>
                        <a:rPr lang="ru-RU" sz="1150" baseline="0" dirty="0"/>
                        <a:t>не более 10 000 тыс. руб. и 75% стоимости предмета лизинга)</a:t>
                      </a:r>
                      <a:endParaRPr lang="ru-RU" sz="1150" dirty="0"/>
                    </a:p>
                  </a:txBody>
                  <a:tcPr marL="91437" marR="91437" anchor="ctr"/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478162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ru-RU" sz="1150" dirty="0"/>
                        <a:t>20.</a:t>
                      </a:r>
                      <a:r>
                        <a:rPr lang="ru-RU" sz="1150" baseline="0" dirty="0"/>
                        <a:t> </a:t>
                      </a:r>
                      <a:r>
                        <a:rPr lang="ru-RU" sz="115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Оборудование для сельскохозяйственных  потребительских кооперативов </a:t>
                      </a:r>
                    </a:p>
                  </a:txBody>
                  <a:tcPr marL="91437" marR="91437" anchor="ctr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50" dirty="0"/>
                        <a:t>50% от стоимости</a:t>
                      </a:r>
                    </a:p>
                  </a:txBody>
                  <a:tcPr marL="91437" marR="91437" anchor="ctr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50" baseline="0" dirty="0"/>
                        <a:t>Не более 10 000 тыс. руб. в год</a:t>
                      </a:r>
                      <a:endParaRPr lang="ru-RU" sz="1150" dirty="0"/>
                    </a:p>
                  </a:txBody>
                  <a:tcPr marL="91437" marR="91437" anchor="ctr"/>
                </a:tc>
                <a:extLst>
                  <a:ext uri="{0D108BD9-81ED-4DB2-BD59-A6C34878D82A}">
                    <a16:rowId xmlns:a16="http://schemas.microsoft.com/office/drawing/2014/main" xmlns="" val="3334701283"/>
                  </a:ext>
                </a:extLst>
              </a:tr>
              <a:tr h="478162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ru-RU" sz="1150" dirty="0"/>
                        <a:t>21.</a:t>
                      </a:r>
                      <a:r>
                        <a:rPr lang="ru-RU" sz="1150" baseline="0" dirty="0"/>
                        <a:t> </a:t>
                      </a:r>
                      <a:r>
                        <a:rPr lang="ru-RU" sz="115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Оборудование для организаций потребительской кооперации </a:t>
                      </a:r>
                    </a:p>
                  </a:txBody>
                  <a:tcPr marL="91437" marR="91437" anchor="ctr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50" dirty="0"/>
                        <a:t>50% от стоимости</a:t>
                      </a:r>
                    </a:p>
                  </a:txBody>
                  <a:tcPr marL="91437" marR="91437" anchor="ctr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50" baseline="0" dirty="0"/>
                        <a:t>Не более 10 000 тыс. руб. в год</a:t>
                      </a:r>
                      <a:endParaRPr lang="ru-RU" sz="1150" dirty="0"/>
                    </a:p>
                  </a:txBody>
                  <a:tcPr marL="91437" marR="91437" anchor="ctr"/>
                </a:tc>
                <a:extLst>
                  <a:ext uri="{0D108BD9-81ED-4DB2-BD59-A6C34878D82A}">
                    <a16:rowId xmlns:a16="http://schemas.microsoft.com/office/drawing/2014/main" xmlns="" val="1436272065"/>
                  </a:ext>
                </a:extLst>
              </a:tr>
              <a:tr h="478162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ru-RU" sz="115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22. Комплектующие для осуществления капитального ремонта</a:t>
                      </a:r>
                    </a:p>
                  </a:txBody>
                  <a:tcPr marL="91437" marR="91437" anchor="ctr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50" dirty="0"/>
                        <a:t>50% от стоимости</a:t>
                      </a:r>
                    </a:p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150" dirty="0"/>
                    </a:p>
                  </a:txBody>
                  <a:tcPr marL="91437" marR="91437" anchor="ctr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50" dirty="0"/>
                        <a:t>700 тыс. руб. за комплект</a:t>
                      </a:r>
                    </a:p>
                  </a:txBody>
                  <a:tcPr marL="91437" marR="91437" anchor="ctr"/>
                </a:tc>
                <a:extLst>
                  <a:ext uri="{0D108BD9-81ED-4DB2-BD59-A6C34878D82A}">
                    <a16:rowId xmlns:a16="http://schemas.microsoft.com/office/drawing/2014/main" xmlns="" val="2189186181"/>
                  </a:ext>
                </a:extLst>
              </a:tr>
            </a:tbl>
          </a:graphicData>
        </a:graphic>
      </p:graphicFrame>
      <p:graphicFrame>
        <p:nvGraphicFramePr>
          <p:cNvPr id="5" name="Схема 4"/>
          <p:cNvGraphicFramePr/>
          <p:nvPr>
            <p:extLst>
              <p:ext uri="{D42A27DB-BD31-4B8C-83A1-F6EECF244321}">
                <p14:modId xmlns:p14="http://schemas.microsoft.com/office/powerpoint/2010/main" val="1792480506"/>
              </p:ext>
            </p:extLst>
          </p:nvPr>
        </p:nvGraphicFramePr>
        <p:xfrm>
          <a:off x="2165866" y="485775"/>
          <a:ext cx="9003485" cy="37772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61496" name="TextBox 6"/>
          <p:cNvSpPr txBox="1">
            <a:spLocks noChangeArrowheads="1"/>
          </p:cNvSpPr>
          <p:nvPr/>
        </p:nvSpPr>
        <p:spPr bwMode="auto">
          <a:xfrm>
            <a:off x="1820175" y="38100"/>
            <a:ext cx="9514934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dirty="0">
                <a:latin typeface="+mn-lt"/>
              </a:rPr>
              <a:t>3. ТЕХНИЧЕСКАЯ И ТЕХНОЛОГИЧЕСКАЯ МОДЕРНИЗАЦИЯ</a:t>
            </a:r>
          </a:p>
        </p:txBody>
      </p:sp>
    </p:spTree>
    <p:extLst>
      <p:ext uri="{BB962C8B-B14F-4D97-AF65-F5344CB8AC3E}">
        <p14:creationId xmlns:p14="http://schemas.microsoft.com/office/powerpoint/2010/main" val="881785908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Місце для номера слайда 4"/>
          <p:cNvSpPr>
            <a:spLocks noGrp="1"/>
          </p:cNvSpPr>
          <p:nvPr>
            <p:ph type="sldNum" sz="quarter" idx="13"/>
          </p:nvPr>
        </p:nvSpPr>
        <p:spPr bwMode="auto">
          <a:xfrm>
            <a:off x="8824913" y="6308725"/>
            <a:ext cx="27432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uk-UA" altLang="ru-RU" sz="1600">
              <a:solidFill>
                <a:schemeClr val="accent1"/>
              </a:solidFill>
            </a:endParaRPr>
          </a:p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fld id="{92668D20-4143-414E-B586-3D2B336371C2}" type="slidenum">
              <a:rPr lang="uk-UA" altLang="ru-RU" sz="1600" smtClean="0">
                <a:solidFill>
                  <a:schemeClr val="accent1"/>
                </a:solidFill>
              </a:rPr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t>33</a:t>
            </a:fld>
            <a:endParaRPr lang="uk-UA" altLang="ru-RU" sz="1600">
              <a:solidFill>
                <a:schemeClr val="accent1"/>
              </a:solidFill>
            </a:endParaRPr>
          </a:p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uk-UA" altLang="ru-RU" sz="1600">
              <a:solidFill>
                <a:schemeClr val="accent1"/>
              </a:solidFill>
            </a:endParaRPr>
          </a:p>
        </p:txBody>
      </p:sp>
      <p:sp>
        <p:nvSpPr>
          <p:cNvPr id="9" name="Заголовок 1"/>
          <p:cNvSpPr txBox="1">
            <a:spLocks/>
          </p:cNvSpPr>
          <p:nvPr/>
        </p:nvSpPr>
        <p:spPr>
          <a:xfrm>
            <a:off x="1681163" y="485775"/>
            <a:ext cx="7499350" cy="1143000"/>
          </a:xfrm>
          <a:prstGeom prst="rect">
            <a:avLst/>
          </a:prstGeom>
        </p:spPr>
        <p:txBody>
          <a:bodyPr anchor="ctr">
            <a:normAutofit fontScale="97500"/>
          </a:bodyPr>
          <a:lstStyle/>
          <a:p>
            <a:pPr eaLnBrk="1" fontAlgn="auto" hangingPunct="1">
              <a:lnSpc>
                <a:spcPct val="90000"/>
              </a:lnSpc>
              <a:spcAft>
                <a:spcPts val="0"/>
              </a:spcAft>
              <a:defRPr/>
            </a:pPr>
            <a:endParaRPr lang="ru-RU" sz="2400" b="1" dirty="0">
              <a:solidFill>
                <a:schemeClr val="accent5">
                  <a:lumMod val="75000"/>
                </a:schemeClr>
              </a:solidFill>
              <a:latin typeface="+mn-lt"/>
              <a:ea typeface="+mj-ea"/>
              <a:cs typeface="+mj-cs"/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02161020"/>
              </p:ext>
            </p:extLst>
          </p:nvPr>
        </p:nvGraphicFramePr>
        <p:xfrm>
          <a:off x="2238997" y="1057275"/>
          <a:ext cx="8856663" cy="4438087"/>
        </p:xfrm>
        <a:graphic>
          <a:graphicData uri="http://schemas.openxmlformats.org/drawingml/2006/table">
            <a:tbl>
              <a:tblPr firstRow="1" bandRow="1">
                <a:tableStyleId>{B301B821-A1FF-4177-AEE7-76D212191A09}</a:tableStyleId>
              </a:tblPr>
              <a:tblGrid>
                <a:gridCol w="3081395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244437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3530831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285403">
                <a:tc rowSpan="2">
                  <a:txBody>
                    <a:bodyPr/>
                    <a:lstStyle/>
                    <a:p>
                      <a:pPr algn="ctr"/>
                      <a:r>
                        <a:rPr lang="ru-RU" sz="1150" dirty="0"/>
                        <a:t>Оборудование и техника</a:t>
                      </a:r>
                    </a:p>
                  </a:txBody>
                  <a:tcPr marL="91437" marR="91437" anchor="ctr"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sz="1150" dirty="0"/>
                        <a:t>Размер возмещения из областного бюджета</a:t>
                      </a:r>
                    </a:p>
                  </a:txBody>
                  <a:tcPr marL="91437" marR="91437" anchor="ctr"/>
                </a:tc>
                <a:tc hMerge="1">
                  <a:txBody>
                    <a:bodyPr/>
                    <a:lstStyle/>
                    <a:p>
                      <a:pPr algn="ctr"/>
                      <a:endParaRPr lang="ru-RU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472954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50" dirty="0"/>
                        <a:t>Приобретение</a:t>
                      </a:r>
                      <a:r>
                        <a:rPr lang="ru-RU" sz="1150" baseline="0" dirty="0"/>
                        <a:t> за собственные или заемные средства</a:t>
                      </a:r>
                      <a:endParaRPr lang="ru-RU" sz="1150" dirty="0"/>
                    </a:p>
                  </a:txBody>
                  <a:tcPr marL="91437" marR="91437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50" dirty="0"/>
                        <a:t>Приобретение</a:t>
                      </a:r>
                      <a:r>
                        <a:rPr lang="ru-RU" sz="1150" baseline="0" dirty="0"/>
                        <a:t> по договору лизинга</a:t>
                      </a:r>
                      <a:endParaRPr lang="ru-RU" sz="1150" dirty="0"/>
                    </a:p>
                  </a:txBody>
                  <a:tcPr marL="91437" marR="91437" anchor="ctr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652063">
                <a:tc>
                  <a:txBody>
                    <a:bodyPr/>
                    <a:lstStyle/>
                    <a:p>
                      <a:pPr algn="l"/>
                      <a:r>
                        <a:rPr lang="ru-RU" sz="1150" dirty="0"/>
                        <a:t>23. Климатическое оборудование</a:t>
                      </a:r>
                    </a:p>
                  </a:txBody>
                  <a:tcPr marL="91437" marR="91437" anchor="ctr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50" dirty="0"/>
                        <a:t>50% от стоимости</a:t>
                      </a:r>
                    </a:p>
                  </a:txBody>
                  <a:tcPr marL="91437" marR="91437" anchor="ctr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50" dirty="0"/>
                        <a:t>100% от первоначального взноса (5</a:t>
                      </a:r>
                      <a:r>
                        <a:rPr lang="ru-RU" sz="1150" baseline="0" dirty="0"/>
                        <a:t>0% стоимости предмета лизинга)</a:t>
                      </a:r>
                      <a:endParaRPr lang="ru-RU" sz="1150" dirty="0"/>
                    </a:p>
                  </a:txBody>
                  <a:tcPr marL="91437" marR="91437" anchor="ctr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472954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50" dirty="0"/>
                        <a:t>24. </a:t>
                      </a:r>
                      <a:r>
                        <a:rPr lang="ru-RU" sz="1150" dirty="0" err="1"/>
                        <a:t>Фотосепараторы</a:t>
                      </a:r>
                      <a:endParaRPr lang="ru-RU" sz="1150" dirty="0"/>
                    </a:p>
                  </a:txBody>
                  <a:tcPr marL="91437" marR="91437" anchor="ctr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50" dirty="0"/>
                        <a:t>50% от стоимости</a:t>
                      </a:r>
                    </a:p>
                  </a:txBody>
                  <a:tcPr marL="91437" marR="91437" anchor="ctr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50" dirty="0"/>
                        <a:t>100% от первоначального взноса (5</a:t>
                      </a:r>
                      <a:r>
                        <a:rPr lang="ru-RU" sz="1150" baseline="0" dirty="0"/>
                        <a:t>0% стоимости предмета лизинга)</a:t>
                      </a:r>
                      <a:endParaRPr lang="ru-RU" sz="1150" dirty="0"/>
                    </a:p>
                  </a:txBody>
                  <a:tcPr marL="91437" marR="91437" anchor="ctr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472954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50" dirty="0"/>
                        <a:t>25. Свеклоуборочные</a:t>
                      </a:r>
                      <a:r>
                        <a:rPr lang="ru-RU" sz="1150" baseline="0" dirty="0"/>
                        <a:t> комбайны</a:t>
                      </a:r>
                      <a:endParaRPr lang="ru-RU" sz="1150" dirty="0"/>
                    </a:p>
                  </a:txBody>
                  <a:tcPr marL="91437" marR="91437" anchor="ctr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50" dirty="0"/>
                        <a:t>30% от стоимости (</a:t>
                      </a:r>
                      <a:r>
                        <a:rPr lang="ru-RU" sz="1150" baseline="0" dirty="0"/>
                        <a:t>не более </a:t>
                      </a:r>
                    </a:p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50" baseline="0" dirty="0"/>
                        <a:t>8000 тыс. руб.)</a:t>
                      </a:r>
                      <a:endParaRPr lang="ru-RU" sz="1150" dirty="0"/>
                    </a:p>
                  </a:txBody>
                  <a:tcPr marL="91437" marR="91437" anchor="ctr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50" dirty="0"/>
                        <a:t>100% от первоначального взноса (</a:t>
                      </a:r>
                      <a:r>
                        <a:rPr lang="ru-RU" sz="1150" baseline="0" dirty="0"/>
                        <a:t>не более</a:t>
                      </a:r>
                    </a:p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50" baseline="0" dirty="0"/>
                        <a:t>8000 тыс. руб. и 30% стоимости предмета лизинга )</a:t>
                      </a:r>
                      <a:endParaRPr lang="ru-RU" sz="1150" dirty="0"/>
                    </a:p>
                  </a:txBody>
                  <a:tcPr marL="91437" marR="91437" anchor="ctr"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660505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50" dirty="0"/>
                        <a:t>26. Средства автотранспортные</a:t>
                      </a:r>
                      <a:r>
                        <a:rPr lang="ru-RU" sz="1150" baseline="0" dirty="0"/>
                        <a:t> (кроме работающих на природном газе (метане)) и прицепы</a:t>
                      </a:r>
                      <a:endParaRPr lang="ru-RU" sz="1150" dirty="0"/>
                    </a:p>
                  </a:txBody>
                  <a:tcPr marL="91437" marR="91437" anchor="ctr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50" dirty="0"/>
                        <a:t>30% от стоимости (</a:t>
                      </a:r>
                      <a:r>
                        <a:rPr lang="ru-RU" sz="1150" baseline="0" dirty="0"/>
                        <a:t>не более </a:t>
                      </a:r>
                    </a:p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50" baseline="0" dirty="0"/>
                        <a:t>750 тыс. руб.)</a:t>
                      </a:r>
                      <a:endParaRPr lang="ru-RU" sz="1150" dirty="0"/>
                    </a:p>
                  </a:txBody>
                  <a:tcPr marL="91437" marR="91437" anchor="ctr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50" dirty="0"/>
                        <a:t>100% от первоначального взноса (</a:t>
                      </a:r>
                      <a:r>
                        <a:rPr lang="ru-RU" sz="1150" baseline="0" dirty="0"/>
                        <a:t>не более</a:t>
                      </a:r>
                    </a:p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50" baseline="0" dirty="0"/>
                        <a:t>750 тыс. руб. и 30% стоимости предмета лизинга)</a:t>
                      </a:r>
                      <a:endParaRPr lang="ru-RU" sz="1150" dirty="0"/>
                    </a:p>
                  </a:txBody>
                  <a:tcPr marL="91437" marR="91437" anchor="ctr"/>
                </a:tc>
                <a:extLst>
                  <a:ext uri="{0D108BD9-81ED-4DB2-BD59-A6C34878D82A}">
                    <a16:rowId xmlns:a16="http://schemas.microsoft.com/office/drawing/2014/main" xmlns="" val="4113924508"/>
                  </a:ext>
                </a:extLst>
              </a:tr>
              <a:tr h="472954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50" dirty="0"/>
                        <a:t>27. Средства автотранспортные</a:t>
                      </a:r>
                      <a:r>
                        <a:rPr lang="ru-RU" sz="1150" baseline="0" dirty="0"/>
                        <a:t>, работающие на природном газе (метане))</a:t>
                      </a:r>
                      <a:endParaRPr lang="ru-RU" sz="1150" dirty="0"/>
                    </a:p>
                  </a:txBody>
                  <a:tcPr marL="91437" marR="91437" anchor="ctr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50" dirty="0"/>
                        <a:t>30% от стоимости (</a:t>
                      </a:r>
                      <a:r>
                        <a:rPr lang="ru-RU" sz="1150" baseline="0" dirty="0"/>
                        <a:t>не более </a:t>
                      </a:r>
                    </a:p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50" baseline="0" dirty="0"/>
                        <a:t>1500 тыс. руб.)</a:t>
                      </a:r>
                      <a:endParaRPr lang="ru-RU" sz="1150" dirty="0"/>
                    </a:p>
                  </a:txBody>
                  <a:tcPr marL="91437" marR="91437" anchor="ctr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50" dirty="0"/>
                        <a:t>100% от первоначального взноса (</a:t>
                      </a:r>
                      <a:r>
                        <a:rPr lang="ru-RU" sz="1150" baseline="0" dirty="0"/>
                        <a:t>не более</a:t>
                      </a:r>
                    </a:p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50" baseline="0" dirty="0"/>
                        <a:t>1500 тыс. руб. и 30% стоимости предмета лизинга)</a:t>
                      </a:r>
                      <a:endParaRPr lang="ru-RU" sz="1150" dirty="0"/>
                    </a:p>
                  </a:txBody>
                  <a:tcPr marL="91437" marR="91437" anchor="ctr"/>
                </a:tc>
                <a:extLst>
                  <a:ext uri="{0D108BD9-81ED-4DB2-BD59-A6C34878D82A}">
                    <a16:rowId xmlns:a16="http://schemas.microsoft.com/office/drawing/2014/main" xmlns="" val="341168013"/>
                  </a:ext>
                </a:extLst>
              </a:tr>
              <a:tr h="472954">
                <a:tc>
                  <a:txBody>
                    <a:bodyPr/>
                    <a:lstStyle/>
                    <a:p>
                      <a:pPr algn="l"/>
                      <a:r>
                        <a:rPr lang="ru-RU" sz="1150" baseline="0" dirty="0"/>
                        <a:t> 28</a:t>
                      </a:r>
                      <a:r>
                        <a:rPr lang="ru-RU" sz="1150" dirty="0"/>
                        <a:t>. Роботизированные доильные установки</a:t>
                      </a:r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15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100</a:t>
                      </a:r>
                      <a:r>
                        <a:rPr kumimoji="0" lang="ru-RU" sz="115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% от стоимости (не более 10000 тыс. руб.) – отечественного производства; </a:t>
                      </a:r>
                      <a:r>
                        <a:rPr kumimoji="0" lang="ru-RU" sz="115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endParaRPr kumimoji="0" lang="ru-RU" sz="115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15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не более 10 единиц оборудования в год</a:t>
                      </a:r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15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100% от первоначального взноса </a:t>
                      </a:r>
                      <a:r>
                        <a:rPr kumimoji="0" lang="ru-RU" sz="115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 </a:t>
                      </a:r>
                    </a:p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15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endParaRPr kumimoji="0" lang="ru-RU" sz="115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6000" marR="36000" marT="36000" marB="36000" anchor="ctr"/>
                </a:tc>
                <a:extLst>
                  <a:ext uri="{0D108BD9-81ED-4DB2-BD59-A6C34878D82A}">
                    <a16:rowId xmlns:a16="http://schemas.microsoft.com/office/drawing/2014/main" xmlns="" val="933637783"/>
                  </a:ext>
                </a:extLst>
              </a:tr>
            </a:tbl>
          </a:graphicData>
        </a:graphic>
      </p:graphicFrame>
      <p:graphicFrame>
        <p:nvGraphicFramePr>
          <p:cNvPr id="5" name="Схема 4"/>
          <p:cNvGraphicFramePr/>
          <p:nvPr/>
        </p:nvGraphicFramePr>
        <p:xfrm>
          <a:off x="2165866" y="485775"/>
          <a:ext cx="9003485" cy="37772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61496" name="TextBox 6"/>
          <p:cNvSpPr txBox="1">
            <a:spLocks noChangeArrowheads="1"/>
          </p:cNvSpPr>
          <p:nvPr/>
        </p:nvSpPr>
        <p:spPr bwMode="auto">
          <a:xfrm>
            <a:off x="2238997" y="38100"/>
            <a:ext cx="8930355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dirty="0">
                <a:latin typeface="+mn-lt"/>
              </a:rPr>
              <a:t>3. ТЕХНИЧЕСКАЯ И ТЕХНОЛОГИЧЕСКАЯ МОДЕРНИЗАЦИЯ</a:t>
            </a:r>
          </a:p>
        </p:txBody>
      </p:sp>
    </p:spTree>
    <p:extLst>
      <p:ext uri="{BB962C8B-B14F-4D97-AF65-F5344CB8AC3E}">
        <p14:creationId xmlns:p14="http://schemas.microsoft.com/office/powerpoint/2010/main" val="2850080060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Місце для номера слайда 4"/>
          <p:cNvSpPr>
            <a:spLocks noGrp="1"/>
          </p:cNvSpPr>
          <p:nvPr>
            <p:ph type="sldNum" sz="quarter" idx="13"/>
          </p:nvPr>
        </p:nvSpPr>
        <p:spPr bwMode="auto">
          <a:xfrm>
            <a:off x="8824913" y="6308725"/>
            <a:ext cx="27432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uk-UA" altLang="ru-RU" sz="1600">
              <a:solidFill>
                <a:schemeClr val="accent1"/>
              </a:solidFill>
            </a:endParaRPr>
          </a:p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fld id="{71A99A47-5986-4BC6-9DCE-7EF825769D60}" type="slidenum">
              <a:rPr lang="uk-UA" altLang="ru-RU" sz="1600" smtClean="0">
                <a:solidFill>
                  <a:schemeClr val="accent1"/>
                </a:solidFill>
              </a:rPr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t>34</a:t>
            </a:fld>
            <a:endParaRPr lang="uk-UA" altLang="ru-RU" sz="1600">
              <a:solidFill>
                <a:schemeClr val="accent1"/>
              </a:solidFill>
            </a:endParaRPr>
          </a:p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uk-UA" altLang="ru-RU" sz="1600">
              <a:solidFill>
                <a:schemeClr val="accent1"/>
              </a:solidFill>
            </a:endParaRPr>
          </a:p>
        </p:txBody>
      </p:sp>
      <p:sp>
        <p:nvSpPr>
          <p:cNvPr id="9" name="Заголовок 1"/>
          <p:cNvSpPr txBox="1">
            <a:spLocks/>
          </p:cNvSpPr>
          <p:nvPr/>
        </p:nvSpPr>
        <p:spPr>
          <a:xfrm>
            <a:off x="1681163" y="485775"/>
            <a:ext cx="9643330" cy="755341"/>
          </a:xfrm>
          <a:prstGeom prst="rect">
            <a:avLst/>
          </a:prstGeom>
        </p:spPr>
        <p:txBody>
          <a:bodyPr anchor="ctr">
            <a:normAutofit fontScale="97500"/>
          </a:bodyPr>
          <a:lstStyle/>
          <a:p>
            <a:pPr eaLnBrk="1" fontAlgn="auto" hangingPunct="1">
              <a:lnSpc>
                <a:spcPct val="90000"/>
              </a:lnSpc>
              <a:spcAft>
                <a:spcPts val="0"/>
              </a:spcAft>
              <a:defRPr/>
            </a:pPr>
            <a:endParaRPr lang="ru-RU" sz="2400" b="1" dirty="0">
              <a:solidFill>
                <a:schemeClr val="accent5">
                  <a:lumMod val="75000"/>
                </a:schemeClr>
              </a:solidFill>
              <a:latin typeface="+mn-lt"/>
              <a:ea typeface="+mj-ea"/>
              <a:cs typeface="+mj-cs"/>
            </a:endParaRPr>
          </a:p>
        </p:txBody>
      </p:sp>
      <p:sp>
        <p:nvSpPr>
          <p:cNvPr id="16429" name="TextBox 5"/>
          <p:cNvSpPr txBox="1">
            <a:spLocks noChangeArrowheads="1"/>
          </p:cNvSpPr>
          <p:nvPr/>
        </p:nvSpPr>
        <p:spPr bwMode="auto">
          <a:xfrm>
            <a:off x="1785127" y="386391"/>
            <a:ext cx="9435402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2200" dirty="0">
                <a:latin typeface="+mn-lt"/>
              </a:rPr>
              <a:t>4</a:t>
            </a:r>
            <a:r>
              <a:rPr lang="ru-RU" altLang="ru-RU" sz="2200" dirty="0" smtClean="0">
                <a:latin typeface="+mn-lt"/>
              </a:rPr>
              <a:t>. СУБСИДИИ НА ЗАКЛАДКУ И УХОД ЗА МНОГОЛЕТНИМИ НАСАЖДЕНИЯМИ</a:t>
            </a:r>
            <a:endParaRPr lang="ru-RU" altLang="ru-RU" sz="2200" dirty="0">
              <a:latin typeface="+mn-lt"/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3437015"/>
              </p:ext>
            </p:extLst>
          </p:nvPr>
        </p:nvGraphicFramePr>
        <p:xfrm>
          <a:off x="2178840" y="1120346"/>
          <a:ext cx="9041689" cy="543446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386561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660073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995055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370840">
                <a:tc gridSpan="3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altLang="ru-RU" sz="1800" b="1" i="0" u="sng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УСЛОВИЯ: </a:t>
                      </a: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ru-RU" sz="1300" dirty="0"/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ru-RU" sz="1300" dirty="0"/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1150" dirty="0"/>
                        <a:t>На закладку многолетних плодовых и ягодных насаждений</a:t>
                      </a: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50" dirty="0"/>
                        <a:t>На уход за многолетними плодовыми и ягодными насаждениями</a:t>
                      </a: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50" dirty="0"/>
                        <a:t>На раскорчевку выбывших из эксплуатации многолетних насаждений </a:t>
                      </a: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528431">
                <a:tc gridSpan="3">
                  <a:txBody>
                    <a:bodyPr/>
                    <a:lstStyle/>
                    <a:p>
                      <a:r>
                        <a:rPr lang="ru-RU" sz="1150" dirty="0"/>
                        <a:t>- нахождение земельного участка (земельных участков), используемого (используемых) в целях мероприятий в собственности получателя либо в пользовании получателя на ином праве на срок: для посадок земляники - не менее 4 лет, для остальных многолетних насаждений - не менее 5 лет, начиная с месяца закладки многолетних насаждений.</a:t>
                      </a:r>
                    </a:p>
                  </a:txBody>
                  <a:tcPr marL="36000" marR="36000" marT="36000" marB="360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816649">
                <a:tc gridSpan="2">
                  <a:txBody>
                    <a:bodyPr/>
                    <a:lstStyle/>
                    <a:p>
                      <a:r>
                        <a:rPr lang="ru-RU" sz="1150" dirty="0"/>
                        <a:t>- использование получателем посадочного материала сельскохозяйственных культур, сорта или гибриды которых включены в Государственный реестр селекционных достижений, допущенных к использованию по конкретному региону допуска, при условии, что сортовые и посевные качества такого посадочного материала соответствуют ГОСТ Р 53135-2008.</a:t>
                      </a:r>
                    </a:p>
                  </a:txBody>
                  <a:tcPr marL="36000" marR="36000" marT="36000" marB="360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r>
                        <a:rPr lang="ru-RU" sz="1150" dirty="0"/>
                        <a:t>- площадь раскорчевки выбывших из эксплуатации многолетних насаждений не превышает площадь, указанную в проекте на закладку многолетних насаждений;</a:t>
                      </a:r>
                    </a:p>
                    <a:p>
                      <a:r>
                        <a:rPr lang="ru-RU" sz="1150" dirty="0"/>
                        <a:t>- наличие на начало текущего года площадей многолетних насаждений в возрасте 20 лет и более начиная от года закладки</a:t>
                      </a:r>
                    </a:p>
                    <a:p>
                      <a:endParaRPr lang="ru-RU" sz="1150" dirty="0"/>
                    </a:p>
                    <a:p>
                      <a:endParaRPr lang="ru-RU" sz="1150" dirty="0"/>
                    </a:p>
                  </a:txBody>
                  <a:tcPr marL="36000" marR="36000" marT="36000" marB="360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2682240">
                <a:tc>
                  <a:txBody>
                    <a:bodyPr/>
                    <a:lstStyle/>
                    <a:p>
                      <a:r>
                        <a:rPr lang="ru-RU" sz="1150" dirty="0"/>
                        <a:t>- наличие у получателя проекта на закладку многолетних насаждений, разработанного в соответствии с Инструкцией по проектированию многолетних насаждений, рассмотренной и одобренной секцией "Земледелие и растениеводство" Научно-технического совета Минсельхоза России (протокол от 23 апреля 2013 г. N 8);</a:t>
                      </a:r>
                    </a:p>
                    <a:p>
                      <a:r>
                        <a:rPr lang="ru-RU" sz="1150" dirty="0"/>
                        <a:t>- площадь закладки многолетних насаждений в соответствии с проектом на закладку многолетних насаждений составляет не менее 1 гектара;</a:t>
                      </a:r>
                    </a:p>
                    <a:p>
                      <a:r>
                        <a:rPr lang="ru-RU" sz="1150" dirty="0"/>
                        <a:t>- субсидия уход предоставляется до начала периода товарного плодоношения многолетних насаждений, определяемого в пределах следующих сроков (начиная с месяца закладки):</a:t>
                      </a:r>
                    </a:p>
                    <a:p>
                      <a:r>
                        <a:rPr lang="ru-RU" sz="1150" dirty="0"/>
                        <a:t>        а) для ягодных насаждений - 3 года;</a:t>
                      </a:r>
                    </a:p>
                    <a:p>
                      <a:r>
                        <a:rPr lang="ru-RU" sz="1150" dirty="0"/>
                        <a:t>        б) для садов интенсивного типа (семечковых и косточковых) - 3 года;</a:t>
                      </a:r>
                    </a:p>
                    <a:p>
                      <a:r>
                        <a:rPr lang="ru-RU" sz="1150" dirty="0"/>
                        <a:t>        в) для иных многолетних насаждений (кроме садов интенсивного типа (семечковых и косточковых)) - 6 лет.</a:t>
                      </a:r>
                    </a:p>
                  </a:txBody>
                  <a:tcPr marL="36000" marR="36000" marT="36000" marB="360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150" dirty="0"/>
                        <a:t>- наличие у получателя на начало текущего года не менее 1 гектара площади многолетних насаждений до начала периода их товарного плодоношения.</a:t>
                      </a:r>
                    </a:p>
                    <a:p>
                      <a:endParaRPr lang="ru-RU" sz="1150" dirty="0"/>
                    </a:p>
                  </a:txBody>
                  <a:tcPr marL="36000" marR="36000" marT="36000" marB="360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51225035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837699" y="4786970"/>
            <a:ext cx="10952621" cy="1631216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just"/>
            <a:r>
              <a:rPr lang="ru-RU" sz="1000" dirty="0">
                <a:solidFill>
                  <a:srgbClr val="262626"/>
                </a:solidFill>
              </a:rPr>
              <a:t>&lt;*&gt; В случае, если доля затрат получателя по приобретению посадочного материала,</a:t>
            </a:r>
            <a:r>
              <a:rPr lang="en-US" sz="1000" dirty="0">
                <a:solidFill>
                  <a:srgbClr val="262626"/>
                </a:solidFill>
              </a:rPr>
              <a:t> </a:t>
            </a:r>
            <a:r>
              <a:rPr lang="ru-RU" sz="1000" dirty="0">
                <a:solidFill>
                  <a:srgbClr val="262626"/>
                </a:solidFill>
              </a:rPr>
              <a:t>произведенного на территории Российской Федерации, сорта которого включены в</a:t>
            </a:r>
            <a:r>
              <a:rPr lang="en-US" sz="1000" dirty="0">
                <a:solidFill>
                  <a:srgbClr val="262626"/>
                </a:solidFill>
              </a:rPr>
              <a:t> </a:t>
            </a:r>
            <a:r>
              <a:rPr lang="ru-RU" sz="1000" dirty="0">
                <a:solidFill>
                  <a:srgbClr val="262626"/>
                </a:solidFill>
              </a:rPr>
              <a:t>Государственный реестр селекционных достижений, допущенных к использованию (далее -</a:t>
            </a:r>
            <a:r>
              <a:rPr lang="en-US" sz="1000" dirty="0">
                <a:solidFill>
                  <a:srgbClr val="262626"/>
                </a:solidFill>
              </a:rPr>
              <a:t> </a:t>
            </a:r>
            <a:r>
              <a:rPr lang="ru-RU" sz="1000" dirty="0">
                <a:solidFill>
                  <a:srgbClr val="262626"/>
                </a:solidFill>
              </a:rPr>
              <a:t>Государственный реестр), в общей сумме затрат получателя на посадочный материал, сорта</a:t>
            </a:r>
            <a:r>
              <a:rPr lang="en-US" sz="1000" dirty="0">
                <a:solidFill>
                  <a:srgbClr val="262626"/>
                </a:solidFill>
              </a:rPr>
              <a:t> </a:t>
            </a:r>
            <a:r>
              <a:rPr lang="ru-RU" sz="1000" dirty="0">
                <a:solidFill>
                  <a:srgbClr val="262626"/>
                </a:solidFill>
              </a:rPr>
              <a:t>которого включены в Государственный реестр, составляет более 50%.</a:t>
            </a:r>
            <a:endParaRPr lang="en-US" sz="1000" dirty="0">
              <a:solidFill>
                <a:srgbClr val="262626"/>
              </a:solidFill>
            </a:endParaRPr>
          </a:p>
          <a:p>
            <a:pPr algn="just"/>
            <a:r>
              <a:rPr lang="ru-RU" sz="1000" dirty="0">
                <a:solidFill>
                  <a:srgbClr val="262626"/>
                </a:solidFill>
              </a:rPr>
              <a:t>&lt;**&gt;</a:t>
            </a:r>
            <a:r>
              <a:rPr lang="en-US" sz="1000" dirty="0">
                <a:solidFill>
                  <a:srgbClr val="262626"/>
                </a:solidFill>
              </a:rPr>
              <a:t> </a:t>
            </a:r>
            <a:r>
              <a:rPr lang="ru-RU" sz="1000" dirty="0">
                <a:solidFill>
                  <a:srgbClr val="262626"/>
                </a:solidFill>
              </a:rPr>
              <a:t>Повышающий коэффициент (</a:t>
            </a:r>
            <a:r>
              <a:rPr lang="ru-RU" sz="1000" dirty="0" err="1">
                <a:solidFill>
                  <a:srgbClr val="262626"/>
                </a:solidFill>
              </a:rPr>
              <a:t>Кп</a:t>
            </a:r>
            <a:r>
              <a:rPr lang="ru-RU" sz="1000" dirty="0">
                <a:solidFill>
                  <a:srgbClr val="262626"/>
                </a:solidFill>
              </a:rPr>
              <a:t>):</a:t>
            </a:r>
          </a:p>
          <a:p>
            <a:r>
              <a:rPr lang="ru-RU" sz="1000" dirty="0"/>
              <a:t>- для садов интенсивного типа с плотностью посадки свыше 1250 растений на 1 гектар - 1,4;</a:t>
            </a:r>
          </a:p>
          <a:p>
            <a:r>
              <a:rPr lang="ru-RU" sz="1000" dirty="0"/>
              <a:t>- для садов интенсивного типа с плотностью посадки свыше 2500 растений на 1 гектар - 1,7;</a:t>
            </a:r>
          </a:p>
          <a:p>
            <a:r>
              <a:rPr lang="ru-RU" sz="1000" dirty="0"/>
              <a:t>- для садов интенсивного типа с плотностью посадки свыше 3500 растений на 1 гектар - 3;</a:t>
            </a:r>
          </a:p>
          <a:p>
            <a:r>
              <a:rPr lang="ru-RU" sz="1000" dirty="0">
                <a:solidFill>
                  <a:srgbClr val="262626"/>
                </a:solidFill>
              </a:rPr>
              <a:t>&lt;***&gt; Повышающий коэффициент (</a:t>
            </a:r>
            <a:r>
              <a:rPr lang="ru-RU" sz="1000" dirty="0" err="1">
                <a:solidFill>
                  <a:srgbClr val="262626"/>
                </a:solidFill>
              </a:rPr>
              <a:t>Кп</a:t>
            </a:r>
            <a:r>
              <a:rPr lang="ru-RU" sz="1000" dirty="0">
                <a:solidFill>
                  <a:srgbClr val="262626"/>
                </a:solidFill>
              </a:rPr>
              <a:t>):</a:t>
            </a:r>
            <a:endParaRPr lang="ru-RU" sz="1000" dirty="0"/>
          </a:p>
          <a:p>
            <a:r>
              <a:rPr lang="ru-RU" sz="1000" dirty="0"/>
              <a:t>- для ягодных кустарниковых насаждений - 1,1;</a:t>
            </a:r>
          </a:p>
          <a:p>
            <a:r>
              <a:rPr lang="ru-RU" sz="1000" dirty="0"/>
              <a:t>- для ягодных кустарниковых насаждений с установкой шпалерных конструкций - 1,4.</a:t>
            </a:r>
          </a:p>
        </p:txBody>
      </p:sp>
      <p:sp>
        <p:nvSpPr>
          <p:cNvPr id="16386" name="Місце для номера слайда 4"/>
          <p:cNvSpPr>
            <a:spLocks noGrp="1"/>
          </p:cNvSpPr>
          <p:nvPr>
            <p:ph type="sldNum" sz="quarter" idx="13"/>
          </p:nvPr>
        </p:nvSpPr>
        <p:spPr bwMode="auto">
          <a:xfrm>
            <a:off x="8824913" y="6308725"/>
            <a:ext cx="27432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uk-UA" altLang="ru-RU" sz="1600">
              <a:solidFill>
                <a:schemeClr val="accent1"/>
              </a:solidFill>
            </a:endParaRPr>
          </a:p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fld id="{71A99A47-5986-4BC6-9DCE-7EF825769D60}" type="slidenum">
              <a:rPr lang="uk-UA" altLang="ru-RU" sz="1600" smtClean="0">
                <a:solidFill>
                  <a:schemeClr val="accent1"/>
                </a:solidFill>
              </a:rPr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t>35</a:t>
            </a:fld>
            <a:endParaRPr lang="uk-UA" altLang="ru-RU" sz="1600">
              <a:solidFill>
                <a:schemeClr val="accent1"/>
              </a:solidFill>
            </a:endParaRPr>
          </a:p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uk-UA" altLang="ru-RU" sz="1600">
              <a:solidFill>
                <a:schemeClr val="accent1"/>
              </a:solidFill>
            </a:endParaRPr>
          </a:p>
        </p:txBody>
      </p:sp>
      <p:sp>
        <p:nvSpPr>
          <p:cNvPr id="9" name="Заголовок 1"/>
          <p:cNvSpPr txBox="1">
            <a:spLocks/>
          </p:cNvSpPr>
          <p:nvPr/>
        </p:nvSpPr>
        <p:spPr>
          <a:xfrm>
            <a:off x="1681163" y="485775"/>
            <a:ext cx="7499350" cy="1143000"/>
          </a:xfrm>
          <a:prstGeom prst="rect">
            <a:avLst/>
          </a:prstGeom>
        </p:spPr>
        <p:txBody>
          <a:bodyPr anchor="ctr">
            <a:normAutofit fontScale="97500"/>
          </a:bodyPr>
          <a:lstStyle/>
          <a:p>
            <a:pPr eaLnBrk="1" fontAlgn="auto" hangingPunct="1">
              <a:lnSpc>
                <a:spcPct val="90000"/>
              </a:lnSpc>
              <a:spcAft>
                <a:spcPts val="0"/>
              </a:spcAft>
              <a:defRPr/>
            </a:pPr>
            <a:endParaRPr lang="ru-RU" sz="2400" b="1" dirty="0">
              <a:solidFill>
                <a:schemeClr val="accent5">
                  <a:lumMod val="75000"/>
                </a:schemeClr>
              </a:solidFill>
              <a:latin typeface="+mn-lt"/>
              <a:ea typeface="+mj-ea"/>
              <a:cs typeface="+mj-cs"/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68828342"/>
              </p:ext>
            </p:extLst>
          </p:nvPr>
        </p:nvGraphicFramePr>
        <p:xfrm>
          <a:off x="2089125" y="859100"/>
          <a:ext cx="9644251" cy="3748920"/>
        </p:xfrm>
        <a:graphic>
          <a:graphicData uri="http://schemas.openxmlformats.org/drawingml/2006/table">
            <a:tbl>
              <a:tblPr/>
              <a:tblGrid>
                <a:gridCol w="5915779">
                  <a:extLst>
                    <a:ext uri="{9D8B030D-6E8A-4147-A177-3AD203B41FA5}">
                      <a16:colId xmlns:a16="http://schemas.microsoft.com/office/drawing/2014/main" xmlns="" val="2482391542"/>
                    </a:ext>
                  </a:extLst>
                </a:gridCol>
                <a:gridCol w="1207462">
                  <a:extLst>
                    <a:ext uri="{9D8B030D-6E8A-4147-A177-3AD203B41FA5}">
                      <a16:colId xmlns:a16="http://schemas.microsoft.com/office/drawing/2014/main" xmlns="" val="2431480006"/>
                    </a:ext>
                  </a:extLst>
                </a:gridCol>
                <a:gridCol w="1119499">
                  <a:extLst>
                    <a:ext uri="{9D8B030D-6E8A-4147-A177-3AD203B41FA5}">
                      <a16:colId xmlns:a16="http://schemas.microsoft.com/office/drawing/2014/main" xmlns="" val="2207675087"/>
                    </a:ext>
                  </a:extLst>
                </a:gridCol>
                <a:gridCol w="1401511">
                  <a:extLst>
                    <a:ext uri="{9D8B030D-6E8A-4147-A177-3AD203B41FA5}">
                      <a16:colId xmlns:a16="http://schemas.microsoft.com/office/drawing/2014/main" xmlns="" val="3031056523"/>
                    </a:ext>
                  </a:extLst>
                </a:gridCol>
              </a:tblGrid>
              <a:tr h="14983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altLang="ru-RU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Направления предоставления субсидии</a:t>
                      </a:r>
                    </a:p>
                  </a:txBody>
                  <a:tcPr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Ставка на 1 га</a:t>
                      </a:r>
                    </a:p>
                  </a:txBody>
                  <a:tcPr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altLang="ru-RU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Ставка на 1 га&lt;*&gt;</a:t>
                      </a:r>
                    </a:p>
                  </a:txBody>
                  <a:tcPr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altLang="ru-RU" sz="14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Повышающий коэффициент (</a:t>
                      </a:r>
                      <a:r>
                        <a:rPr kumimoji="0" lang="ru-RU" altLang="ru-RU" sz="1400" b="1" i="0" u="none" strike="noStrike" kern="1200" cap="none" normalizeH="0" baseline="0" dirty="0" err="1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Кп</a:t>
                      </a:r>
                      <a:r>
                        <a:rPr kumimoji="0" lang="ru-RU" altLang="ru-RU" sz="14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)</a:t>
                      </a:r>
                      <a:endParaRPr lang="ru-RU" dirty="0"/>
                    </a:p>
                  </a:txBody>
                  <a:tcPr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14526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 Закладка плодовых насаждений</a:t>
                      </a:r>
                      <a:endParaRPr kumimoji="0" lang="ru-RU" altLang="ru-RU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5EFEC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75 000 руб.</a:t>
                      </a:r>
                    </a:p>
                  </a:txBody>
                  <a:tcPr marT="45710" marB="4571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5EFEC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80 000 руб.</a:t>
                      </a:r>
                    </a:p>
                  </a:txBody>
                  <a:tcPr marT="45710" marB="4571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5EFEC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Х</a:t>
                      </a:r>
                    </a:p>
                  </a:txBody>
                  <a:tcPr marT="45710" marB="4571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5EFE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774626284"/>
                  </a:ext>
                </a:extLst>
              </a:tr>
              <a:tr h="214526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 Закладка ягодных кустарниковых насаждений</a:t>
                      </a:r>
                      <a:endParaRPr kumimoji="0" lang="ru-RU" altLang="ru-RU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315 000 руб. </a:t>
                      </a:r>
                    </a:p>
                  </a:txBody>
                  <a:tcPr marT="45710" marB="4571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320 000 руб. </a:t>
                      </a:r>
                    </a:p>
                  </a:txBody>
                  <a:tcPr marT="45710" marB="4571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&lt;***&gt;</a:t>
                      </a:r>
                    </a:p>
                  </a:txBody>
                  <a:tcPr marT="45710" marB="4571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539307764"/>
                  </a:ext>
                </a:extLst>
              </a:tr>
              <a:tr h="289920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 Закладка ягодных насаждений (кроме ягодных кустарниковых насаждений)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5EFEC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265 000 руб.</a:t>
                      </a:r>
                    </a:p>
                  </a:txBody>
                  <a:tcPr marT="45710" marB="4571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5EFEC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270 000 руб.</a:t>
                      </a:r>
                    </a:p>
                  </a:txBody>
                  <a:tcPr marT="45710" marB="4571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5EFEC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Х</a:t>
                      </a:r>
                    </a:p>
                  </a:txBody>
                  <a:tcPr marT="45710" marB="4571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5EFE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706369034"/>
                  </a:ext>
                </a:extLst>
              </a:tr>
              <a:tr h="214526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 Закладка плодовых питомников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100 000 руб.</a:t>
                      </a:r>
                    </a:p>
                  </a:txBody>
                  <a:tcPr marT="45710" marB="4571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–</a:t>
                      </a:r>
                    </a:p>
                  </a:txBody>
                  <a:tcPr marT="45710" marB="4571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T="45710" marB="4571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754278582"/>
                  </a:ext>
                </a:extLst>
              </a:tr>
              <a:tr h="214526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 Закладка ягодных питомников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5EFEC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320 000 руб.</a:t>
                      </a:r>
                    </a:p>
                  </a:txBody>
                  <a:tcPr marT="45710" marB="4571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5EFEC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–</a:t>
                      </a:r>
                    </a:p>
                  </a:txBody>
                  <a:tcPr marT="45710" marB="4571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5EFEC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Х</a:t>
                      </a:r>
                    </a:p>
                  </a:txBody>
                  <a:tcPr marT="45710" marB="4571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5EFE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044360559"/>
                  </a:ext>
                </a:extLst>
              </a:tr>
              <a:tr h="289920">
                <a:tc>
                  <a:txBody>
                    <a:bodyPr/>
                    <a:lstStyle>
                      <a:lvl1pPr defTabSz="457200"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defTabSz="4572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defTabSz="4572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defTabSz="4572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defTabSz="4572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defTabSz="4572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defTabSz="4572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defTabSz="4572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defTabSz="4572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6. Закладка садов интенсивного типа</a:t>
                      </a:r>
                      <a:endParaRPr kumimoji="0" lang="ru-RU" altLang="ru-RU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315 000 руб.</a:t>
                      </a:r>
                    </a:p>
                  </a:txBody>
                  <a:tcPr marT="45710" marB="4571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320 000 руб.</a:t>
                      </a:r>
                    </a:p>
                  </a:txBody>
                  <a:tcPr marT="45710" marB="4571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&lt;**&gt;</a:t>
                      </a:r>
                      <a:endParaRPr kumimoji="0" lang="ru-RU" altLang="ru-RU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T="45710" marB="4571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4277204930"/>
                  </a:ext>
                </a:extLst>
              </a:tr>
              <a:tr h="295770">
                <a:tc>
                  <a:txBody>
                    <a:bodyPr/>
                    <a:lstStyle>
                      <a:lvl1pPr defTabSz="457200"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defTabSz="4572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defTabSz="4572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defTabSz="4572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defTabSz="4572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defTabSz="4572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defTabSz="4572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defTabSz="4572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defTabSz="4572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7. Уход за плодовыми и ягодными насаждениями (включая питомники) без установки шпалеры и (или) </a:t>
                      </a:r>
                      <a:r>
                        <a:rPr kumimoji="0" lang="ru-RU" altLang="ru-RU" sz="1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противоградной</a:t>
                      </a:r>
                      <a:r>
                        <a:rPr kumimoji="0" lang="ru-RU" alt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сетки</a:t>
                      </a:r>
                      <a:endParaRPr kumimoji="0" lang="ru-RU" altLang="ru-RU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5EFEC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50 000 руб.</a:t>
                      </a:r>
                    </a:p>
                  </a:txBody>
                  <a:tcPr marT="45710" marB="4571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5EFEC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–</a:t>
                      </a:r>
                    </a:p>
                  </a:txBody>
                  <a:tcPr marT="45710" marB="4571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5EFEC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Х</a:t>
                      </a:r>
                    </a:p>
                  </a:txBody>
                  <a:tcPr marT="45710" marB="4571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5EFE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457353005"/>
                  </a:ext>
                </a:extLst>
              </a:tr>
              <a:tr h="289920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alt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8.</a:t>
                      </a:r>
                      <a:r>
                        <a:rPr kumimoji="0" lang="ru-RU" alt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Уход за плодовыми и ягодными насаждениями (включая питомники) с установкой шпалеры и (или) </a:t>
                      </a:r>
                      <a:r>
                        <a:rPr kumimoji="0" lang="ru-RU" altLang="ru-RU" sz="1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противоградной</a:t>
                      </a:r>
                      <a:r>
                        <a:rPr kumimoji="0" lang="ru-RU" alt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сетки</a:t>
                      </a:r>
                      <a:endParaRPr kumimoji="0" lang="ru-RU" altLang="ru-RU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80 000 руб.</a:t>
                      </a:r>
                    </a:p>
                  </a:txBody>
                  <a:tcPr marT="45710" marB="4571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–</a:t>
                      </a:r>
                    </a:p>
                  </a:txBody>
                  <a:tcPr marT="45710" marB="4571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Х</a:t>
                      </a:r>
                    </a:p>
                  </a:txBody>
                  <a:tcPr marT="45710" marB="4571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289920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9. Раскорчевка выбывших из эксплуатации многолетних насаждений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20 000 руб.</a:t>
                      </a:r>
                    </a:p>
                  </a:txBody>
                  <a:tcPr marT="45710" marB="4571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–</a:t>
                      </a:r>
                    </a:p>
                  </a:txBody>
                  <a:tcPr marT="45710" marB="4571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Х</a:t>
                      </a:r>
                    </a:p>
                  </a:txBody>
                  <a:tcPr marT="45710" marB="4571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769954458"/>
                  </a:ext>
                </a:extLst>
              </a:tr>
            </a:tbl>
          </a:graphicData>
        </a:graphic>
      </p:graphicFrame>
      <p:sp>
        <p:nvSpPr>
          <p:cNvPr id="16429" name="TextBox 5"/>
          <p:cNvSpPr txBox="1">
            <a:spLocks noChangeArrowheads="1"/>
          </p:cNvSpPr>
          <p:nvPr/>
        </p:nvSpPr>
        <p:spPr bwMode="auto">
          <a:xfrm>
            <a:off x="2182389" y="270331"/>
            <a:ext cx="9435402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2200" dirty="0">
                <a:latin typeface="+mn-lt"/>
              </a:rPr>
              <a:t>4. СУБСИДИИ НА ЗАКЛАДКУ И УХОД ЗА МНОГОЛЕТНИМИ НАСАЖДЕНИЯМИ</a:t>
            </a: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9" name="Місце для номера слайда 4"/>
          <p:cNvSpPr>
            <a:spLocks noGrp="1"/>
          </p:cNvSpPr>
          <p:nvPr>
            <p:ph type="sldNum" sz="quarter" idx="13"/>
          </p:nvPr>
        </p:nvSpPr>
        <p:spPr bwMode="auto">
          <a:xfrm>
            <a:off x="8824913" y="6308725"/>
            <a:ext cx="27432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uk-UA" altLang="ru-RU" sz="1600">
              <a:solidFill>
                <a:schemeClr val="accent1"/>
              </a:solidFill>
            </a:endParaRPr>
          </a:p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fld id="{C17EC3F3-FC20-4F2C-9997-5DA2C11CFC92}" type="slidenum">
              <a:rPr lang="uk-UA" altLang="ru-RU" sz="1600" smtClean="0">
                <a:solidFill>
                  <a:schemeClr val="accent1"/>
                </a:solidFill>
              </a:rPr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t>36</a:t>
            </a:fld>
            <a:endParaRPr lang="uk-UA" altLang="ru-RU" sz="1600">
              <a:solidFill>
                <a:schemeClr val="accent1"/>
              </a:solidFill>
            </a:endParaRPr>
          </a:p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uk-UA" altLang="ru-RU" sz="1600">
              <a:solidFill>
                <a:schemeClr val="accent1"/>
              </a:solidFill>
            </a:endParaRPr>
          </a:p>
        </p:txBody>
      </p:sp>
      <p:sp>
        <p:nvSpPr>
          <p:cNvPr id="9" name="Заголовок 1"/>
          <p:cNvSpPr txBox="1">
            <a:spLocks/>
          </p:cNvSpPr>
          <p:nvPr/>
        </p:nvSpPr>
        <p:spPr>
          <a:xfrm>
            <a:off x="1681163" y="485775"/>
            <a:ext cx="7499350" cy="1143000"/>
          </a:xfrm>
          <a:prstGeom prst="rect">
            <a:avLst/>
          </a:prstGeom>
        </p:spPr>
        <p:txBody>
          <a:bodyPr anchor="ctr">
            <a:normAutofit fontScale="97500"/>
          </a:bodyPr>
          <a:lstStyle/>
          <a:p>
            <a:pPr eaLnBrk="1" fontAlgn="auto" hangingPunct="1">
              <a:lnSpc>
                <a:spcPct val="90000"/>
              </a:lnSpc>
              <a:spcAft>
                <a:spcPts val="0"/>
              </a:spcAft>
              <a:defRPr/>
            </a:pPr>
            <a:endParaRPr lang="ru-RU" sz="2400" b="1" dirty="0">
              <a:solidFill>
                <a:schemeClr val="accent5">
                  <a:lumMod val="75000"/>
                </a:schemeClr>
              </a:solidFill>
              <a:latin typeface="+mn-lt"/>
              <a:ea typeface="+mj-ea"/>
              <a:cs typeface="+mj-cs"/>
            </a:endParaRPr>
          </a:p>
        </p:txBody>
      </p:sp>
      <p:grpSp>
        <p:nvGrpSpPr>
          <p:cNvPr id="65541" name="Группа 3"/>
          <p:cNvGrpSpPr>
            <a:grpSpLocks/>
          </p:cNvGrpSpPr>
          <p:nvPr/>
        </p:nvGrpSpPr>
        <p:grpSpPr bwMode="auto">
          <a:xfrm>
            <a:off x="2298819" y="506413"/>
            <a:ext cx="8673981" cy="474662"/>
            <a:chOff x="32734" y="-1185924"/>
            <a:chExt cx="6696744" cy="645979"/>
          </a:xfrm>
        </p:grpSpPr>
        <p:sp>
          <p:nvSpPr>
            <p:cNvPr id="5" name="Нашивка 11"/>
            <p:cNvSpPr/>
            <p:nvPr/>
          </p:nvSpPr>
          <p:spPr>
            <a:xfrm>
              <a:off x="32734" y="-1185924"/>
              <a:ext cx="6696744" cy="645979"/>
            </a:xfrm>
            <a:prstGeom prst="chevron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6" name="Нашивка 4"/>
            <p:cNvSpPr/>
            <p:nvPr/>
          </p:nvSpPr>
          <p:spPr>
            <a:xfrm>
              <a:off x="177210" y="-1185924"/>
              <a:ext cx="6185518" cy="645979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56007" tIns="18669" rIns="18669" bIns="18669" spcCol="1270" anchor="ctr"/>
            <a:lstStyle/>
            <a:p>
              <a:pPr algn="ctr" defTabSz="62230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ru-RU" sz="1600" dirty="0">
                  <a:solidFill>
                    <a:schemeClr val="tx1"/>
                  </a:solidFill>
                </a:rPr>
                <a:t>Приказ министерства сельского хозяйства и продовольственных ресурсов Нижегородской области от 28.04.2023 № 120</a:t>
              </a:r>
            </a:p>
          </p:txBody>
        </p:sp>
      </p:grpSp>
      <p:sp>
        <p:nvSpPr>
          <p:cNvPr id="65542" name="TextBox 6"/>
          <p:cNvSpPr txBox="1">
            <a:spLocks noChangeArrowheads="1"/>
          </p:cNvSpPr>
          <p:nvPr/>
        </p:nvSpPr>
        <p:spPr bwMode="auto">
          <a:xfrm>
            <a:off x="2660656" y="50800"/>
            <a:ext cx="7956538" cy="4770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2500" dirty="0">
                <a:latin typeface="+mn-lt"/>
              </a:rPr>
              <a:t>5. ОБЛАСТНАЯ ПРОГРАММА ЛЬГОТНОГО КРЕДИТОВАНИЯ</a:t>
            </a:r>
          </a:p>
        </p:txBody>
      </p:sp>
      <p:sp>
        <p:nvSpPr>
          <p:cNvPr id="65543" name="TextBox 7"/>
          <p:cNvSpPr txBox="1">
            <a:spLocks noChangeArrowheads="1"/>
          </p:cNvSpPr>
          <p:nvPr/>
        </p:nvSpPr>
        <p:spPr bwMode="auto">
          <a:xfrm>
            <a:off x="2179638" y="981075"/>
            <a:ext cx="9164637" cy="877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1700" dirty="0">
                <a:latin typeface="+mn-lt"/>
              </a:rPr>
              <a:t>Субсидии перечисляются в кредитную организацию для зачисления их в </a:t>
            </a:r>
          </a:p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1700" dirty="0">
                <a:latin typeface="+mn-lt"/>
              </a:rPr>
              <a:t>счет уплаты части процентов, начисленных Заемщикам за пользование кредитами!</a:t>
            </a:r>
          </a:p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1700" dirty="0">
                <a:latin typeface="+mn-lt"/>
              </a:rPr>
              <a:t>Заемщик оплачивает только часть процентной ставки!</a:t>
            </a:r>
          </a:p>
        </p:txBody>
      </p:sp>
      <p:graphicFrame>
        <p:nvGraphicFramePr>
          <p:cNvPr id="10" name="Таблица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28287633"/>
              </p:ext>
            </p:extLst>
          </p:nvPr>
        </p:nvGraphicFramePr>
        <p:xfrm>
          <a:off x="2055480" y="1787236"/>
          <a:ext cx="9758841" cy="259209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27305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771145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795549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745139">
                  <a:extLst>
                    <a:ext uri="{9D8B030D-6E8A-4147-A177-3AD203B41FA5}">
                      <a16:colId xmlns:a16="http://schemas.microsoft.com/office/drawing/2014/main" xmlns="" val="2281107487"/>
                    </a:ext>
                  </a:extLst>
                </a:gridCol>
                <a:gridCol w="1353850">
                  <a:extLst>
                    <a:ext uri="{9D8B030D-6E8A-4147-A177-3AD203B41FA5}">
                      <a16:colId xmlns:a16="http://schemas.microsoft.com/office/drawing/2014/main" xmlns="" val="1764247772"/>
                    </a:ext>
                  </a:extLst>
                </a:gridCol>
                <a:gridCol w="1565853"/>
              </a:tblGrid>
              <a:tr h="507077">
                <a:tc>
                  <a:txBody>
                    <a:bodyPr/>
                    <a:lstStyle/>
                    <a:p>
                      <a:endParaRPr lang="ru-RU" sz="1000" b="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84401" marR="84401" marT="42196" marB="4219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</a:pPr>
                      <a:r>
                        <a:rPr lang="ru-RU" sz="1000" dirty="0">
                          <a:latin typeface="+mn-lt"/>
                        </a:rPr>
                        <a:t>Краткосрочные кредиты</a:t>
                      </a:r>
                    </a:p>
                    <a:p>
                      <a:pPr algn="ctr">
                        <a:lnSpc>
                          <a:spcPct val="80000"/>
                        </a:lnSpc>
                      </a:pPr>
                      <a:r>
                        <a:rPr lang="ru-RU" sz="1000" dirty="0">
                          <a:latin typeface="+mn-lt"/>
                        </a:rPr>
                        <a:t>на срок до 1,5 лет</a:t>
                      </a:r>
                      <a:endParaRPr lang="ru-RU" sz="100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84401" marR="84401" marT="42196" marB="4219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>
                          <a:latin typeface="+mn-lt"/>
                        </a:rPr>
                        <a:t>Инвестиционные кредиты</a:t>
                      </a:r>
                    </a:p>
                    <a:p>
                      <a:pPr marL="0" indent="0" algn="ctr"/>
                      <a:r>
                        <a:rPr lang="ru-RU" sz="1000" dirty="0">
                          <a:latin typeface="+mn-lt"/>
                        </a:rPr>
                        <a:t>на срок до 10 лет</a:t>
                      </a:r>
                      <a:endParaRPr lang="ru-RU" sz="100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84401" marR="84401" marT="42196" marB="4219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0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Инвестиционные кредиты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0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на срок до 5 лет</a:t>
                      </a:r>
                      <a:endParaRPr kumimoji="0" lang="ru-RU" sz="10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>
                            <a:lumMod val="85000"/>
                            <a:lumOff val="15000"/>
                          </a:srgbClr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84401" marR="84401" marT="42196" marB="4219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0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Инвестиционные кредиты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0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на срок до 8 лет</a:t>
                      </a:r>
                      <a:endParaRPr lang="ru-RU" sz="100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84401" marR="84401" marT="42196" marB="4219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0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Инвестиционные кредиты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0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на срок до 15 лет</a:t>
                      </a:r>
                      <a:endParaRPr lang="ru-RU" sz="1000" dirty="0" smtClean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00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84401" marR="84401" marT="42196" marB="4219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97751">
                <a:tc>
                  <a:txBody>
                    <a:bodyPr/>
                    <a:lstStyle/>
                    <a:p>
                      <a:r>
                        <a:rPr lang="ru-RU" sz="1000" dirty="0">
                          <a:latin typeface="+mn-lt"/>
                        </a:rPr>
                        <a:t>Размер</a:t>
                      </a:r>
                      <a:r>
                        <a:rPr lang="ru-RU" sz="1000" baseline="0" dirty="0">
                          <a:latin typeface="+mn-lt"/>
                        </a:rPr>
                        <a:t> возмещения</a:t>
                      </a:r>
                      <a:endParaRPr lang="ru-RU" sz="1000" b="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84401" marR="84401" marT="42196" marB="4219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000" u="none" strike="noStrike" kern="1200" cap="none" spc="0" normalizeH="0" baseline="0" noProof="0" dirty="0" smtClean="0">
                          <a:ln>
                            <a:noFill/>
                          </a:ln>
                          <a:effectLst/>
                          <a:uLnTx/>
                          <a:uFillTx/>
                          <a:latin typeface="+mn-lt"/>
                        </a:rPr>
                        <a:t>50% </a:t>
                      </a:r>
                      <a:r>
                        <a:rPr kumimoji="0" lang="ru-RU" sz="100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  <a:latin typeface="+mn-lt"/>
                        </a:rPr>
                        <a:t>ключевой ставки ЦБ РФ</a:t>
                      </a:r>
                      <a:endParaRPr kumimoji="0" lang="ru-RU" sz="10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>
                            <a:lumMod val="85000"/>
                            <a:lumOff val="15000"/>
                          </a:prstClr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107994" marR="84401" marT="42196" marB="4219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</a:pPr>
                      <a:r>
                        <a:rPr kumimoji="0" lang="ru-RU" sz="1000" u="none" strike="noStrike" kern="1200" cap="none" spc="0" normalizeH="0" baseline="0" noProof="0" dirty="0" smtClean="0">
                          <a:ln>
                            <a:noFill/>
                          </a:ln>
                          <a:effectLst/>
                          <a:uLnTx/>
                          <a:uFillTx/>
                          <a:latin typeface="+mn-lt"/>
                        </a:rPr>
                        <a:t>50% </a:t>
                      </a:r>
                      <a:r>
                        <a:rPr kumimoji="0" lang="ru-RU" sz="100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  <a:latin typeface="+mn-lt"/>
                        </a:rPr>
                        <a:t>ключевой ставки ЦБ РФ</a:t>
                      </a:r>
                      <a:endParaRPr lang="ru-RU" sz="100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107994" marR="84401" marT="42196" marB="4219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0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50% </a:t>
                      </a:r>
                      <a:r>
                        <a:rPr kumimoji="0" lang="ru-RU" sz="1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ключевой ставки ЦБ </a:t>
                      </a:r>
                      <a:r>
                        <a:rPr kumimoji="0" lang="ru-RU" sz="10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РФ</a:t>
                      </a:r>
                      <a:endParaRPr kumimoji="0" lang="ru-RU" sz="10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>
                            <a:lumMod val="85000"/>
                            <a:lumOff val="15000"/>
                          </a:srgbClr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107994" marR="84401" marT="42196" marB="4219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>
                              <a:lumMod val="85000"/>
                              <a:lumOff val="15000"/>
                            </a:prstClr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до </a:t>
                      </a:r>
                      <a:r>
                        <a:rPr kumimoji="0" lang="ru-RU" sz="10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>
                              <a:lumMod val="85000"/>
                              <a:lumOff val="15000"/>
                            </a:prstClr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6 </a:t>
                      </a:r>
                      <a:r>
                        <a:rPr kumimoji="0" lang="ru-RU" sz="1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>
                              <a:lumMod val="85000"/>
                              <a:lumOff val="15000"/>
                            </a:prstClr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процентных пунктов** </a:t>
                      </a:r>
                    </a:p>
                  </a:txBody>
                  <a:tcPr marL="107994" marR="84401" marT="42196" marB="4219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0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>
                              <a:lumMod val="85000"/>
                              <a:lumOff val="15000"/>
                            </a:prstClr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От 1 до 6 процентных пунктов **</a:t>
                      </a:r>
                      <a:endParaRPr kumimoji="0" lang="ru-RU" sz="10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>
                            <a:lumMod val="85000"/>
                            <a:lumOff val="15000"/>
                          </a:prstClr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107994" marR="84401" marT="42196" marB="4219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27353">
                <a:tc>
                  <a:txBody>
                    <a:bodyPr/>
                    <a:lstStyle/>
                    <a:p>
                      <a:pPr marL="0" algn="l" rtl="0" eaLnBrk="1" latinLnBrk="0" hangingPunct="1">
                        <a:lnSpc>
                          <a:spcPct val="80000"/>
                        </a:lnSpc>
                      </a:pPr>
                      <a:r>
                        <a:rPr lang="ru-RU" sz="1000" kern="1200" dirty="0">
                          <a:latin typeface="+mn-lt"/>
                        </a:rPr>
                        <a:t>Возможность рефинансирования</a:t>
                      </a:r>
                      <a:endParaRPr lang="ru-RU" sz="1000" kern="120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+mn-lt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84389" marR="84389" marT="42185" marB="4218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00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  <a:latin typeface="+mn-lt"/>
                        </a:rPr>
                        <a:t>не предусмотрена</a:t>
                      </a:r>
                      <a:endParaRPr kumimoji="0" lang="ru-RU" sz="10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>
                            <a:lumMod val="85000"/>
                            <a:lumOff val="15000"/>
                          </a:prstClr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107994" marR="84389" marT="42185" marB="4218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latinLnBrk="0" hangingPunct="1">
                        <a:lnSpc>
                          <a:spcPct val="80000"/>
                        </a:lnSpc>
                      </a:pPr>
                      <a:r>
                        <a:rPr lang="ru-RU" sz="1000" kern="1200" dirty="0">
                          <a:latin typeface="+mn-lt"/>
                        </a:rPr>
                        <a:t>предусмотрена</a:t>
                      </a:r>
                      <a:endParaRPr lang="ru-RU" sz="1000" kern="120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+mn-lt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107994" marR="84389" marT="42185" marB="4218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предусмотрена</a:t>
                      </a:r>
                      <a:endParaRPr kumimoji="0" lang="ru-RU" sz="10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>
                            <a:lumMod val="85000"/>
                            <a:lumOff val="15000"/>
                          </a:srgbClr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107994" marR="84389" marT="42185" marB="4218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>
                              <a:lumMod val="85000"/>
                              <a:lumOff val="15000"/>
                            </a:prstClr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предусмотрена</a:t>
                      </a:r>
                    </a:p>
                  </a:txBody>
                  <a:tcPr marL="107994" marR="84389" marT="42185" marB="4218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10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>
                            <a:lumMod val="85000"/>
                            <a:lumOff val="15000"/>
                          </a:prstClr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107994" marR="84389" marT="42185" marB="4218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511096">
                <a:tc>
                  <a:txBody>
                    <a:bodyPr/>
                    <a:lstStyle/>
                    <a:p>
                      <a:r>
                        <a:rPr lang="ru-RU" sz="1000" dirty="0">
                          <a:latin typeface="+mn-lt"/>
                        </a:rPr>
                        <a:t>Возможность пролонгации</a:t>
                      </a:r>
                      <a:endParaRPr lang="ru-RU" sz="1000" b="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84401" marR="84401" marT="42196" marB="4219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4"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00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  <a:latin typeface="+mn-lt"/>
                        </a:rPr>
                        <a:t>предусмотрена</a:t>
                      </a:r>
                      <a:endParaRPr kumimoji="0" lang="ru-RU" sz="10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>
                            <a:lumMod val="85000"/>
                            <a:lumOff val="15000"/>
                          </a:prstClr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16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>
                            <a:lumMod val="85000"/>
                            <a:lumOff val="15000"/>
                          </a:prstClr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107994" marR="84401" marT="42196" marB="4219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10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>
                            <a:lumMod val="85000"/>
                            <a:lumOff val="15000"/>
                          </a:prstClr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724470">
                <a:tc>
                  <a:txBody>
                    <a:bodyPr/>
                    <a:lstStyle/>
                    <a:p>
                      <a:r>
                        <a:rPr lang="ru-RU" sz="1000" kern="1200" dirty="0">
                          <a:latin typeface="+mn-lt"/>
                        </a:rPr>
                        <a:t>Сроки предоставления подтверждающих</a:t>
                      </a:r>
                      <a:r>
                        <a:rPr lang="ru-RU" sz="1000" kern="1200" baseline="0" dirty="0">
                          <a:latin typeface="+mn-lt"/>
                        </a:rPr>
                        <a:t> целевое использование кредита </a:t>
                      </a:r>
                      <a:r>
                        <a:rPr lang="ru-RU" sz="1000" kern="1200" dirty="0">
                          <a:latin typeface="+mn-lt"/>
                        </a:rPr>
                        <a:t>документов</a:t>
                      </a:r>
                      <a:endParaRPr lang="ru-RU" sz="1000" b="0" kern="120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+mn-lt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84401" marR="84401" marT="42196" marB="4219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gridSpan="4"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</a:pPr>
                      <a:r>
                        <a:rPr lang="ru-RU" sz="1000" dirty="0">
                          <a:latin typeface="+mn-lt"/>
                        </a:rPr>
                        <a:t>В</a:t>
                      </a:r>
                      <a:r>
                        <a:rPr lang="ru-RU" sz="1000" baseline="0" dirty="0">
                          <a:latin typeface="+mn-lt"/>
                        </a:rPr>
                        <a:t> течение 20 дней со дня получения ТМЦ, оказания услуг, выполнения работ</a:t>
                      </a:r>
                      <a:endParaRPr lang="ru-RU" sz="100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</a:pPr>
                      <a:endParaRPr lang="ru-RU" sz="160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107994" marR="0" marT="42185" marB="4218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</a:pPr>
                      <a:endParaRPr lang="ru-RU" sz="100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</a:tbl>
          </a:graphicData>
        </a:graphic>
      </p:graphicFrame>
      <p:sp>
        <p:nvSpPr>
          <p:cNvPr id="13" name="Скругленный прямоугольник 12"/>
          <p:cNvSpPr/>
          <p:nvPr/>
        </p:nvSpPr>
        <p:spPr>
          <a:xfrm>
            <a:off x="2126817" y="4405746"/>
            <a:ext cx="9716108" cy="199772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ru-RU" sz="1000" dirty="0" smtClean="0">
                <a:solidFill>
                  <a:schemeClr val="tx1"/>
                </a:solidFill>
              </a:rPr>
              <a:t>* </a:t>
            </a:r>
            <a:r>
              <a:rPr lang="ru-RU" sz="1000" dirty="0">
                <a:solidFill>
                  <a:schemeClr val="tx1"/>
                </a:solidFill>
              </a:rPr>
              <a:t>Для заемщиков – сельскохозяйственных товаропроизводителей и организаций пищевой и перерабатывающей промышленности, включенных в реестр заемщиков , получивших льготный инвестиционный кредит в рамках федеральной программы льготного кредитования, осуществляющих деятельность по приоритетным подотраслям агропромышленного комплекса:</a:t>
            </a:r>
          </a:p>
          <a:p>
            <a:pPr>
              <a:defRPr/>
            </a:pPr>
            <a:r>
              <a:rPr lang="ru-RU" sz="1000" dirty="0">
                <a:solidFill>
                  <a:schemeClr val="tx1"/>
                </a:solidFill>
              </a:rPr>
              <a:t>разведение молочного скота, производство сырого молока;</a:t>
            </a:r>
          </a:p>
          <a:p>
            <a:pPr>
              <a:defRPr/>
            </a:pPr>
            <a:r>
              <a:rPr lang="ru-RU" sz="1000" dirty="0">
                <a:solidFill>
                  <a:schemeClr val="tx1"/>
                </a:solidFill>
              </a:rPr>
              <a:t>переработка молока сырого крупного рогатого скота, козьего и овечьего на пищевую продукцию;</a:t>
            </a:r>
          </a:p>
          <a:p>
            <a:pPr>
              <a:defRPr/>
            </a:pPr>
            <a:r>
              <a:rPr lang="ru-RU" sz="1000" dirty="0">
                <a:solidFill>
                  <a:schemeClr val="tx1"/>
                </a:solidFill>
              </a:rPr>
              <a:t>разведение специализированного мясного крупного рогатого скота;</a:t>
            </a:r>
          </a:p>
          <a:p>
            <a:pPr>
              <a:defRPr/>
            </a:pPr>
            <a:r>
              <a:rPr lang="ru-RU" sz="1000" dirty="0">
                <a:solidFill>
                  <a:schemeClr val="tx1"/>
                </a:solidFill>
              </a:rPr>
              <a:t>развитие сельскохозяйственной птицы;</a:t>
            </a:r>
          </a:p>
          <a:p>
            <a:pPr>
              <a:defRPr/>
            </a:pPr>
            <a:r>
              <a:rPr lang="ru-RU" sz="1000" dirty="0">
                <a:solidFill>
                  <a:schemeClr val="tx1"/>
                </a:solidFill>
              </a:rPr>
              <a:t>переработка сельскохозяйственных животный, птицы;</a:t>
            </a:r>
          </a:p>
          <a:p>
            <a:pPr>
              <a:defRPr/>
            </a:pPr>
            <a:r>
              <a:rPr lang="ru-RU" sz="1000" dirty="0">
                <a:solidFill>
                  <a:schemeClr val="tx1"/>
                </a:solidFill>
              </a:rPr>
              <a:t>выращивание овощей;</a:t>
            </a:r>
          </a:p>
          <a:p>
            <a:pPr>
              <a:defRPr/>
            </a:pPr>
            <a:r>
              <a:rPr lang="ru-RU" sz="1000" dirty="0">
                <a:solidFill>
                  <a:schemeClr val="tx1"/>
                </a:solidFill>
              </a:rPr>
              <a:t>производство хлебобулочных и мучных кондитерских </a:t>
            </a:r>
            <a:r>
              <a:rPr lang="ru-RU" sz="1000" dirty="0" smtClean="0">
                <a:solidFill>
                  <a:schemeClr val="tx1"/>
                </a:solidFill>
              </a:rPr>
              <a:t>изделий;</a:t>
            </a:r>
          </a:p>
          <a:p>
            <a:pPr>
              <a:defRPr/>
            </a:pPr>
            <a:r>
              <a:rPr lang="ru-RU" sz="1000" dirty="0" smtClean="0">
                <a:solidFill>
                  <a:schemeClr val="tx1"/>
                </a:solidFill>
              </a:rPr>
              <a:t>Производство и переработка яиц;</a:t>
            </a:r>
          </a:p>
          <a:p>
            <a:pPr>
              <a:defRPr/>
            </a:pPr>
            <a:r>
              <a:rPr lang="ru-RU" sz="1000" dirty="0" smtClean="0">
                <a:solidFill>
                  <a:schemeClr val="tx1"/>
                </a:solidFill>
              </a:rPr>
              <a:t>** Для получателей субсидии, реализующих инвестиционные проекты по приоритетной подотрасли АПК «производство и переработка яиц» и включенные в реестр заемщиков, получивших льготный инвестиционный кредит.</a:t>
            </a:r>
            <a:endParaRPr lang="ru-RU" sz="1000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Місце для номера слайда 4"/>
          <p:cNvSpPr>
            <a:spLocks noGrp="1"/>
          </p:cNvSpPr>
          <p:nvPr>
            <p:ph type="sldNum" sz="quarter" idx="13"/>
          </p:nvPr>
        </p:nvSpPr>
        <p:spPr bwMode="auto">
          <a:xfrm>
            <a:off x="8824913" y="6308725"/>
            <a:ext cx="27432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uk-UA" altLang="ru-RU" sz="1600">
              <a:solidFill>
                <a:schemeClr val="accent1"/>
              </a:solidFill>
            </a:endParaRPr>
          </a:p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fld id="{DCF308E7-F04B-448D-9C29-6EDFD5FAFD04}" type="slidenum">
              <a:rPr lang="uk-UA" altLang="ru-RU" sz="1600" smtClean="0">
                <a:solidFill>
                  <a:schemeClr val="accent1"/>
                </a:solidFill>
              </a:rPr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t>37</a:t>
            </a:fld>
            <a:endParaRPr lang="uk-UA" altLang="ru-RU" sz="1600">
              <a:solidFill>
                <a:schemeClr val="accent1"/>
              </a:solidFill>
            </a:endParaRPr>
          </a:p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uk-UA" altLang="ru-RU" sz="1600">
              <a:solidFill>
                <a:schemeClr val="accent1"/>
              </a:solidFill>
            </a:endParaRPr>
          </a:p>
        </p:txBody>
      </p:sp>
      <p:sp>
        <p:nvSpPr>
          <p:cNvPr id="9" name="Заголовок 1"/>
          <p:cNvSpPr txBox="1">
            <a:spLocks/>
          </p:cNvSpPr>
          <p:nvPr/>
        </p:nvSpPr>
        <p:spPr>
          <a:xfrm>
            <a:off x="1681163" y="485775"/>
            <a:ext cx="7499350" cy="1143000"/>
          </a:xfrm>
          <a:prstGeom prst="rect">
            <a:avLst/>
          </a:prstGeom>
        </p:spPr>
        <p:txBody>
          <a:bodyPr anchor="ctr">
            <a:normAutofit fontScale="97500"/>
          </a:bodyPr>
          <a:lstStyle/>
          <a:p>
            <a:pPr eaLnBrk="1" fontAlgn="auto" hangingPunct="1">
              <a:lnSpc>
                <a:spcPct val="90000"/>
              </a:lnSpc>
              <a:spcAft>
                <a:spcPts val="0"/>
              </a:spcAft>
              <a:defRPr/>
            </a:pPr>
            <a:endParaRPr lang="ru-RU" sz="2400" b="1" dirty="0">
              <a:solidFill>
                <a:schemeClr val="accent5">
                  <a:lumMod val="75000"/>
                </a:schemeClr>
              </a:solidFill>
              <a:latin typeface="+mn-lt"/>
              <a:ea typeface="+mj-ea"/>
              <a:cs typeface="+mj-cs"/>
            </a:endParaRPr>
          </a:p>
        </p:txBody>
      </p:sp>
      <p:grpSp>
        <p:nvGrpSpPr>
          <p:cNvPr id="67588" name="Группа 3"/>
          <p:cNvGrpSpPr>
            <a:grpSpLocks/>
          </p:cNvGrpSpPr>
          <p:nvPr/>
        </p:nvGrpSpPr>
        <p:grpSpPr bwMode="auto">
          <a:xfrm>
            <a:off x="2182812" y="701675"/>
            <a:ext cx="8943811" cy="709613"/>
            <a:chOff x="-45583" y="-1179148"/>
            <a:chExt cx="6696744" cy="664085"/>
          </a:xfrm>
        </p:grpSpPr>
        <p:sp>
          <p:nvSpPr>
            <p:cNvPr id="5" name="Нашивка 11"/>
            <p:cNvSpPr/>
            <p:nvPr/>
          </p:nvSpPr>
          <p:spPr>
            <a:xfrm>
              <a:off x="-45583" y="-1179148"/>
              <a:ext cx="6696744" cy="646257"/>
            </a:xfrm>
            <a:prstGeom prst="chevron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6" name="Нашивка 4"/>
            <p:cNvSpPr/>
            <p:nvPr/>
          </p:nvSpPr>
          <p:spPr>
            <a:xfrm>
              <a:off x="109150" y="-1161320"/>
              <a:ext cx="6463948" cy="646257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56007" tIns="18669" rIns="18669" bIns="18669" spcCol="1270" anchor="ctr"/>
            <a:lstStyle/>
            <a:p>
              <a:pPr algn="ctr" defTabSz="622300">
                <a:spcAft>
                  <a:spcPts val="0"/>
                </a:spcAft>
                <a:defRPr/>
              </a:pPr>
              <a:r>
                <a:rPr lang="ru-RU" sz="1600" dirty="0">
                  <a:solidFill>
                    <a:schemeClr val="tx1"/>
                  </a:solidFill>
                </a:rPr>
                <a:t>Закон Нижегородской области от 26.12.2018 № 158-З, </a:t>
              </a:r>
            </a:p>
            <a:p>
              <a:pPr algn="ctr" defTabSz="62230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ru-RU" sz="1600" dirty="0">
                  <a:solidFill>
                    <a:schemeClr val="tx1"/>
                  </a:solidFill>
                </a:rPr>
                <a:t>Постановления Правительства НО от 05.03.2009 № 92  и от 19.06.2019 № 378</a:t>
              </a:r>
            </a:p>
          </p:txBody>
        </p:sp>
      </p:grpSp>
      <p:sp>
        <p:nvSpPr>
          <p:cNvPr id="67589" name="TextBox 6"/>
          <p:cNvSpPr txBox="1">
            <a:spLocks noChangeArrowheads="1"/>
          </p:cNvSpPr>
          <p:nvPr/>
        </p:nvSpPr>
        <p:spPr bwMode="auto">
          <a:xfrm>
            <a:off x="3421063" y="185738"/>
            <a:ext cx="6202362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2400">
                <a:latin typeface="Arial" panose="020B0604020202020204" pitchFamily="34" charset="0"/>
              </a:rPr>
              <a:t>6. ПОДДЕРЖКА КАДРОВОГО ПОТЕНЦИАЛА</a:t>
            </a:r>
          </a:p>
        </p:txBody>
      </p:sp>
      <p:graphicFrame>
        <p:nvGraphicFramePr>
          <p:cNvPr id="8" name="Схема 7"/>
          <p:cNvGraphicFramePr/>
          <p:nvPr>
            <p:extLst>
              <p:ext uri="{D42A27DB-BD31-4B8C-83A1-F6EECF244321}">
                <p14:modId xmlns:p14="http://schemas.microsoft.com/office/powerpoint/2010/main" val="2163029444"/>
              </p:ext>
            </p:extLst>
          </p:nvPr>
        </p:nvGraphicFramePr>
        <p:xfrm>
          <a:off x="2183508" y="1314711"/>
          <a:ext cx="8892480" cy="554461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67592" name="Рисунок 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49608" y="3021763"/>
            <a:ext cx="923925" cy="1347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2389465" y="5178752"/>
            <a:ext cx="4132779" cy="151260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Ежемесячная доплата к страховой </a:t>
            </a:r>
            <a:r>
              <a:rPr lang="ru-RU" sz="1400" b="1" u="sng" dirty="0">
                <a:solidFill>
                  <a:schemeClr val="tx1"/>
                </a:solidFill>
                <a:ea typeface="Times New Roman" panose="02020603050405020304" pitchFamily="18" charset="0"/>
              </a:rPr>
              <a:t>Единовременная выплата молодым специалистам (до 35 лет) на улучшение жилищных условий</a:t>
            </a:r>
          </a:p>
          <a:p>
            <a:pPr algn="ctr"/>
            <a:endParaRPr lang="ru-RU" sz="1400" dirty="0">
              <a:solidFill>
                <a:schemeClr val="tx1"/>
              </a:solidFill>
              <a:ea typeface="Times New Roman" panose="02020603050405020304" pitchFamily="18" charset="0"/>
            </a:endParaRPr>
          </a:p>
          <a:p>
            <a:pPr algn="ctr"/>
            <a:r>
              <a:rPr lang="ru-RU" sz="1400" dirty="0">
                <a:solidFill>
                  <a:schemeClr val="tx1"/>
                </a:solidFill>
                <a:ea typeface="Times New Roman" panose="02020603050405020304" pitchFamily="18" charset="0"/>
              </a:rPr>
              <a:t>до 1 млн рублей</a:t>
            </a:r>
          </a:p>
          <a:p>
            <a:pPr algn="ctr"/>
            <a:r>
              <a:rPr lang="ru-RU" dirty="0"/>
              <a:t>от 10 до 15 лет – 2 000 руб.;</a:t>
            </a:r>
          </a:p>
          <a:p>
            <a:pPr algn="ctr"/>
            <a:r>
              <a:rPr lang="ru-RU" dirty="0"/>
              <a:t>свыше 15 лет – 2 500 руб.</a:t>
            </a:r>
          </a:p>
        </p:txBody>
      </p:sp>
    </p:spTree>
    <p:extLst>
      <p:ext uri="{BB962C8B-B14F-4D97-AF65-F5344CB8AC3E}">
        <p14:creationId xmlns:p14="http://schemas.microsoft.com/office/powerpoint/2010/main" val="3147696489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Місце для номера слайда 4"/>
          <p:cNvSpPr>
            <a:spLocks noGrp="1"/>
          </p:cNvSpPr>
          <p:nvPr>
            <p:ph type="sldNum" sz="quarter" idx="13"/>
          </p:nvPr>
        </p:nvSpPr>
        <p:spPr bwMode="auto">
          <a:xfrm>
            <a:off x="8824913" y="6308725"/>
            <a:ext cx="27432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uk-UA" altLang="ru-RU" sz="1600">
              <a:solidFill>
                <a:schemeClr val="accent1"/>
              </a:solidFill>
            </a:endParaRPr>
          </a:p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fld id="{53C23E9A-46CF-4AE8-9E04-6B4EDD7A2D02}" type="slidenum">
              <a:rPr lang="uk-UA" altLang="ru-RU" sz="1600" smtClean="0">
                <a:solidFill>
                  <a:schemeClr val="accent1"/>
                </a:solidFill>
              </a:rPr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t>38</a:t>
            </a:fld>
            <a:endParaRPr lang="uk-UA" altLang="ru-RU" sz="1600">
              <a:solidFill>
                <a:schemeClr val="accent1"/>
              </a:solidFill>
            </a:endParaRPr>
          </a:p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uk-UA" altLang="ru-RU" sz="1600">
              <a:solidFill>
                <a:schemeClr val="accent1"/>
              </a:solidFill>
            </a:endParaRPr>
          </a:p>
        </p:txBody>
      </p:sp>
      <p:sp>
        <p:nvSpPr>
          <p:cNvPr id="9" name="Заголовок 1"/>
          <p:cNvSpPr txBox="1">
            <a:spLocks/>
          </p:cNvSpPr>
          <p:nvPr/>
        </p:nvSpPr>
        <p:spPr>
          <a:xfrm>
            <a:off x="1681163" y="485775"/>
            <a:ext cx="7499350" cy="1143000"/>
          </a:xfrm>
          <a:prstGeom prst="rect">
            <a:avLst/>
          </a:prstGeom>
        </p:spPr>
        <p:txBody>
          <a:bodyPr anchor="ctr">
            <a:normAutofit fontScale="97500"/>
          </a:bodyPr>
          <a:lstStyle/>
          <a:p>
            <a:pPr eaLnBrk="1" fontAlgn="auto" hangingPunct="1">
              <a:lnSpc>
                <a:spcPct val="90000"/>
              </a:lnSpc>
              <a:spcAft>
                <a:spcPts val="0"/>
              </a:spcAft>
              <a:defRPr/>
            </a:pPr>
            <a:endParaRPr lang="ru-RU" sz="2400" b="1" dirty="0">
              <a:solidFill>
                <a:schemeClr val="accent5">
                  <a:lumMod val="75000"/>
                </a:schemeClr>
              </a:solidFill>
              <a:latin typeface="+mn-lt"/>
              <a:ea typeface="+mj-ea"/>
              <a:cs typeface="+mj-cs"/>
            </a:endParaRPr>
          </a:p>
        </p:txBody>
      </p:sp>
      <p:sp>
        <p:nvSpPr>
          <p:cNvPr id="69637" name="TextBox 4"/>
          <p:cNvSpPr txBox="1">
            <a:spLocks noChangeArrowheads="1"/>
          </p:cNvSpPr>
          <p:nvPr/>
        </p:nvSpPr>
        <p:spPr bwMode="auto">
          <a:xfrm>
            <a:off x="1953616" y="579437"/>
            <a:ext cx="8629286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2400" dirty="0">
                <a:latin typeface="Arial" panose="020B0604020202020204" pitchFamily="34" charset="0"/>
              </a:rPr>
              <a:t>7. </a:t>
            </a:r>
            <a:r>
              <a:rPr lang="ru-RU" altLang="ru-RU" sz="2400" dirty="0" smtClean="0">
                <a:latin typeface="Arial" panose="020B0604020202020204" pitchFamily="34" charset="0"/>
              </a:rPr>
              <a:t>РАЗВИТИЕ ОВОЩЕВОДСТВА ЗАЩИЩЕННОГО ГРУНТА</a:t>
            </a:r>
            <a:endParaRPr lang="ru-RU" altLang="ru-RU" sz="2400" dirty="0">
              <a:latin typeface="Arial" panose="020B0604020202020204" pitchFamily="34" charset="0"/>
            </a:endParaRP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90639754"/>
              </p:ext>
            </p:extLst>
          </p:nvPr>
        </p:nvGraphicFramePr>
        <p:xfrm>
          <a:off x="2113632" y="1365417"/>
          <a:ext cx="9039208" cy="246889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37237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586902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3698697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916372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605360">
                <a:tc>
                  <a:txBody>
                    <a:bodyPr/>
                    <a:lstStyle/>
                    <a:p>
                      <a:pPr algn="ctr"/>
                      <a:r>
                        <a:rPr lang="ru-RU" sz="1500" dirty="0"/>
                        <a:t>Наименование государственной поддержки</a:t>
                      </a:r>
                    </a:p>
                  </a:txBody>
                  <a:tcPr marL="91452" marR="91452" marT="45724" marB="4572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/>
                        <a:t>Нормативный</a:t>
                      </a:r>
                      <a:r>
                        <a:rPr lang="ru-RU" sz="1500" baseline="0" dirty="0"/>
                        <a:t> правовой акт</a:t>
                      </a:r>
                      <a:endParaRPr lang="ru-RU" sz="1500" dirty="0"/>
                    </a:p>
                  </a:txBody>
                  <a:tcPr marL="91452" marR="91452" marT="45724" marB="4572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/>
                        <a:t>Субсидия из областного бюджета</a:t>
                      </a:r>
                    </a:p>
                  </a:txBody>
                  <a:tcPr marL="91452" marR="91452" marT="45724" marB="4572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/>
                        <a:t>Условия</a:t>
                      </a:r>
                    </a:p>
                  </a:txBody>
                  <a:tcPr marL="91452" marR="91452" marT="45724" marB="45724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105580">
                <a:tc>
                  <a:txBody>
                    <a:bodyPr/>
                    <a:lstStyle/>
                    <a:p>
                      <a:pPr algn="l"/>
                      <a:r>
                        <a:rPr lang="ru-RU" sz="1500" dirty="0"/>
                        <a:t>Развитие овощеводства защищенного грунта</a:t>
                      </a:r>
                    </a:p>
                  </a:txBody>
                  <a:tcPr marL="91452" marR="91452" marT="45724" marB="45724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50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Постановление Правительства НО от 21.01.2015 № 24</a:t>
                      </a:r>
                      <a:endParaRPr kumimoji="0" lang="ru-RU" sz="15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52" marR="91452" marT="45724" marB="4572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kern="1200" dirty="0">
                          <a:effectLst/>
                        </a:rPr>
                        <a:t>15% стоимости энергоносителей;</a:t>
                      </a:r>
                    </a:p>
                    <a:p>
                      <a:pPr algn="ctr"/>
                      <a:r>
                        <a:rPr lang="ru-RU" sz="1500" dirty="0"/>
                        <a:t> 21,5% стоимости энергоносителей - для получателей в течение 5 лет с даты ввода в эксплуатацию вновь построенного тепличного комплекса площадью не менее 5 гектаров</a:t>
                      </a:r>
                    </a:p>
                    <a:p>
                      <a:pPr algn="ctr"/>
                      <a:endParaRPr lang="ru-RU" sz="1500" dirty="0"/>
                    </a:p>
                  </a:txBody>
                  <a:tcPr marL="91452" marR="91452" marT="45724" marB="4572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/>
                        <a:t>Получатели – тепличные предприятия</a:t>
                      </a:r>
                    </a:p>
                  </a:txBody>
                  <a:tcPr marL="91452" marR="91452" marT="45724" marB="45724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Місце для номера слайда 4"/>
          <p:cNvSpPr>
            <a:spLocks noGrp="1"/>
          </p:cNvSpPr>
          <p:nvPr>
            <p:ph type="sldNum" sz="quarter" idx="13"/>
          </p:nvPr>
        </p:nvSpPr>
        <p:spPr bwMode="auto">
          <a:xfrm>
            <a:off x="8824913" y="6308725"/>
            <a:ext cx="27432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uk-UA" altLang="ru-RU" sz="1600" dirty="0">
              <a:solidFill>
                <a:schemeClr val="accent1"/>
              </a:solidFill>
            </a:endParaRPr>
          </a:p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fld id="{95494CE8-FBC4-4E6F-A1EC-C22EF81BC26E}" type="slidenum">
              <a:rPr lang="uk-UA" altLang="ru-RU" sz="1600" smtClean="0">
                <a:solidFill>
                  <a:schemeClr val="accent1"/>
                </a:solidFill>
              </a:rPr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t>4</a:t>
            </a:fld>
            <a:endParaRPr lang="uk-UA" altLang="ru-RU" sz="1600" dirty="0">
              <a:solidFill>
                <a:schemeClr val="accent1"/>
              </a:solidFill>
            </a:endParaRPr>
          </a:p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uk-UA" altLang="ru-RU" sz="1600" dirty="0">
              <a:solidFill>
                <a:schemeClr val="accent1"/>
              </a:solidFill>
            </a:endParaRPr>
          </a:p>
        </p:txBody>
      </p:sp>
      <p:sp>
        <p:nvSpPr>
          <p:cNvPr id="9" name="Заголовок 1"/>
          <p:cNvSpPr txBox="1">
            <a:spLocks/>
          </p:cNvSpPr>
          <p:nvPr/>
        </p:nvSpPr>
        <p:spPr>
          <a:xfrm>
            <a:off x="1681163" y="485775"/>
            <a:ext cx="7499350" cy="1143000"/>
          </a:xfrm>
          <a:prstGeom prst="rect">
            <a:avLst/>
          </a:prstGeom>
        </p:spPr>
        <p:txBody>
          <a:bodyPr anchor="ctr">
            <a:normAutofit fontScale="97500"/>
          </a:bodyPr>
          <a:lstStyle/>
          <a:p>
            <a:pPr eaLnBrk="1" fontAlgn="auto" hangingPunct="1">
              <a:lnSpc>
                <a:spcPct val="90000"/>
              </a:lnSpc>
              <a:spcAft>
                <a:spcPts val="0"/>
              </a:spcAft>
              <a:defRPr/>
            </a:pPr>
            <a:endParaRPr lang="ru-RU" sz="2400" b="1" dirty="0">
              <a:solidFill>
                <a:schemeClr val="accent5">
                  <a:lumMod val="75000"/>
                </a:schemeClr>
              </a:solidFill>
              <a:latin typeface="+mn-lt"/>
              <a:ea typeface="+mj-ea"/>
              <a:cs typeface="+mj-cs"/>
            </a:endParaRPr>
          </a:p>
        </p:txBody>
      </p:sp>
      <p:sp>
        <p:nvSpPr>
          <p:cNvPr id="12" name="TextBox 8"/>
          <p:cNvSpPr txBox="1">
            <a:spLocks noChangeArrowheads="1"/>
          </p:cNvSpPr>
          <p:nvPr/>
        </p:nvSpPr>
        <p:spPr bwMode="auto">
          <a:xfrm>
            <a:off x="2238931" y="287488"/>
            <a:ext cx="9275736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lvl="0" algn="ctr">
              <a:lnSpc>
                <a:spcPct val="100000"/>
              </a:lnSpc>
              <a:spcBef>
                <a:spcPct val="0"/>
              </a:spcBef>
              <a:buNone/>
            </a:pPr>
            <a:r>
              <a:rPr lang="ru-RU" altLang="ru-RU" dirty="0">
                <a:latin typeface="+mn-lt"/>
                <a:cs typeface="Arial" panose="020B0604020202020204" pitchFamily="34" charset="0"/>
              </a:rPr>
              <a:t>1. </a:t>
            </a:r>
            <a:r>
              <a:rPr lang="ru-RU" b="1" dirty="0">
                <a:latin typeface="+mn-lt"/>
              </a:rPr>
              <a:t>Субсидия на поддержку приоритетных направлений  </a:t>
            </a: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2103219" y="1848001"/>
            <a:ext cx="5473306" cy="370710"/>
          </a:xfrm>
          <a:prstGeom prst="roundRect">
            <a:avLst/>
          </a:prstGeom>
          <a:solidFill>
            <a:schemeClr val="bg1">
              <a:lumMod val="75000"/>
            </a:schemeClr>
          </a:solidFill>
          <a:ln>
            <a:solidFill>
              <a:schemeClr val="bg1">
                <a:lumMod val="85000"/>
              </a:schemeClr>
            </a:solidFill>
          </a:ln>
          <a:scene3d>
            <a:camera prst="orthographicFront"/>
            <a:lightRig rig="threePt" dir="t"/>
          </a:scene3d>
          <a:sp3d extrusionH="69850" contourW="44450">
            <a:bevelT w="63500" h="69850"/>
            <a:bevelB w="139700" prst="cross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t" anchorCtr="0"/>
          <a:lstStyle/>
          <a:p>
            <a:pPr>
              <a:defRPr/>
            </a:pPr>
            <a:r>
              <a:rPr lang="ru-RU" sz="1600" dirty="0">
                <a:solidFill>
                  <a:schemeClr val="tx1"/>
                </a:solidFill>
              </a:rPr>
              <a:t>1.1. Поддержка элитного семеноводства</a:t>
            </a:r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2103219" y="2346452"/>
            <a:ext cx="5473306" cy="370710"/>
          </a:xfrm>
          <a:prstGeom prst="roundRect">
            <a:avLst/>
          </a:prstGeom>
          <a:solidFill>
            <a:schemeClr val="bg1">
              <a:lumMod val="75000"/>
            </a:schemeClr>
          </a:solidFill>
          <a:ln>
            <a:solidFill>
              <a:schemeClr val="bg1">
                <a:lumMod val="85000"/>
              </a:schemeClr>
            </a:solidFill>
          </a:ln>
          <a:scene3d>
            <a:camera prst="orthographicFront"/>
            <a:lightRig rig="threePt" dir="t"/>
          </a:scene3d>
          <a:sp3d extrusionH="69850" contourW="44450">
            <a:bevelT w="63500" h="69850"/>
            <a:bevelB w="139700" prst="cross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t" anchorCtr="0"/>
          <a:lstStyle/>
          <a:p>
            <a:pPr>
              <a:defRPr/>
            </a:pPr>
            <a:r>
              <a:rPr lang="ru-RU" sz="1600" dirty="0">
                <a:solidFill>
                  <a:schemeClr val="tx1"/>
                </a:solidFill>
              </a:rPr>
              <a:t>1.2. Поддержка сельскохозяйственного страхования</a:t>
            </a:r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2103218" y="2850837"/>
            <a:ext cx="5473307" cy="370710"/>
          </a:xfrm>
          <a:prstGeom prst="roundRect">
            <a:avLst/>
          </a:prstGeom>
          <a:solidFill>
            <a:schemeClr val="bg1">
              <a:lumMod val="75000"/>
            </a:schemeClr>
          </a:solidFill>
          <a:ln>
            <a:solidFill>
              <a:schemeClr val="bg1">
                <a:lumMod val="85000"/>
              </a:schemeClr>
            </a:solidFill>
          </a:ln>
          <a:scene3d>
            <a:camera prst="orthographicFront"/>
            <a:lightRig rig="threePt" dir="t"/>
          </a:scene3d>
          <a:sp3d extrusionH="69850" contourW="44450">
            <a:bevelT w="63500" h="69850"/>
            <a:bevelB w="139700" prst="cross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t" anchorCtr="0"/>
          <a:lstStyle/>
          <a:p>
            <a:pPr>
              <a:defRPr/>
            </a:pPr>
            <a:r>
              <a:rPr lang="ru-RU" sz="1600" dirty="0">
                <a:solidFill>
                  <a:schemeClr val="tx1"/>
                </a:solidFill>
              </a:rPr>
              <a:t>1.3. Поддержка племенного животноводства</a:t>
            </a:r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2103218" y="3350051"/>
            <a:ext cx="5465981" cy="370710"/>
          </a:xfrm>
          <a:prstGeom prst="roundRect">
            <a:avLst/>
          </a:prstGeom>
          <a:solidFill>
            <a:schemeClr val="bg1">
              <a:lumMod val="75000"/>
            </a:schemeClr>
          </a:solidFill>
          <a:ln>
            <a:solidFill>
              <a:schemeClr val="bg1">
                <a:lumMod val="85000"/>
              </a:schemeClr>
            </a:solidFill>
          </a:ln>
          <a:scene3d>
            <a:camera prst="orthographicFront"/>
            <a:lightRig rig="threePt" dir="t"/>
          </a:scene3d>
          <a:sp3d extrusionH="69850" contourW="44450">
            <a:bevelT w="63500" h="69850"/>
            <a:bevelB w="139700" prst="cross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t" anchorCtr="0"/>
          <a:lstStyle/>
          <a:p>
            <a:pPr>
              <a:defRPr/>
            </a:pPr>
            <a:r>
              <a:rPr lang="ru-RU" sz="1600" dirty="0">
                <a:solidFill>
                  <a:schemeClr val="tx1"/>
                </a:solidFill>
              </a:rPr>
              <a:t>1.4. Субсидии на производство мяса КРС</a:t>
            </a:r>
          </a:p>
        </p:txBody>
      </p:sp>
      <p:sp>
        <p:nvSpPr>
          <p:cNvPr id="18" name="Скругленный прямоугольник 17"/>
          <p:cNvSpPr/>
          <p:nvPr/>
        </p:nvSpPr>
        <p:spPr>
          <a:xfrm>
            <a:off x="2103222" y="3831019"/>
            <a:ext cx="5465978" cy="370710"/>
          </a:xfrm>
          <a:prstGeom prst="roundRect">
            <a:avLst/>
          </a:prstGeom>
          <a:solidFill>
            <a:schemeClr val="bg1">
              <a:lumMod val="75000"/>
            </a:schemeClr>
          </a:solidFill>
          <a:ln>
            <a:solidFill>
              <a:schemeClr val="bg1">
                <a:lumMod val="85000"/>
              </a:schemeClr>
            </a:solidFill>
          </a:ln>
          <a:scene3d>
            <a:camera prst="orthographicFront"/>
            <a:lightRig rig="threePt" dir="t"/>
          </a:scene3d>
          <a:sp3d extrusionH="69850" contourW="44450">
            <a:bevelT w="63500" h="69850"/>
            <a:bevelB w="139700" prst="cross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t" anchorCtr="0"/>
          <a:lstStyle/>
          <a:p>
            <a:pPr>
              <a:defRPr/>
            </a:pPr>
            <a:r>
              <a:rPr lang="ru-RU" sz="1600" dirty="0">
                <a:solidFill>
                  <a:schemeClr val="tx1"/>
                </a:solidFill>
              </a:rPr>
              <a:t>1.5. Субсидии на проведение агротехнологических работ  </a:t>
            </a:r>
          </a:p>
        </p:txBody>
      </p:sp>
      <p:graphicFrame>
        <p:nvGraphicFramePr>
          <p:cNvPr id="19" name="Схема 18"/>
          <p:cNvGraphicFramePr/>
          <p:nvPr>
            <p:extLst>
              <p:ext uri="{D42A27DB-BD31-4B8C-83A1-F6EECF244321}">
                <p14:modId xmlns:p14="http://schemas.microsoft.com/office/powerpoint/2010/main" val="1921590446"/>
              </p:ext>
            </p:extLst>
          </p:nvPr>
        </p:nvGraphicFramePr>
        <p:xfrm>
          <a:off x="1984296" y="963775"/>
          <a:ext cx="9894437" cy="77566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3" name="Скругленный прямоугольник 12"/>
          <p:cNvSpPr/>
          <p:nvPr/>
        </p:nvSpPr>
        <p:spPr>
          <a:xfrm>
            <a:off x="2103219" y="4327623"/>
            <a:ext cx="5465980" cy="370710"/>
          </a:xfrm>
          <a:prstGeom prst="roundRect">
            <a:avLst/>
          </a:prstGeom>
          <a:solidFill>
            <a:schemeClr val="bg1">
              <a:lumMod val="75000"/>
            </a:schemeClr>
          </a:solidFill>
          <a:ln>
            <a:solidFill>
              <a:schemeClr val="bg1">
                <a:lumMod val="85000"/>
              </a:schemeClr>
            </a:solidFill>
          </a:ln>
          <a:scene3d>
            <a:camera prst="orthographicFront"/>
            <a:lightRig rig="threePt" dir="t"/>
          </a:scene3d>
          <a:sp3d extrusionH="69850" contourW="44450">
            <a:bevelT w="63500" h="69850"/>
            <a:bevelB w="139700" prst="cross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t" anchorCtr="0"/>
          <a:lstStyle/>
          <a:p>
            <a:pPr>
              <a:defRPr/>
            </a:pPr>
            <a:r>
              <a:rPr lang="ru-RU" sz="1600" dirty="0">
                <a:solidFill>
                  <a:schemeClr val="tx1"/>
                </a:solidFill>
              </a:rPr>
              <a:t>1.6. Субсидии на поддержку производства молока </a:t>
            </a:r>
          </a:p>
        </p:txBody>
      </p:sp>
      <p:sp>
        <p:nvSpPr>
          <p:cNvPr id="20" name="Скругленный прямоугольник 19"/>
          <p:cNvSpPr/>
          <p:nvPr/>
        </p:nvSpPr>
        <p:spPr>
          <a:xfrm>
            <a:off x="2110548" y="4809103"/>
            <a:ext cx="5434597" cy="616572"/>
          </a:xfrm>
          <a:prstGeom prst="roundRect">
            <a:avLst/>
          </a:prstGeom>
          <a:solidFill>
            <a:schemeClr val="bg1">
              <a:lumMod val="75000"/>
            </a:schemeClr>
          </a:solidFill>
          <a:ln>
            <a:solidFill>
              <a:schemeClr val="bg1">
                <a:lumMod val="85000"/>
              </a:schemeClr>
            </a:solidFill>
          </a:ln>
          <a:scene3d>
            <a:camera prst="orthographicFront"/>
            <a:lightRig rig="threePt" dir="t"/>
          </a:scene3d>
          <a:sp3d extrusionH="69850" contourW="44450">
            <a:bevelT w="63500" h="69850"/>
            <a:bevelB w="139700" prst="cross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t" anchorCtr="0"/>
          <a:lstStyle/>
          <a:p>
            <a:pPr>
              <a:defRPr/>
            </a:pPr>
            <a:r>
              <a:rPr lang="ru-RU" sz="1600" dirty="0">
                <a:solidFill>
                  <a:schemeClr val="tx1"/>
                </a:solidFill>
              </a:rPr>
              <a:t>1.7. Субсидии на 1 тонну переработанного молока на пищевую продукцию</a:t>
            </a:r>
          </a:p>
          <a:p>
            <a:pPr>
              <a:defRPr/>
            </a:pPr>
            <a:endParaRPr lang="ru-RU" sz="1600" dirty="0">
              <a:solidFill>
                <a:schemeClr val="tx1"/>
              </a:solidFill>
            </a:endParaRPr>
          </a:p>
        </p:txBody>
      </p:sp>
      <p:sp>
        <p:nvSpPr>
          <p:cNvPr id="22" name="Скругленный прямоугольник 21"/>
          <p:cNvSpPr/>
          <p:nvPr/>
        </p:nvSpPr>
        <p:spPr>
          <a:xfrm>
            <a:off x="2110549" y="5545337"/>
            <a:ext cx="5451323" cy="364395"/>
          </a:xfrm>
          <a:prstGeom prst="roundRect">
            <a:avLst/>
          </a:prstGeom>
          <a:solidFill>
            <a:schemeClr val="bg1">
              <a:lumMod val="75000"/>
            </a:schemeClr>
          </a:solidFill>
          <a:ln>
            <a:solidFill>
              <a:schemeClr val="bg1">
                <a:lumMod val="85000"/>
              </a:schemeClr>
            </a:solidFill>
          </a:ln>
          <a:scene3d>
            <a:camera prst="orthographicFront"/>
            <a:lightRig rig="threePt" dir="t"/>
          </a:scene3d>
          <a:sp3d extrusionH="69850" contourW="44450">
            <a:bevelT w="63500" h="69850"/>
            <a:bevelB w="139700" prst="cross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t" anchorCtr="0"/>
          <a:lstStyle/>
          <a:p>
            <a:pPr>
              <a:defRPr/>
            </a:pPr>
            <a:r>
              <a:rPr lang="ru-RU" sz="1600" dirty="0">
                <a:solidFill>
                  <a:schemeClr val="tx1"/>
                </a:solidFill>
              </a:rPr>
              <a:t>1.8. Гранты на развитие малых форм хозяйствования</a:t>
            </a:r>
          </a:p>
          <a:p>
            <a:pPr>
              <a:defRPr/>
            </a:pPr>
            <a:endParaRPr lang="ru-RU" sz="1600" dirty="0">
              <a:solidFill>
                <a:schemeClr val="tx1"/>
              </a:solidFill>
            </a:endParaRPr>
          </a:p>
        </p:txBody>
      </p:sp>
      <p:graphicFrame>
        <p:nvGraphicFramePr>
          <p:cNvPr id="23" name="Схема 22"/>
          <p:cNvGraphicFramePr/>
          <p:nvPr>
            <p:extLst>
              <p:ext uri="{D42A27DB-BD31-4B8C-83A1-F6EECF244321}">
                <p14:modId xmlns:p14="http://schemas.microsoft.com/office/powerpoint/2010/main" val="79684617"/>
              </p:ext>
            </p:extLst>
          </p:nvPr>
        </p:nvGraphicFramePr>
        <p:xfrm>
          <a:off x="7685447" y="1844898"/>
          <a:ext cx="3987800" cy="37381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graphicFrame>
        <p:nvGraphicFramePr>
          <p:cNvPr id="24" name="Схема 23"/>
          <p:cNvGraphicFramePr/>
          <p:nvPr>
            <p:extLst>
              <p:ext uri="{D42A27DB-BD31-4B8C-83A1-F6EECF244321}">
                <p14:modId xmlns:p14="http://schemas.microsoft.com/office/powerpoint/2010/main" val="2771867722"/>
              </p:ext>
            </p:extLst>
          </p:nvPr>
        </p:nvGraphicFramePr>
        <p:xfrm>
          <a:off x="7687733" y="2330267"/>
          <a:ext cx="3987800" cy="40747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3" r:lo="rId14" r:qs="rId15" r:cs="rId16"/>
          </a:graphicData>
        </a:graphic>
      </p:graphicFrame>
      <p:graphicFrame>
        <p:nvGraphicFramePr>
          <p:cNvPr id="25" name="Схема 24"/>
          <p:cNvGraphicFramePr/>
          <p:nvPr>
            <p:extLst>
              <p:ext uri="{D42A27DB-BD31-4B8C-83A1-F6EECF244321}">
                <p14:modId xmlns:p14="http://schemas.microsoft.com/office/powerpoint/2010/main" val="3534778054"/>
              </p:ext>
            </p:extLst>
          </p:nvPr>
        </p:nvGraphicFramePr>
        <p:xfrm>
          <a:off x="7671527" y="2850837"/>
          <a:ext cx="3987800" cy="40747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8" r:lo="rId19" r:qs="rId20" r:cs="rId21"/>
          </a:graphicData>
        </a:graphic>
      </p:graphicFrame>
      <p:graphicFrame>
        <p:nvGraphicFramePr>
          <p:cNvPr id="41" name="Схема 40"/>
          <p:cNvGraphicFramePr/>
          <p:nvPr>
            <p:extLst>
              <p:ext uri="{D42A27DB-BD31-4B8C-83A1-F6EECF244321}">
                <p14:modId xmlns:p14="http://schemas.microsoft.com/office/powerpoint/2010/main" val="3011022027"/>
              </p:ext>
            </p:extLst>
          </p:nvPr>
        </p:nvGraphicFramePr>
        <p:xfrm>
          <a:off x="7685447" y="3313291"/>
          <a:ext cx="3987800" cy="40747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3" r:lo="rId24" r:qs="rId25" r:cs="rId26"/>
          </a:graphicData>
        </a:graphic>
      </p:graphicFrame>
      <p:graphicFrame>
        <p:nvGraphicFramePr>
          <p:cNvPr id="42" name="Схема 41"/>
          <p:cNvGraphicFramePr/>
          <p:nvPr>
            <p:extLst>
              <p:ext uri="{D42A27DB-BD31-4B8C-83A1-F6EECF244321}">
                <p14:modId xmlns:p14="http://schemas.microsoft.com/office/powerpoint/2010/main" val="972175374"/>
              </p:ext>
            </p:extLst>
          </p:nvPr>
        </p:nvGraphicFramePr>
        <p:xfrm>
          <a:off x="7598510" y="3794259"/>
          <a:ext cx="4070842" cy="40747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8" r:lo="rId29" r:qs="rId30" r:cs="rId31"/>
          </a:graphicData>
        </a:graphic>
      </p:graphicFrame>
      <p:graphicFrame>
        <p:nvGraphicFramePr>
          <p:cNvPr id="43" name="Схема 42"/>
          <p:cNvGraphicFramePr/>
          <p:nvPr>
            <p:extLst>
              <p:ext uri="{D42A27DB-BD31-4B8C-83A1-F6EECF244321}">
                <p14:modId xmlns:p14="http://schemas.microsoft.com/office/powerpoint/2010/main" val="2715156966"/>
              </p:ext>
            </p:extLst>
          </p:nvPr>
        </p:nvGraphicFramePr>
        <p:xfrm>
          <a:off x="7685447" y="4309243"/>
          <a:ext cx="4074753" cy="38909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3" r:lo="rId34" r:qs="rId35" r:cs="rId36"/>
          </a:graphicData>
        </a:graphic>
      </p:graphicFrame>
      <p:graphicFrame>
        <p:nvGraphicFramePr>
          <p:cNvPr id="44" name="Схема 43"/>
          <p:cNvGraphicFramePr/>
          <p:nvPr>
            <p:extLst>
              <p:ext uri="{D42A27DB-BD31-4B8C-83A1-F6EECF244321}">
                <p14:modId xmlns:p14="http://schemas.microsoft.com/office/powerpoint/2010/main" val="1591913432"/>
              </p:ext>
            </p:extLst>
          </p:nvPr>
        </p:nvGraphicFramePr>
        <p:xfrm>
          <a:off x="7673475" y="4851473"/>
          <a:ext cx="4179859" cy="41479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8" r:lo="rId39" r:qs="rId40" r:cs="rId41"/>
          </a:graphicData>
        </a:graphic>
      </p:graphicFrame>
      <p:graphicFrame>
        <p:nvGraphicFramePr>
          <p:cNvPr id="45" name="Схема 44"/>
          <p:cNvGraphicFramePr/>
          <p:nvPr>
            <p:extLst>
              <p:ext uri="{D42A27DB-BD31-4B8C-83A1-F6EECF244321}">
                <p14:modId xmlns:p14="http://schemas.microsoft.com/office/powerpoint/2010/main" val="3288164643"/>
              </p:ext>
            </p:extLst>
          </p:nvPr>
        </p:nvGraphicFramePr>
        <p:xfrm>
          <a:off x="7704668" y="5425675"/>
          <a:ext cx="4174066" cy="48405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3" r:lo="rId44" r:qs="rId45" r:cs="rId46"/>
          </a:graphicData>
        </a:graphic>
      </p:graphicFrame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Місце для номера слайда 4"/>
          <p:cNvSpPr>
            <a:spLocks noGrp="1"/>
          </p:cNvSpPr>
          <p:nvPr>
            <p:ph type="sldNum" sz="quarter" idx="13"/>
          </p:nvPr>
        </p:nvSpPr>
        <p:spPr bwMode="auto">
          <a:xfrm>
            <a:off x="8824913" y="6308725"/>
            <a:ext cx="27432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uk-UA" altLang="ru-RU" sz="1600">
              <a:solidFill>
                <a:schemeClr val="accent1"/>
              </a:solidFill>
            </a:endParaRPr>
          </a:p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fld id="{55AF6570-F3D5-4ACB-ADEB-461916732436}" type="slidenum">
              <a:rPr lang="uk-UA" altLang="ru-RU" sz="1600" smtClean="0">
                <a:solidFill>
                  <a:schemeClr val="accent1"/>
                </a:solidFill>
              </a:rPr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t>5</a:t>
            </a:fld>
            <a:endParaRPr lang="uk-UA" altLang="ru-RU" sz="1600">
              <a:solidFill>
                <a:schemeClr val="accent1"/>
              </a:solidFill>
            </a:endParaRPr>
          </a:p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uk-UA" altLang="ru-RU" sz="1600">
              <a:solidFill>
                <a:schemeClr val="accent1"/>
              </a:solidFill>
            </a:endParaRPr>
          </a:p>
        </p:txBody>
      </p:sp>
      <p:sp>
        <p:nvSpPr>
          <p:cNvPr id="9" name="Заголовок 1"/>
          <p:cNvSpPr txBox="1">
            <a:spLocks/>
          </p:cNvSpPr>
          <p:nvPr/>
        </p:nvSpPr>
        <p:spPr>
          <a:xfrm>
            <a:off x="1681163" y="485775"/>
            <a:ext cx="7499350" cy="1143000"/>
          </a:xfrm>
          <a:prstGeom prst="rect">
            <a:avLst/>
          </a:prstGeom>
        </p:spPr>
        <p:txBody>
          <a:bodyPr anchor="ctr">
            <a:normAutofit fontScale="97500"/>
          </a:bodyPr>
          <a:lstStyle/>
          <a:p>
            <a:pPr eaLnBrk="1" fontAlgn="auto" hangingPunct="1">
              <a:lnSpc>
                <a:spcPct val="90000"/>
              </a:lnSpc>
              <a:spcAft>
                <a:spcPts val="0"/>
              </a:spcAft>
              <a:defRPr/>
            </a:pPr>
            <a:endParaRPr lang="ru-RU" sz="2400" b="1" dirty="0">
              <a:solidFill>
                <a:schemeClr val="accent5">
                  <a:lumMod val="75000"/>
                </a:schemeClr>
              </a:solidFill>
              <a:latin typeface="+mn-lt"/>
              <a:ea typeface="+mj-ea"/>
              <a:cs typeface="+mj-cs"/>
            </a:endParaRPr>
          </a:p>
        </p:txBody>
      </p:sp>
      <p:sp>
        <p:nvSpPr>
          <p:cNvPr id="14341" name="TextBox 8"/>
          <p:cNvSpPr txBox="1">
            <a:spLocks noChangeArrowheads="1"/>
          </p:cNvSpPr>
          <p:nvPr/>
        </p:nvSpPr>
        <p:spPr bwMode="auto">
          <a:xfrm>
            <a:off x="1681163" y="153166"/>
            <a:ext cx="984197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dirty="0">
                <a:latin typeface="+mn-lt"/>
                <a:cs typeface="Arial" panose="020B0604020202020204" pitchFamily="34" charset="0"/>
              </a:rPr>
              <a:t>1. Субсидия на поддержку приоритетных направлений </a:t>
            </a:r>
          </a:p>
        </p:txBody>
      </p:sp>
      <p:sp>
        <p:nvSpPr>
          <p:cNvPr id="14342" name="TextBox 7"/>
          <p:cNvSpPr txBox="1">
            <a:spLocks noChangeArrowheads="1"/>
          </p:cNvSpPr>
          <p:nvPr/>
        </p:nvSpPr>
        <p:spPr bwMode="auto">
          <a:xfrm>
            <a:off x="3111399" y="630021"/>
            <a:ext cx="6737232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2400" dirty="0">
                <a:latin typeface="+mn-lt"/>
              </a:rPr>
              <a:t>1.1. </a:t>
            </a:r>
            <a:r>
              <a:rPr lang="ru-RU" altLang="ru-RU" sz="2400" dirty="0" err="1">
                <a:latin typeface="+mn-lt"/>
              </a:rPr>
              <a:t>Поддержк</a:t>
            </a:r>
            <a:r>
              <a:rPr lang="en-US" altLang="ru-RU" sz="2400" dirty="0">
                <a:latin typeface="+mn-lt"/>
              </a:rPr>
              <a:t>а </a:t>
            </a:r>
            <a:r>
              <a:rPr lang="ru-RU" altLang="ru-RU" sz="2400" dirty="0">
                <a:latin typeface="+mn-lt"/>
              </a:rPr>
              <a:t>элитного семеноводства</a:t>
            </a:r>
          </a:p>
        </p:txBody>
      </p:sp>
      <p:grpSp>
        <p:nvGrpSpPr>
          <p:cNvPr id="2" name="Группа 1"/>
          <p:cNvGrpSpPr/>
          <p:nvPr/>
        </p:nvGrpSpPr>
        <p:grpSpPr>
          <a:xfrm>
            <a:off x="2212688" y="1057275"/>
            <a:ext cx="9190723" cy="5030258"/>
            <a:chOff x="1973405" y="1539393"/>
            <a:chExt cx="9190723" cy="5030258"/>
          </a:xfrm>
        </p:grpSpPr>
        <p:grpSp>
          <p:nvGrpSpPr>
            <p:cNvPr id="17" name="Группа 16"/>
            <p:cNvGrpSpPr/>
            <p:nvPr/>
          </p:nvGrpSpPr>
          <p:grpSpPr>
            <a:xfrm>
              <a:off x="1974365" y="1549268"/>
              <a:ext cx="2124172" cy="418869"/>
              <a:chOff x="0" y="271471"/>
              <a:chExt cx="2124172" cy="418869"/>
            </a:xfrm>
          </p:grpSpPr>
          <p:sp>
            <p:nvSpPr>
              <p:cNvPr id="45" name="Скругленный прямоугольник 44"/>
              <p:cNvSpPr/>
              <p:nvPr/>
            </p:nvSpPr>
            <p:spPr>
              <a:xfrm>
                <a:off x="0" y="271471"/>
                <a:ext cx="2110688" cy="418869"/>
              </a:xfrm>
              <a:prstGeom prst="roundRect">
                <a:avLst>
                  <a:gd name="adj" fmla="val 10000"/>
                </a:avLst>
              </a:prstGeom>
              <a:solidFill>
                <a:schemeClr val="bg1"/>
              </a:solidFill>
              <a:ln>
                <a:solidFill>
                  <a:schemeClr val="accent1"/>
                </a:solidFill>
              </a:ln>
            </p:spPr>
            <p:style>
              <a:lnRef idx="2">
                <a:scrgbClr r="0" g="0" b="0"/>
              </a:lnRef>
              <a:fillRef idx="1">
                <a:scrgbClr r="0" g="0" b="0"/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46" name="Скругленный прямоугольник 6"/>
              <p:cNvSpPr txBox="1"/>
              <p:nvPr/>
            </p:nvSpPr>
            <p:spPr>
              <a:xfrm>
                <a:off x="12268" y="283739"/>
                <a:ext cx="2111904" cy="394333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45720" tIns="45720" rIns="45720" bIns="45720" numCol="1" spcCol="1270" anchor="ctr" anchorCtr="0">
                <a:noAutofit/>
              </a:bodyPr>
              <a:lstStyle/>
              <a:p>
                <a:pPr lvl="0" algn="ctr" defTabSz="5334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ru-RU" sz="1100" b="1" kern="1200" dirty="0">
                    <a:solidFill>
                      <a:schemeClr val="tx1"/>
                    </a:solidFill>
                  </a:rPr>
                  <a:t>За счет средств федерального и областного бюджетов</a:t>
                </a:r>
              </a:p>
            </p:txBody>
          </p:sp>
        </p:grpSp>
        <p:grpSp>
          <p:nvGrpSpPr>
            <p:cNvPr id="18" name="Группа 17"/>
            <p:cNvGrpSpPr/>
            <p:nvPr/>
          </p:nvGrpSpPr>
          <p:grpSpPr>
            <a:xfrm>
              <a:off x="1973405" y="2019186"/>
              <a:ext cx="2129067" cy="3582682"/>
              <a:chOff x="-960" y="751898"/>
              <a:chExt cx="2129067" cy="2704723"/>
            </a:xfrm>
          </p:grpSpPr>
          <p:sp>
            <p:nvSpPr>
              <p:cNvPr id="43" name="Скругленный прямоугольник 42"/>
              <p:cNvSpPr/>
              <p:nvPr/>
            </p:nvSpPr>
            <p:spPr>
              <a:xfrm>
                <a:off x="0" y="751898"/>
                <a:ext cx="2128107" cy="2704723"/>
              </a:xfrm>
              <a:prstGeom prst="roundRect">
                <a:avLst>
                  <a:gd name="adj" fmla="val 10000"/>
                </a:avLst>
              </a:prstGeom>
              <a:solidFill>
                <a:schemeClr val="bg1"/>
              </a:solidFill>
              <a:ln>
                <a:solidFill>
                  <a:schemeClr val="accent1"/>
                </a:solidFill>
              </a:ln>
            </p:spPr>
            <p:style>
              <a:lnRef idx="2">
                <a:scrgbClr r="0" g="0" b="0"/>
              </a:lnRef>
              <a:fillRef idx="1">
                <a:scrgbClr r="0" g="0" b="0"/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44" name="Скругленный прямоугольник 8"/>
              <p:cNvSpPr txBox="1"/>
              <p:nvPr/>
            </p:nvSpPr>
            <p:spPr>
              <a:xfrm>
                <a:off x="-960" y="830792"/>
                <a:ext cx="2111648" cy="2580063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45720" tIns="45720" rIns="45720" bIns="45720" numCol="1" spcCol="1270" anchor="ctr" anchorCtr="0">
                <a:noAutofit/>
              </a:bodyPr>
              <a:lstStyle/>
              <a:p>
                <a:pPr lvl="0" algn="ctr" defTabSz="5334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ru-RU" sz="1000" u="sng" kern="1200" dirty="0">
                    <a:solidFill>
                      <a:schemeClr val="tx1"/>
                    </a:solidFill>
                  </a:rPr>
                  <a:t>Приобретение элитных семян, включая сорта импортной селекции</a:t>
                </a:r>
                <a:endParaRPr lang="en-US" sz="1000" kern="1200" dirty="0">
                  <a:solidFill>
                    <a:schemeClr val="tx1"/>
                  </a:solidFill>
                </a:endParaRPr>
              </a:p>
              <a:p>
                <a:pPr lvl="0" algn="ctr" defTabSz="5334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en-US" sz="1000" kern="1200" dirty="0" err="1">
                    <a:solidFill>
                      <a:schemeClr val="tx1"/>
                    </a:solidFill>
                  </a:rPr>
                  <a:t>Условия</a:t>
                </a:r>
                <a:r>
                  <a:rPr lang="en-US" sz="1000" kern="1200" dirty="0">
                    <a:solidFill>
                      <a:schemeClr val="tx1"/>
                    </a:solidFill>
                  </a:rPr>
                  <a:t>:</a:t>
                </a:r>
              </a:p>
              <a:p>
                <a:pPr lvl="0" algn="ctr" defTabSz="5334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en-US" sz="1000" kern="1200" dirty="0">
                    <a:solidFill>
                      <a:schemeClr val="tx1"/>
                    </a:solidFill>
                  </a:rPr>
                  <a:t>- с</a:t>
                </a:r>
                <a:r>
                  <a:rPr lang="ru-RU" sz="1000" kern="1200" dirty="0">
                    <a:solidFill>
                      <a:schemeClr val="tx1"/>
                    </a:solidFill>
                  </a:rPr>
                  <a:t>орта или гибриды приобретенных получателем семян </a:t>
                </a:r>
                <a:r>
                  <a:rPr lang="en-US" sz="1000" kern="1200" dirty="0" err="1">
                    <a:solidFill>
                      <a:schemeClr val="tx1"/>
                    </a:solidFill>
                  </a:rPr>
                  <a:t>должны</a:t>
                </a:r>
                <a:r>
                  <a:rPr lang="en-US" sz="1000" kern="1200" dirty="0">
                    <a:solidFill>
                      <a:schemeClr val="tx1"/>
                    </a:solidFill>
                  </a:rPr>
                  <a:t> </a:t>
                </a:r>
                <a:r>
                  <a:rPr lang="en-US" sz="1000" kern="1200" dirty="0" err="1">
                    <a:solidFill>
                      <a:schemeClr val="tx1"/>
                    </a:solidFill>
                  </a:rPr>
                  <a:t>быть</a:t>
                </a:r>
                <a:r>
                  <a:rPr lang="en-US" sz="1000" kern="1200" dirty="0">
                    <a:solidFill>
                      <a:schemeClr val="tx1"/>
                    </a:solidFill>
                  </a:rPr>
                  <a:t> </a:t>
                </a:r>
                <a:r>
                  <a:rPr lang="ru-RU" sz="1000" kern="1200" dirty="0">
                    <a:solidFill>
                      <a:schemeClr val="tx1"/>
                    </a:solidFill>
                  </a:rPr>
                  <a:t>включены в Государственный реестр селекционных достижений, допущенных к использованию;</a:t>
                </a:r>
                <a:endParaRPr lang="en-US" sz="1000" kern="1200" dirty="0">
                  <a:solidFill>
                    <a:schemeClr val="tx1"/>
                  </a:solidFill>
                </a:endParaRPr>
              </a:p>
              <a:p>
                <a:pPr marL="171450" lvl="0" indent="-171450" algn="ctr" defTabSz="533400">
                  <a:lnSpc>
                    <a:spcPct val="90000"/>
                  </a:lnSpc>
                  <a:spcAft>
                    <a:spcPct val="35000"/>
                  </a:spcAft>
                  <a:buFontTx/>
                  <a:buChar char="-"/>
                </a:pPr>
                <a:r>
                  <a:rPr lang="ru-RU" sz="1000" dirty="0">
                    <a:solidFill>
                      <a:schemeClr val="tx1"/>
                    </a:solidFill>
                  </a:rPr>
                  <a:t>осуществление получателем сева семян в году получения субсидии либо в году, следующем за годом получения субсидии;</a:t>
                </a:r>
              </a:p>
              <a:p>
                <a:pPr marL="171450" lvl="0" indent="-171450" algn="ctr" defTabSz="533400">
                  <a:lnSpc>
                    <a:spcPct val="90000"/>
                  </a:lnSpc>
                  <a:spcAft>
                    <a:spcPct val="35000"/>
                  </a:spcAft>
                  <a:buFontTx/>
                  <a:buChar char="-"/>
                </a:pPr>
                <a:r>
                  <a:rPr lang="ru-RU" sz="1000" dirty="0">
                    <a:solidFill>
                      <a:schemeClr val="tx1"/>
                    </a:solidFill>
                  </a:rPr>
                  <a:t>осуществление получателем субсидии страхования рисков утраты (гибели) урожая сельскохозяйственной культуры, на которую выплачивается субсидия, в результате наступления всех или нескольких событий, предусмотренных пунктом 1 части 1 статьи 8 Федерального закона от 25 июля 2011 г. N 260-ФЗ. </a:t>
                </a:r>
              </a:p>
              <a:p>
                <a:pPr marL="171450" lvl="0" indent="-171450" algn="ctr" defTabSz="533400">
                  <a:lnSpc>
                    <a:spcPct val="90000"/>
                  </a:lnSpc>
                  <a:spcAft>
                    <a:spcPct val="35000"/>
                  </a:spcAft>
                  <a:buFontTx/>
                  <a:buChar char="-"/>
                </a:pPr>
                <a:endParaRPr lang="ru-RU" sz="1000" dirty="0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19" name="Группа 18"/>
            <p:cNvGrpSpPr/>
            <p:nvPr/>
          </p:nvGrpSpPr>
          <p:grpSpPr>
            <a:xfrm>
              <a:off x="1974365" y="5668839"/>
              <a:ext cx="2135584" cy="900812"/>
              <a:chOff x="121077" y="3540077"/>
              <a:chExt cx="1878456" cy="900812"/>
            </a:xfrm>
          </p:grpSpPr>
          <p:sp>
            <p:nvSpPr>
              <p:cNvPr id="41" name="Скругленный прямоугольник 40"/>
              <p:cNvSpPr/>
              <p:nvPr/>
            </p:nvSpPr>
            <p:spPr>
              <a:xfrm>
                <a:off x="121077" y="3540077"/>
                <a:ext cx="1878456" cy="900812"/>
              </a:xfrm>
              <a:prstGeom prst="roundRect">
                <a:avLst>
                  <a:gd name="adj" fmla="val 10000"/>
                </a:avLst>
              </a:prstGeom>
              <a:solidFill>
                <a:schemeClr val="bg1"/>
              </a:solidFill>
              <a:ln>
                <a:solidFill>
                  <a:schemeClr val="accent1"/>
                </a:solidFill>
              </a:ln>
            </p:spPr>
            <p:style>
              <a:lnRef idx="2">
                <a:scrgbClr r="0" g="0" b="0"/>
              </a:lnRef>
              <a:fillRef idx="1">
                <a:scrgbClr r="0" g="0" b="0"/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42" name="Скругленный прямоугольник 10"/>
              <p:cNvSpPr txBox="1"/>
              <p:nvPr/>
            </p:nvSpPr>
            <p:spPr>
              <a:xfrm>
                <a:off x="121078" y="3583384"/>
                <a:ext cx="1865718" cy="857505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41910" tIns="41910" rIns="41910" bIns="41910" numCol="1" spcCol="1270" anchor="ctr" anchorCtr="0">
                <a:noAutofit/>
              </a:bodyPr>
              <a:lstStyle/>
              <a:p>
                <a:pPr lvl="0" algn="ctr" defTabSz="488950">
                  <a:lnSpc>
                    <a:spcPct val="90000"/>
                  </a:lnSpc>
                  <a:spcAft>
                    <a:spcPct val="35000"/>
                  </a:spcAft>
                </a:pPr>
                <a:r>
                  <a:rPr lang="ru-RU" sz="1000" kern="1200" dirty="0">
                    <a:solidFill>
                      <a:schemeClr val="tx1"/>
                    </a:solidFill>
                  </a:rPr>
                  <a:t>на 1 гектар </a:t>
                </a:r>
                <a:r>
                  <a:rPr lang="ru-RU" sz="1000" dirty="0">
                    <a:solidFill>
                      <a:schemeClr val="tx1"/>
                    </a:solidFill>
                  </a:rPr>
                  <a:t>площади</a:t>
                </a:r>
                <a:r>
                  <a:rPr lang="ru-RU" sz="1000" kern="1200" dirty="0">
                    <a:solidFill>
                      <a:schemeClr val="tx1"/>
                    </a:solidFill>
                  </a:rPr>
                  <a:t> засеваемой элитными семенами </a:t>
                </a:r>
                <a:r>
                  <a:rPr lang="ru-RU" sz="1000" dirty="0">
                    <a:solidFill>
                      <a:schemeClr val="tx1"/>
                    </a:solidFill>
                  </a:rPr>
                  <a:t>или в процентах от стоимости семян, произведенных в рамках ФНТП </a:t>
                </a:r>
                <a:r>
                  <a:rPr lang="ru-RU" sz="1000" kern="1200" dirty="0">
                    <a:solidFill>
                      <a:schemeClr val="tx1"/>
                    </a:solidFill>
                  </a:rPr>
                  <a:t>по ставкам, определяемым </a:t>
                </a:r>
                <a:r>
                  <a:rPr lang="en-US" sz="1000" kern="1200" dirty="0">
                    <a:solidFill>
                      <a:schemeClr val="tx1"/>
                    </a:solidFill>
                  </a:rPr>
                  <a:t>Минсельхозпродом</a:t>
                </a:r>
                <a:endParaRPr lang="ru-RU" sz="1000" kern="1200" dirty="0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20" name="Группа 19"/>
            <p:cNvGrpSpPr/>
            <p:nvPr/>
          </p:nvGrpSpPr>
          <p:grpSpPr>
            <a:xfrm>
              <a:off x="4216510" y="1539393"/>
              <a:ext cx="6947618" cy="428744"/>
              <a:chOff x="2129529" y="271471"/>
              <a:chExt cx="6990647" cy="428744"/>
            </a:xfrm>
          </p:grpSpPr>
          <p:sp>
            <p:nvSpPr>
              <p:cNvPr id="39" name="Скругленный прямоугольник 38"/>
              <p:cNvSpPr/>
              <p:nvPr/>
            </p:nvSpPr>
            <p:spPr>
              <a:xfrm>
                <a:off x="2129529" y="271471"/>
                <a:ext cx="6949057" cy="418869"/>
              </a:xfrm>
              <a:prstGeom prst="roundRect">
                <a:avLst>
                  <a:gd name="adj" fmla="val 10000"/>
                </a:avLst>
              </a:prstGeom>
              <a:solidFill>
                <a:schemeClr val="bg1"/>
              </a:solidFill>
              <a:ln>
                <a:solidFill>
                  <a:schemeClr val="accent1"/>
                </a:solidFill>
              </a:ln>
            </p:spPr>
            <p:style>
              <a:lnRef idx="2">
                <a:scrgbClr r="0" g="0" b="0"/>
              </a:lnRef>
              <a:fillRef idx="1">
                <a:scrgbClr r="0" g="0" b="0"/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40" name="Скругленный прямоугольник 12"/>
              <p:cNvSpPr txBox="1"/>
              <p:nvPr/>
            </p:nvSpPr>
            <p:spPr>
              <a:xfrm>
                <a:off x="2171118" y="305882"/>
                <a:ext cx="6949058" cy="394333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45720" tIns="45720" rIns="45720" bIns="45720" numCol="1" spcCol="1270" anchor="ctr" anchorCtr="0">
                <a:noAutofit/>
              </a:bodyPr>
              <a:lstStyle/>
              <a:p>
                <a:pPr lvl="0" algn="ctr" defTabSz="5334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ru-RU" sz="1100" b="1" kern="1200" dirty="0">
                    <a:solidFill>
                      <a:schemeClr val="tx1"/>
                    </a:solidFill>
                  </a:rPr>
                  <a:t>За счет средств областного бюджета</a:t>
                </a:r>
              </a:p>
            </p:txBody>
          </p:sp>
        </p:grpSp>
        <p:grpSp>
          <p:nvGrpSpPr>
            <p:cNvPr id="21" name="Группа 20"/>
            <p:cNvGrpSpPr/>
            <p:nvPr/>
          </p:nvGrpSpPr>
          <p:grpSpPr>
            <a:xfrm>
              <a:off x="4189700" y="2027060"/>
              <a:ext cx="2578646" cy="3574808"/>
              <a:chOff x="2204013" y="758538"/>
              <a:chExt cx="2025053" cy="2715815"/>
            </a:xfrm>
          </p:grpSpPr>
          <p:sp>
            <p:nvSpPr>
              <p:cNvPr id="37" name="Скругленный прямоугольник 36"/>
              <p:cNvSpPr/>
              <p:nvPr/>
            </p:nvSpPr>
            <p:spPr>
              <a:xfrm>
                <a:off x="2225465" y="758538"/>
                <a:ext cx="2003600" cy="2715815"/>
              </a:xfrm>
              <a:prstGeom prst="roundRect">
                <a:avLst>
                  <a:gd name="adj" fmla="val 10000"/>
                </a:avLst>
              </a:prstGeom>
              <a:solidFill>
                <a:schemeClr val="bg1"/>
              </a:solidFill>
              <a:ln>
                <a:solidFill>
                  <a:schemeClr val="accent1"/>
                </a:solidFill>
              </a:ln>
            </p:spPr>
            <p:style>
              <a:lnRef idx="2">
                <a:scrgbClr r="0" g="0" b="0"/>
              </a:lnRef>
              <a:fillRef idx="1">
                <a:scrgbClr r="0" g="0" b="0"/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38" name="Скругленный прямоугольник 14"/>
              <p:cNvSpPr txBox="1"/>
              <p:nvPr/>
            </p:nvSpPr>
            <p:spPr>
              <a:xfrm>
                <a:off x="2204013" y="778805"/>
                <a:ext cx="2025053" cy="2589811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36000" tIns="45720" rIns="36000" bIns="45720" numCol="1" spcCol="1270" anchor="ctr" anchorCtr="0">
                <a:noAutofit/>
              </a:bodyPr>
              <a:lstStyle/>
              <a:p>
                <a:pPr lvl="0" algn="ctr" defTabSz="5334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ru-RU" sz="1000" u="sng" kern="1200" dirty="0">
                    <a:solidFill>
                      <a:schemeClr val="tx1"/>
                    </a:solidFill>
                  </a:rPr>
                  <a:t>Приобретение семян, включая сорта (гибриды) импортной селекции</a:t>
                </a:r>
                <a:endParaRPr lang="en-US" sz="1000" u="sng" kern="1200" dirty="0">
                  <a:solidFill>
                    <a:schemeClr val="tx1"/>
                  </a:solidFill>
                </a:endParaRPr>
              </a:p>
              <a:p>
                <a:pPr lvl="0" algn="ctr" defTabSz="5334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en-US" sz="1000" kern="1200" dirty="0" err="1">
                    <a:solidFill>
                      <a:schemeClr val="tx1"/>
                    </a:solidFill>
                  </a:rPr>
                  <a:t>Условия</a:t>
                </a:r>
                <a:r>
                  <a:rPr lang="en-US" sz="1000" kern="1200" dirty="0">
                    <a:solidFill>
                      <a:schemeClr val="tx1"/>
                    </a:solidFill>
                  </a:rPr>
                  <a:t>:</a:t>
                </a:r>
              </a:p>
              <a:p>
                <a:pPr lvl="0" algn="ctr" defTabSz="5334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en-US" sz="1000" kern="1200" dirty="0">
                    <a:solidFill>
                      <a:schemeClr val="tx1"/>
                    </a:solidFill>
                  </a:rPr>
                  <a:t>- с</a:t>
                </a:r>
                <a:r>
                  <a:rPr lang="ru-RU" sz="1000" kern="1200" dirty="0">
                    <a:solidFill>
                      <a:schemeClr val="tx1"/>
                    </a:solidFill>
                  </a:rPr>
                  <a:t>орта или гибриды приобретенных получателем семян </a:t>
                </a:r>
                <a:r>
                  <a:rPr lang="en-US" sz="1000" kern="1200" dirty="0" err="1">
                    <a:solidFill>
                      <a:schemeClr val="tx1"/>
                    </a:solidFill>
                  </a:rPr>
                  <a:t>должны</a:t>
                </a:r>
                <a:r>
                  <a:rPr lang="en-US" sz="1000" kern="1200" dirty="0">
                    <a:solidFill>
                      <a:schemeClr val="tx1"/>
                    </a:solidFill>
                  </a:rPr>
                  <a:t> </a:t>
                </a:r>
                <a:r>
                  <a:rPr lang="en-US" sz="1000" kern="1200" dirty="0" err="1">
                    <a:solidFill>
                      <a:schemeClr val="tx1"/>
                    </a:solidFill>
                  </a:rPr>
                  <a:t>быть</a:t>
                </a:r>
                <a:r>
                  <a:rPr lang="en-US" sz="1000" kern="1200" dirty="0">
                    <a:solidFill>
                      <a:schemeClr val="tx1"/>
                    </a:solidFill>
                  </a:rPr>
                  <a:t> </a:t>
                </a:r>
                <a:r>
                  <a:rPr lang="ru-RU" sz="1000" kern="1200" dirty="0">
                    <a:solidFill>
                      <a:schemeClr val="tx1"/>
                    </a:solidFill>
                  </a:rPr>
                  <a:t>включены в Государственный реестр селекционных достижений, допущенных к использованию;</a:t>
                </a:r>
                <a:endParaRPr lang="en-US" sz="1000" kern="1200" dirty="0">
                  <a:solidFill>
                    <a:schemeClr val="tx1"/>
                  </a:solidFill>
                </a:endParaRPr>
              </a:p>
              <a:p>
                <a:pPr marL="171450" lvl="0" indent="-171450" algn="ctr" defTabSz="533400">
                  <a:lnSpc>
                    <a:spcPct val="90000"/>
                  </a:lnSpc>
                  <a:spcAft>
                    <a:spcPct val="35000"/>
                  </a:spcAft>
                  <a:buFontTx/>
                  <a:buChar char="-"/>
                </a:pPr>
                <a:r>
                  <a:rPr lang="ru-RU" sz="1000" kern="1200" dirty="0">
                    <a:solidFill>
                      <a:schemeClr val="tx1"/>
                    </a:solidFill>
                  </a:rPr>
                  <a:t>осуществление получателем сева </a:t>
                </a:r>
                <a:r>
                  <a:rPr lang="ru-RU" sz="1000" dirty="0">
                    <a:solidFill>
                      <a:schemeClr val="tx1"/>
                    </a:solidFill>
                  </a:rPr>
                  <a:t>семян в году получения субсидии либо в году, следующем за годом получения субсидии (за </a:t>
                </a:r>
                <a:r>
                  <a:rPr lang="ru-RU" sz="1000" dirty="0" err="1">
                    <a:solidFill>
                      <a:schemeClr val="tx1"/>
                    </a:solidFill>
                  </a:rPr>
                  <a:t>искл</a:t>
                </a:r>
                <a:r>
                  <a:rPr lang="ru-RU" sz="1000" dirty="0">
                    <a:solidFill>
                      <a:schemeClr val="tx1"/>
                    </a:solidFill>
                  </a:rPr>
                  <a:t>. семян овощей защищенного грунта, сев которых должен быть осуществлен не позднее второго года, следующего за годом предоставления субсидии);</a:t>
                </a:r>
              </a:p>
              <a:p>
                <a:pPr marL="171450" lvl="0" indent="-171450" algn="ctr" defTabSz="533400">
                  <a:lnSpc>
                    <a:spcPct val="90000"/>
                  </a:lnSpc>
                  <a:spcAft>
                    <a:spcPct val="35000"/>
                  </a:spcAft>
                  <a:buFontTx/>
                  <a:buChar char="-"/>
                </a:pPr>
                <a:r>
                  <a:rPr lang="ru-RU" sz="1000" dirty="0">
                    <a:solidFill>
                      <a:schemeClr val="tx1"/>
                    </a:solidFill>
                  </a:rPr>
                  <a:t>наличие у получателя субсидии, являющегося юридическим лицом, уровня </a:t>
                </a:r>
                <a:r>
                  <a:rPr lang="ru-RU" sz="1000" dirty="0">
                    <a:solidFill>
                      <a:srgbClr val="262626"/>
                    </a:solidFill>
                  </a:rPr>
                  <a:t>среднемесячной заработной платы </a:t>
                </a:r>
                <a:r>
                  <a:rPr lang="ru-RU" sz="1000" b="1" dirty="0" smtClean="0">
                    <a:solidFill>
                      <a:srgbClr val="262626"/>
                    </a:solidFill>
                  </a:rPr>
                  <a:t> не </a:t>
                </a:r>
                <a:r>
                  <a:rPr lang="ru-RU" sz="1000" dirty="0">
                    <a:solidFill>
                      <a:schemeClr val="tx1"/>
                    </a:solidFill>
                  </a:rPr>
                  <a:t>ниже полутора величин минимального размера оплаты труда на дату получения государственной поддержки.</a:t>
                </a:r>
              </a:p>
              <a:p>
                <a:pPr marL="171450" lvl="0" indent="-171450" algn="ctr" defTabSz="533400">
                  <a:lnSpc>
                    <a:spcPct val="90000"/>
                  </a:lnSpc>
                  <a:spcAft>
                    <a:spcPct val="35000"/>
                  </a:spcAft>
                  <a:buFontTx/>
                  <a:buChar char="-"/>
                </a:pPr>
                <a:endParaRPr lang="ru-RU" sz="1000" dirty="0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22" name="Группа 21"/>
            <p:cNvGrpSpPr/>
            <p:nvPr/>
          </p:nvGrpSpPr>
          <p:grpSpPr>
            <a:xfrm>
              <a:off x="4182198" y="5611030"/>
              <a:ext cx="2613268" cy="958621"/>
              <a:chOff x="2362311" y="3488964"/>
              <a:chExt cx="1837780" cy="958621"/>
            </a:xfrm>
          </p:grpSpPr>
          <p:sp>
            <p:nvSpPr>
              <p:cNvPr id="35" name="Скругленный прямоугольник 34"/>
              <p:cNvSpPr/>
              <p:nvPr/>
            </p:nvSpPr>
            <p:spPr>
              <a:xfrm>
                <a:off x="2381386" y="3541945"/>
                <a:ext cx="1799631" cy="905640"/>
              </a:xfrm>
              <a:prstGeom prst="roundRect">
                <a:avLst>
                  <a:gd name="adj" fmla="val 10000"/>
                </a:avLst>
              </a:prstGeom>
              <a:solidFill>
                <a:schemeClr val="bg1"/>
              </a:solidFill>
              <a:ln>
                <a:solidFill>
                  <a:schemeClr val="accent1"/>
                </a:solidFill>
              </a:ln>
            </p:spPr>
            <p:style>
              <a:lnRef idx="2">
                <a:scrgbClr r="0" g="0" b="0"/>
              </a:lnRef>
              <a:fillRef idx="1">
                <a:scrgbClr r="0" g="0" b="0"/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36" name="Скругленный прямоугольник 16"/>
              <p:cNvSpPr txBox="1"/>
              <p:nvPr/>
            </p:nvSpPr>
            <p:spPr>
              <a:xfrm>
                <a:off x="2362311" y="3488964"/>
                <a:ext cx="1837780" cy="958621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41910" tIns="108000" rIns="41910" bIns="41910" numCol="1" spcCol="1270" anchor="ctr" anchorCtr="0">
                <a:noAutofit/>
              </a:bodyPr>
              <a:lstStyle/>
              <a:p>
                <a:pPr lvl="0" algn="ctr" defTabSz="48895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ru-RU" sz="1000" kern="1200" dirty="0">
                    <a:solidFill>
                      <a:schemeClr val="tx1"/>
                    </a:solidFill>
                  </a:rPr>
                  <a:t>за 1 тонну или 1 посевную единицу семян или в размере процента от стоимости семян (для семян овощных и бахчевых культур) по ставкам, определяемым </a:t>
                </a:r>
                <a:r>
                  <a:rPr lang="en-US" sz="1000" kern="1200" dirty="0">
                    <a:solidFill>
                      <a:schemeClr val="tx1"/>
                    </a:solidFill>
                  </a:rPr>
                  <a:t>Минсельхозпродом</a:t>
                </a:r>
                <a:endParaRPr lang="ru-RU" sz="1000" kern="1200" dirty="0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23" name="Группа 22"/>
            <p:cNvGrpSpPr/>
            <p:nvPr/>
          </p:nvGrpSpPr>
          <p:grpSpPr>
            <a:xfrm>
              <a:off x="9343302" y="2021441"/>
              <a:ext cx="1820826" cy="3588606"/>
              <a:chOff x="4133743" y="747638"/>
              <a:chExt cx="2272022" cy="2720948"/>
            </a:xfrm>
          </p:grpSpPr>
          <p:sp>
            <p:nvSpPr>
              <p:cNvPr id="33" name="Скругленный прямоугольник 32"/>
              <p:cNvSpPr/>
              <p:nvPr/>
            </p:nvSpPr>
            <p:spPr>
              <a:xfrm>
                <a:off x="4213951" y="751898"/>
                <a:ext cx="2140237" cy="2716688"/>
              </a:xfrm>
              <a:prstGeom prst="roundRect">
                <a:avLst>
                  <a:gd name="adj" fmla="val 10000"/>
                </a:avLst>
              </a:prstGeom>
              <a:solidFill>
                <a:schemeClr val="bg1"/>
              </a:solidFill>
              <a:ln>
                <a:solidFill>
                  <a:schemeClr val="accent1"/>
                </a:solidFill>
              </a:ln>
            </p:spPr>
            <p:style>
              <a:lnRef idx="2">
                <a:scrgbClr r="0" g="0" b="0"/>
              </a:lnRef>
              <a:fillRef idx="1">
                <a:scrgbClr r="0" g="0" b="0"/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34" name="Скругленный прямоугольник 18"/>
              <p:cNvSpPr txBox="1"/>
              <p:nvPr/>
            </p:nvSpPr>
            <p:spPr>
              <a:xfrm>
                <a:off x="4133743" y="747638"/>
                <a:ext cx="2272022" cy="2612354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45720" tIns="45720" rIns="45720" bIns="45720" numCol="1" spcCol="1270" anchor="t" anchorCtr="0">
                <a:noAutofit/>
              </a:bodyPr>
              <a:lstStyle/>
              <a:p>
                <a:pPr lvl="0" algn="ctr" defTabSz="5334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ru-RU" sz="1000" u="sng" kern="1200" dirty="0">
                    <a:solidFill>
                      <a:schemeClr val="tx1"/>
                    </a:solidFill>
                  </a:rPr>
                  <a:t>Производство мини-клубней картофеля</a:t>
                </a:r>
                <a:r>
                  <a:rPr lang="en-US" sz="1000" u="sng" kern="1200" dirty="0">
                    <a:solidFill>
                      <a:schemeClr val="tx1"/>
                    </a:solidFill>
                  </a:rPr>
                  <a:t>.</a:t>
                </a:r>
              </a:p>
              <a:p>
                <a:pPr lvl="0" algn="ctr" defTabSz="5334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en-US" sz="1000" kern="1200" dirty="0" err="1">
                    <a:solidFill>
                      <a:schemeClr val="tx1"/>
                    </a:solidFill>
                  </a:rPr>
                  <a:t>Условия</a:t>
                </a:r>
                <a:r>
                  <a:rPr lang="en-US" sz="1000" kern="1200" dirty="0">
                    <a:solidFill>
                      <a:schemeClr val="tx1"/>
                    </a:solidFill>
                  </a:rPr>
                  <a:t>:</a:t>
                </a:r>
              </a:p>
              <a:p>
                <a:pPr lvl="0" algn="ctr" defTabSz="5334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en-US" sz="1000" kern="1200" dirty="0">
                    <a:solidFill>
                      <a:schemeClr val="tx1"/>
                    </a:solidFill>
                  </a:rPr>
                  <a:t>-</a:t>
                </a:r>
                <a:r>
                  <a:rPr lang="ru-RU" sz="1000" kern="1200" dirty="0">
                    <a:solidFill>
                      <a:schemeClr val="tx1"/>
                    </a:solidFill>
                  </a:rPr>
                  <a:t> включение получателя в Реестр и осуществление им деятельности по производству мини-клубней картофеля;</a:t>
                </a:r>
              </a:p>
              <a:p>
                <a:pPr marL="171450" lvl="0" indent="-171450" algn="ctr" defTabSz="5334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  <a:buFontTx/>
                  <a:buChar char="-"/>
                </a:pPr>
                <a:r>
                  <a:rPr lang="ru-RU" sz="1000" kern="1200" dirty="0">
                    <a:solidFill>
                      <a:schemeClr val="tx1"/>
                    </a:solidFill>
                  </a:rPr>
                  <a:t>наличие у получателя функционирующей лаборатории безвирусного семеноводства картофеля;</a:t>
                </a:r>
              </a:p>
              <a:p>
                <a:pPr marL="171450" lvl="0" indent="-171450" algn="ctr" defTabSz="533400">
                  <a:lnSpc>
                    <a:spcPct val="90000"/>
                  </a:lnSpc>
                  <a:spcAft>
                    <a:spcPct val="35000"/>
                  </a:spcAft>
                  <a:buFontTx/>
                  <a:buChar char="-"/>
                </a:pPr>
                <a:r>
                  <a:rPr lang="ru-RU" sz="1000" dirty="0">
                    <a:solidFill>
                      <a:schemeClr val="tx1"/>
                    </a:solidFill>
                  </a:rPr>
                  <a:t>наличие у получателя субсидии, являющегося ЮЛ, уровня среднемесячной заработной платы не ниже полутора величин минимального размера оплаты труда на дату получения государственной поддержки</a:t>
                </a:r>
                <a:r>
                  <a:rPr lang="ru-RU" sz="1000" dirty="0" smtClean="0">
                    <a:solidFill>
                      <a:srgbClr val="262626"/>
                    </a:solidFill>
                  </a:rPr>
                  <a:t>.</a:t>
                </a:r>
                <a:endParaRPr lang="ru-RU" sz="1000" dirty="0">
                  <a:solidFill>
                    <a:srgbClr val="262626"/>
                  </a:solidFill>
                </a:endParaRPr>
              </a:p>
              <a:p>
                <a:pPr lvl="0" algn="ctr" defTabSz="5334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endParaRPr lang="ru-RU" sz="1000" kern="1200" dirty="0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24" name="Группа 23"/>
            <p:cNvGrpSpPr/>
            <p:nvPr/>
          </p:nvGrpSpPr>
          <p:grpSpPr>
            <a:xfrm>
              <a:off x="9419725" y="5664011"/>
              <a:ext cx="1703069" cy="905640"/>
              <a:chOff x="4262630" y="3518567"/>
              <a:chExt cx="2128479" cy="1398476"/>
            </a:xfrm>
          </p:grpSpPr>
          <p:sp>
            <p:nvSpPr>
              <p:cNvPr id="31" name="Скругленный прямоугольник 30"/>
              <p:cNvSpPr/>
              <p:nvPr/>
            </p:nvSpPr>
            <p:spPr>
              <a:xfrm>
                <a:off x="4262630" y="3518567"/>
                <a:ext cx="2128479" cy="1398476"/>
              </a:xfrm>
              <a:prstGeom prst="roundRect">
                <a:avLst>
                  <a:gd name="adj" fmla="val 10000"/>
                </a:avLst>
              </a:prstGeom>
              <a:solidFill>
                <a:schemeClr val="bg1"/>
              </a:solidFill>
              <a:ln>
                <a:solidFill>
                  <a:schemeClr val="accent1"/>
                </a:solidFill>
              </a:ln>
            </p:spPr>
            <p:style>
              <a:lnRef idx="2">
                <a:scrgbClr r="0" g="0" b="0"/>
              </a:lnRef>
              <a:fillRef idx="1">
                <a:scrgbClr r="0" g="0" b="0"/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32" name="Скругленный прямоугольник 20"/>
              <p:cNvSpPr txBox="1"/>
              <p:nvPr/>
            </p:nvSpPr>
            <p:spPr>
              <a:xfrm>
                <a:off x="4499619" y="3550970"/>
                <a:ext cx="1639324" cy="1366073"/>
              </a:xfrm>
              <a:prstGeom prst="rect">
                <a:avLst/>
              </a:prstGeom>
              <a:solidFill>
                <a:schemeClr val="bg1"/>
              </a:solidFill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41910" tIns="41910" rIns="41910" bIns="41910" numCol="1" spcCol="1270" anchor="ctr" anchorCtr="0">
                <a:noAutofit/>
              </a:bodyPr>
              <a:lstStyle/>
              <a:p>
                <a:pPr lvl="0" algn="ctr" defTabSz="48895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ru-RU" sz="1000" kern="1200" dirty="0">
                    <a:solidFill>
                      <a:schemeClr val="tx1"/>
                    </a:solidFill>
                  </a:rPr>
                  <a:t>за 1 штуку произведенных семян по ставкам, определяемым </a:t>
                </a:r>
                <a:r>
                  <a:rPr lang="en-US" sz="1000" kern="1200" dirty="0">
                    <a:solidFill>
                      <a:schemeClr val="tx1"/>
                    </a:solidFill>
                  </a:rPr>
                  <a:t>Минсельхозпродом</a:t>
                </a:r>
                <a:endParaRPr lang="ru-RU" sz="1000" kern="1200" dirty="0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25" name="Группа 24"/>
            <p:cNvGrpSpPr/>
            <p:nvPr/>
          </p:nvGrpSpPr>
          <p:grpSpPr>
            <a:xfrm>
              <a:off x="6832627" y="2019186"/>
              <a:ext cx="2510675" cy="3574807"/>
              <a:chOff x="6233924" y="768344"/>
              <a:chExt cx="2533855" cy="2679290"/>
            </a:xfrm>
          </p:grpSpPr>
          <p:sp>
            <p:nvSpPr>
              <p:cNvPr id="29" name="Скругленный прямоугольник 28"/>
              <p:cNvSpPr/>
              <p:nvPr/>
            </p:nvSpPr>
            <p:spPr>
              <a:xfrm>
                <a:off x="6257084" y="768344"/>
                <a:ext cx="2487537" cy="2679290"/>
              </a:xfrm>
              <a:prstGeom prst="roundRect">
                <a:avLst>
                  <a:gd name="adj" fmla="val 10000"/>
                </a:avLst>
              </a:prstGeom>
              <a:solidFill>
                <a:schemeClr val="bg1"/>
              </a:solidFill>
              <a:ln>
                <a:solidFill>
                  <a:schemeClr val="accent1"/>
                </a:solidFill>
              </a:ln>
            </p:spPr>
            <p:style>
              <a:lnRef idx="2">
                <a:scrgbClr r="0" g="0" b="0"/>
              </a:lnRef>
              <a:fillRef idx="1">
                <a:scrgbClr r="0" g="0" b="0"/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30" name="Скругленный прямоугольник 22"/>
              <p:cNvSpPr txBox="1"/>
              <p:nvPr/>
            </p:nvSpPr>
            <p:spPr>
              <a:xfrm>
                <a:off x="6233924" y="791693"/>
                <a:ext cx="2533855" cy="2534616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41910" tIns="41910" rIns="41910" bIns="41910" numCol="1" spcCol="1270" anchor="ctr" anchorCtr="0">
                <a:noAutofit/>
              </a:bodyPr>
              <a:lstStyle/>
              <a:p>
                <a:pPr lvl="0" algn="ctr" defTabSz="48895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ru-RU" sz="1000" u="sng" kern="1200" dirty="0">
                    <a:solidFill>
                      <a:schemeClr val="tx1"/>
                    </a:solidFill>
                  </a:rPr>
                  <a:t>Приобретение семян </a:t>
                </a:r>
                <a:r>
                  <a:rPr lang="ru-RU" sz="1000" u="sng" kern="1200" dirty="0" err="1">
                    <a:solidFill>
                      <a:schemeClr val="tx1"/>
                    </a:solidFill>
                  </a:rPr>
                  <a:t>сельскохозтоваропроизводителей</a:t>
                </a:r>
                <a:r>
                  <a:rPr lang="ru-RU" sz="1000" u="sng" kern="1200" dirty="0">
                    <a:solidFill>
                      <a:schemeClr val="tx1"/>
                    </a:solidFill>
                  </a:rPr>
                  <a:t> Нижегородской области, включенных в Реестр организаций, осуществляющих производство и реализацию семян высших репродукций</a:t>
                </a:r>
                <a:endParaRPr lang="en-US" sz="1000" u="sng" kern="1200" dirty="0">
                  <a:solidFill>
                    <a:schemeClr val="tx1"/>
                  </a:solidFill>
                </a:endParaRPr>
              </a:p>
              <a:p>
                <a:pPr lvl="0" algn="ctr" defTabSz="48895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en-US" sz="1000" kern="1200" dirty="0" err="1">
                    <a:solidFill>
                      <a:schemeClr val="tx1"/>
                    </a:solidFill>
                  </a:rPr>
                  <a:t>Услови</a:t>
                </a:r>
                <a:r>
                  <a:rPr lang="ru-RU" sz="1000" kern="1200" dirty="0">
                    <a:solidFill>
                      <a:schemeClr val="tx1"/>
                    </a:solidFill>
                  </a:rPr>
                  <a:t>я</a:t>
                </a:r>
                <a:r>
                  <a:rPr lang="en-US" sz="1000" kern="1200" dirty="0">
                    <a:solidFill>
                      <a:schemeClr val="tx1"/>
                    </a:solidFill>
                  </a:rPr>
                  <a:t>:</a:t>
                </a:r>
                <a:endParaRPr lang="ru-RU" sz="1000" kern="1200" dirty="0">
                  <a:solidFill>
                    <a:schemeClr val="tx1"/>
                  </a:solidFill>
                </a:endParaRPr>
              </a:p>
              <a:p>
                <a:pPr lvl="0" algn="ctr" defTabSz="48895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ru-RU" sz="1000" dirty="0">
                    <a:solidFill>
                      <a:schemeClr val="tx1"/>
                    </a:solidFill>
                  </a:rPr>
                  <a:t>- сорта или гибриды приобретенных семян должны быть включены в Государственный реестр селекционных достижений, допущенных к использованию;</a:t>
                </a:r>
              </a:p>
              <a:p>
                <a:pPr marL="171450" lvl="0" indent="-171450" algn="ctr" defTabSz="488950">
                  <a:lnSpc>
                    <a:spcPct val="90000"/>
                  </a:lnSpc>
                  <a:spcAft>
                    <a:spcPct val="35000"/>
                  </a:spcAft>
                  <a:buFontTx/>
                  <a:buChar char="-"/>
                </a:pPr>
                <a:r>
                  <a:rPr lang="ru-RU" sz="1000" dirty="0">
                    <a:solidFill>
                      <a:schemeClr val="tx1"/>
                    </a:solidFill>
                  </a:rPr>
                  <a:t>осуществление получателем сева семян в году получения субсидии либо в году, следующем за годом получения субсидии;</a:t>
                </a:r>
              </a:p>
              <a:p>
                <a:pPr marL="171450" indent="-171450" algn="ctr" defTabSz="488950">
                  <a:lnSpc>
                    <a:spcPct val="90000"/>
                  </a:lnSpc>
                  <a:spcAft>
                    <a:spcPct val="35000"/>
                  </a:spcAft>
                  <a:buFontTx/>
                  <a:buChar char="-"/>
                </a:pPr>
                <a:r>
                  <a:rPr lang="ru-RU" sz="1000" dirty="0">
                    <a:solidFill>
                      <a:schemeClr val="tx1"/>
                    </a:solidFill>
                  </a:rPr>
                  <a:t>наличие у получателя субсидии, являющегося юридическим лицом, уровня среднемесячной заработной платы не ниже полутора величин минимального размера оплаты труда на дату получения государственной поддержки.</a:t>
                </a:r>
              </a:p>
              <a:p>
                <a:pPr marL="171450" indent="-171450" algn="ctr" defTabSz="488950">
                  <a:lnSpc>
                    <a:spcPct val="90000"/>
                  </a:lnSpc>
                  <a:spcAft>
                    <a:spcPct val="35000"/>
                  </a:spcAft>
                  <a:buFontTx/>
                  <a:buChar char="-"/>
                </a:pPr>
                <a:endParaRPr lang="ru-RU" sz="1000" dirty="0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26" name="Группа 25"/>
            <p:cNvGrpSpPr/>
            <p:nvPr/>
          </p:nvGrpSpPr>
          <p:grpSpPr>
            <a:xfrm>
              <a:off x="6867192" y="5684995"/>
              <a:ext cx="2453683" cy="884656"/>
              <a:chOff x="6619484" y="3518567"/>
              <a:chExt cx="1894757" cy="884656"/>
            </a:xfrm>
          </p:grpSpPr>
          <p:sp>
            <p:nvSpPr>
              <p:cNvPr id="27" name="Скругленный прямоугольник 26"/>
              <p:cNvSpPr/>
              <p:nvPr/>
            </p:nvSpPr>
            <p:spPr>
              <a:xfrm>
                <a:off x="6619888" y="3518567"/>
                <a:ext cx="1893951" cy="884656"/>
              </a:xfrm>
              <a:prstGeom prst="roundRect">
                <a:avLst>
                  <a:gd name="adj" fmla="val 10000"/>
                </a:avLst>
              </a:prstGeom>
              <a:solidFill>
                <a:schemeClr val="bg1"/>
              </a:solidFill>
              <a:ln>
                <a:solidFill>
                  <a:schemeClr val="accent1"/>
                </a:solidFill>
              </a:ln>
            </p:spPr>
            <p:style>
              <a:lnRef idx="2">
                <a:scrgbClr r="0" g="0" b="0"/>
              </a:lnRef>
              <a:fillRef idx="1">
                <a:scrgbClr r="0" g="0" b="0"/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28" name="Скругленный прямоугольник 24"/>
              <p:cNvSpPr txBox="1"/>
              <p:nvPr/>
            </p:nvSpPr>
            <p:spPr>
              <a:xfrm>
                <a:off x="6619484" y="3529942"/>
                <a:ext cx="1894757" cy="873281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41910" tIns="41910" rIns="41910" bIns="41910" numCol="1" spcCol="1270" anchor="ctr" anchorCtr="0">
                <a:noAutofit/>
              </a:bodyPr>
              <a:lstStyle/>
              <a:p>
                <a:pPr lvl="0" algn="ctr" defTabSz="48895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ru-RU" sz="1000" kern="1200" dirty="0">
                    <a:solidFill>
                      <a:schemeClr val="tx1"/>
                    </a:solidFill>
                  </a:rPr>
                  <a:t>за 1 тонну приобретенных семян по ставкам, определяемым </a:t>
                </a:r>
                <a:r>
                  <a:rPr lang="en-US" sz="1000" kern="1200" dirty="0">
                    <a:solidFill>
                      <a:schemeClr val="tx1"/>
                    </a:solidFill>
                  </a:rPr>
                  <a:t>Минсельхозпродом</a:t>
                </a:r>
                <a:endParaRPr lang="ru-RU" sz="1000" kern="1200" dirty="0">
                  <a:solidFill>
                    <a:schemeClr val="tx1"/>
                  </a:solidFill>
                </a:endParaRPr>
              </a:p>
            </p:txBody>
          </p:sp>
        </p:grpSp>
      </p:grp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Місце для номера слайда 4"/>
          <p:cNvSpPr>
            <a:spLocks noGrp="1"/>
          </p:cNvSpPr>
          <p:nvPr>
            <p:ph type="sldNum" sz="quarter" idx="13"/>
          </p:nvPr>
        </p:nvSpPr>
        <p:spPr bwMode="auto">
          <a:xfrm>
            <a:off x="8824913" y="6308725"/>
            <a:ext cx="27432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uk-UA" altLang="ru-RU" sz="1600">
              <a:solidFill>
                <a:schemeClr val="accent1"/>
              </a:solidFill>
            </a:endParaRPr>
          </a:p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fld id="{69518CC5-7823-4DE4-AA88-B703BF9517DE}" type="slidenum">
              <a:rPr lang="uk-UA" altLang="ru-RU" sz="1600" smtClean="0">
                <a:solidFill>
                  <a:schemeClr val="accent1"/>
                </a:solidFill>
              </a:rPr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t>6</a:t>
            </a:fld>
            <a:endParaRPr lang="uk-UA" altLang="ru-RU" sz="1600">
              <a:solidFill>
                <a:schemeClr val="accent1"/>
              </a:solidFill>
            </a:endParaRPr>
          </a:p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uk-UA" altLang="ru-RU" sz="1600">
              <a:solidFill>
                <a:schemeClr val="accent1"/>
              </a:solidFill>
            </a:endParaRPr>
          </a:p>
        </p:txBody>
      </p:sp>
      <p:sp>
        <p:nvSpPr>
          <p:cNvPr id="9" name="Заголовок 1"/>
          <p:cNvSpPr txBox="1">
            <a:spLocks/>
          </p:cNvSpPr>
          <p:nvPr/>
        </p:nvSpPr>
        <p:spPr>
          <a:xfrm>
            <a:off x="1681163" y="485775"/>
            <a:ext cx="7499350" cy="1143000"/>
          </a:xfrm>
          <a:prstGeom prst="rect">
            <a:avLst/>
          </a:prstGeom>
        </p:spPr>
        <p:txBody>
          <a:bodyPr anchor="ctr">
            <a:normAutofit fontScale="97500"/>
          </a:bodyPr>
          <a:lstStyle/>
          <a:p>
            <a:pPr eaLnBrk="1" fontAlgn="auto" hangingPunct="1">
              <a:lnSpc>
                <a:spcPct val="90000"/>
              </a:lnSpc>
              <a:spcAft>
                <a:spcPts val="0"/>
              </a:spcAft>
              <a:defRPr/>
            </a:pPr>
            <a:endParaRPr lang="ru-RU" sz="2400" b="1" dirty="0">
              <a:solidFill>
                <a:schemeClr val="accent5">
                  <a:lumMod val="75000"/>
                </a:schemeClr>
              </a:solidFill>
              <a:latin typeface="+mn-lt"/>
              <a:ea typeface="+mj-ea"/>
              <a:cs typeface="+mj-cs"/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2166777" y="4224962"/>
            <a:ext cx="8999537" cy="232811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ru-RU" sz="1300" dirty="0">
                <a:solidFill>
                  <a:schemeClr val="tx1"/>
                </a:solidFill>
              </a:rPr>
              <a:t>1. Сельхозтоваропроизводитель:</a:t>
            </a:r>
          </a:p>
          <a:p>
            <a:pPr>
              <a:defRPr/>
            </a:pPr>
            <a:r>
              <a:rPr lang="ru-RU" sz="1300" dirty="0">
                <a:solidFill>
                  <a:schemeClr val="tx1"/>
                </a:solidFill>
              </a:rPr>
              <a:t>-выбирает надежную страховую организацию, являющуюся членом Союза "Единое объединение страховщиков агропромышленного комплекса - Национальный союз агростраховщиков, с которой будет заключен договор страхования;</a:t>
            </a:r>
          </a:p>
          <a:p>
            <a:pPr>
              <a:defRPr/>
            </a:pPr>
            <a:r>
              <a:rPr lang="ru-RU" sz="1300" dirty="0">
                <a:solidFill>
                  <a:schemeClr val="tx1"/>
                </a:solidFill>
              </a:rPr>
              <a:t>-внимательно изучает предлагаемые страховщиком правила страхования и условия договора страхования;</a:t>
            </a:r>
          </a:p>
          <a:p>
            <a:pPr>
              <a:defRPr/>
            </a:pPr>
            <a:r>
              <a:rPr lang="ru-RU" sz="1300" dirty="0">
                <a:solidFill>
                  <a:schemeClr val="tx1"/>
                </a:solidFill>
              </a:rPr>
              <a:t>-заключает договор страхования;</a:t>
            </a:r>
          </a:p>
          <a:p>
            <a:pPr>
              <a:defRPr/>
            </a:pPr>
            <a:r>
              <a:rPr lang="ru-RU" sz="1300" dirty="0">
                <a:solidFill>
                  <a:schemeClr val="tx1"/>
                </a:solidFill>
              </a:rPr>
              <a:t>-оплачивает 50% страховой премии или иной части при страховании от ЧС. </a:t>
            </a:r>
          </a:p>
          <a:p>
            <a:pPr>
              <a:defRPr/>
            </a:pPr>
            <a:r>
              <a:rPr lang="ru-RU" sz="1300" dirty="0">
                <a:solidFill>
                  <a:schemeClr val="tx1"/>
                </a:solidFill>
              </a:rPr>
              <a:t>2. Сельхозтоваропроизводитель подает комплект документов и заявление в Минсельхозпрод на получение субсидии.</a:t>
            </a:r>
          </a:p>
          <a:p>
            <a:pPr>
              <a:defRPr/>
            </a:pPr>
            <a:r>
              <a:rPr lang="ru-RU" sz="1300" dirty="0">
                <a:solidFill>
                  <a:schemeClr val="tx1"/>
                </a:solidFill>
              </a:rPr>
              <a:t>3. Минсельхозпрод принимает решение о предоставлении государственной поддержки и перечисляет на счет страховой организации оставшуюся часть страховой премии по договору страхования за счет средств регионального и федерального бюджетов.</a:t>
            </a:r>
          </a:p>
        </p:txBody>
      </p:sp>
      <p:pic>
        <p:nvPicPr>
          <p:cNvPr id="20489" name="Рисунок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89838" y="1597025"/>
            <a:ext cx="3522662" cy="2439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Box 8"/>
          <p:cNvSpPr txBox="1">
            <a:spLocks noChangeArrowheads="1"/>
          </p:cNvSpPr>
          <p:nvPr/>
        </p:nvSpPr>
        <p:spPr bwMode="auto">
          <a:xfrm>
            <a:off x="2112963" y="343897"/>
            <a:ext cx="9628958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dirty="0">
                <a:latin typeface="+mn-lt"/>
                <a:cs typeface="Arial" panose="020B0604020202020204" pitchFamily="34" charset="0"/>
              </a:rPr>
              <a:t>1. Субсидия на поддержку приоритетных направлений </a:t>
            </a:r>
          </a:p>
        </p:txBody>
      </p:sp>
      <p:sp>
        <p:nvSpPr>
          <p:cNvPr id="11" name="TextBox 7"/>
          <p:cNvSpPr txBox="1">
            <a:spLocks noChangeArrowheads="1"/>
          </p:cNvSpPr>
          <p:nvPr/>
        </p:nvSpPr>
        <p:spPr bwMode="auto">
          <a:xfrm>
            <a:off x="2541810" y="858203"/>
            <a:ext cx="8037884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2400" dirty="0">
                <a:latin typeface="+mn-lt"/>
              </a:rPr>
              <a:t>1.2. </a:t>
            </a:r>
            <a:r>
              <a:rPr lang="ru-RU" altLang="ru-RU" sz="2400" dirty="0" err="1">
                <a:latin typeface="+mn-lt"/>
              </a:rPr>
              <a:t>Поддержк</a:t>
            </a:r>
            <a:r>
              <a:rPr lang="en-US" altLang="ru-RU" sz="2400" dirty="0">
                <a:latin typeface="+mn-lt"/>
              </a:rPr>
              <a:t>а </a:t>
            </a:r>
            <a:r>
              <a:rPr lang="ru-RU" altLang="ru-RU" sz="2400" dirty="0">
                <a:latin typeface="+mn-lt"/>
              </a:rPr>
              <a:t>сельскохозяйственного страхования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2706196" y="3676333"/>
            <a:ext cx="4603042" cy="338554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ru-RU" sz="1600" dirty="0"/>
              <a:t>Минсельхозпрод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2823523" y="1595274"/>
            <a:ext cx="4485715" cy="584775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ru-RU" sz="1600" dirty="0">
                <a:solidFill>
                  <a:schemeClr val="bg1"/>
                </a:solidFill>
              </a:rPr>
              <a:t>Механизм государственной поддержки сельскохозяйственного страхования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2823522" y="2366749"/>
            <a:ext cx="1820397" cy="430887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ru-RU" sz="1100" dirty="0">
                <a:solidFill>
                  <a:schemeClr val="bg1"/>
                </a:solidFill>
              </a:rPr>
              <a:t>Сельскохозяйственный товаропроизводитель</a:t>
            </a:r>
          </a:p>
        </p:txBody>
      </p:sp>
      <p:sp>
        <p:nvSpPr>
          <p:cNvPr id="15" name="Прямоугольник 14"/>
          <p:cNvSpPr/>
          <p:nvPr/>
        </p:nvSpPr>
        <p:spPr>
          <a:xfrm>
            <a:off x="6121930" y="2366646"/>
            <a:ext cx="1185840" cy="430887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ru-RU" sz="1100" dirty="0">
                <a:solidFill>
                  <a:schemeClr val="bg1"/>
                </a:solidFill>
              </a:rPr>
              <a:t>Страховая организация</a:t>
            </a:r>
          </a:p>
        </p:txBody>
      </p:sp>
      <p:cxnSp>
        <p:nvCxnSpPr>
          <p:cNvPr id="3" name="Прямая со стрелкой 2"/>
          <p:cNvCxnSpPr/>
          <p:nvPr/>
        </p:nvCxnSpPr>
        <p:spPr>
          <a:xfrm flipH="1">
            <a:off x="4263773" y="2797636"/>
            <a:ext cx="4202" cy="878697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 стрелкой 15"/>
          <p:cNvCxnSpPr/>
          <p:nvPr/>
        </p:nvCxnSpPr>
        <p:spPr>
          <a:xfrm flipH="1" flipV="1">
            <a:off x="6760396" y="2797533"/>
            <a:ext cx="10274" cy="87880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 стрелкой 17"/>
          <p:cNvCxnSpPr>
            <a:stCxn id="14" idx="3"/>
          </p:cNvCxnSpPr>
          <p:nvPr/>
        </p:nvCxnSpPr>
        <p:spPr>
          <a:xfrm flipV="1">
            <a:off x="4643919" y="2582090"/>
            <a:ext cx="1479479" cy="103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 bwMode="auto">
          <a:xfrm>
            <a:off x="6666546" y="2984080"/>
            <a:ext cx="513708" cy="338554"/>
          </a:xfrm>
          <a:prstGeom prst="rect">
            <a:avLst/>
          </a:prstGeom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rtlCol="0">
            <a:spAutoFit/>
          </a:bodyPr>
          <a:lstStyle/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sz="1600" b="1" dirty="0">
                <a:latin typeface="Cambria Math" panose="02040503050406030204" pitchFamily="18" charset="0"/>
              </a:rPr>
              <a:t>3</a:t>
            </a:r>
          </a:p>
        </p:txBody>
      </p:sp>
      <p:sp>
        <p:nvSpPr>
          <p:cNvPr id="23" name="TextBox 22"/>
          <p:cNvSpPr txBox="1"/>
          <p:nvPr/>
        </p:nvSpPr>
        <p:spPr bwMode="auto">
          <a:xfrm>
            <a:off x="4159318" y="2989393"/>
            <a:ext cx="513708" cy="338554"/>
          </a:xfrm>
          <a:prstGeom prst="rect">
            <a:avLst/>
          </a:prstGeom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rtlCol="0">
            <a:spAutoFit/>
          </a:bodyPr>
          <a:lstStyle/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sz="1600" b="1" dirty="0">
                <a:latin typeface="Cambria Math" panose="02040503050406030204" pitchFamily="18" charset="0"/>
              </a:rPr>
              <a:t>2</a:t>
            </a:r>
          </a:p>
        </p:txBody>
      </p:sp>
      <p:sp>
        <p:nvSpPr>
          <p:cNvPr id="24" name="TextBox 23"/>
          <p:cNvSpPr txBox="1"/>
          <p:nvPr/>
        </p:nvSpPr>
        <p:spPr bwMode="auto">
          <a:xfrm>
            <a:off x="5212536" y="2281309"/>
            <a:ext cx="513708" cy="338554"/>
          </a:xfrm>
          <a:prstGeom prst="rect">
            <a:avLst/>
          </a:prstGeom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rtlCol="0">
            <a:spAutoFit/>
          </a:bodyPr>
          <a:lstStyle/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sz="1600" b="1" dirty="0">
                <a:latin typeface="Cambria Math" panose="02040503050406030204" pitchFamily="18" charset="0"/>
              </a:rPr>
              <a:t>1</a:t>
            </a:r>
          </a:p>
        </p:txBody>
      </p:sp>
      <p:sp>
        <p:nvSpPr>
          <p:cNvPr id="25" name="TextBox 24"/>
          <p:cNvSpPr txBox="1"/>
          <p:nvPr/>
        </p:nvSpPr>
        <p:spPr bwMode="auto">
          <a:xfrm>
            <a:off x="2581074" y="2859495"/>
            <a:ext cx="1630471" cy="707886"/>
          </a:xfrm>
          <a:prstGeom prst="rect">
            <a:avLst/>
          </a:prstGeom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rtlCol="0">
            <a:spAutoFit/>
          </a:bodyPr>
          <a:lstStyle/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sz="1000" dirty="0">
                <a:latin typeface="+mn-lt"/>
              </a:rPr>
              <a:t>Заявление о перечислении целевых средств на расчетный счет страховой организации</a:t>
            </a:r>
          </a:p>
        </p:txBody>
      </p:sp>
      <p:sp>
        <p:nvSpPr>
          <p:cNvPr id="26" name="TextBox 25"/>
          <p:cNvSpPr txBox="1"/>
          <p:nvPr/>
        </p:nvSpPr>
        <p:spPr bwMode="auto">
          <a:xfrm>
            <a:off x="4474161" y="2553193"/>
            <a:ext cx="1858921" cy="1169551"/>
          </a:xfrm>
          <a:prstGeom prst="rect">
            <a:avLst/>
          </a:prstGeom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rtlCol="0">
            <a:spAutoFit/>
          </a:bodyPr>
          <a:lstStyle/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sz="1000" dirty="0">
                <a:latin typeface="+mn-lt"/>
              </a:rPr>
              <a:t>Заключение договора сельскохозяйственного страхования с государственной поддержкой и оплата 50% стоимости либо иной части стоимости при страховании от ЧС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Місце для номера слайда 4"/>
          <p:cNvSpPr>
            <a:spLocks noGrp="1"/>
          </p:cNvSpPr>
          <p:nvPr>
            <p:ph type="sldNum" sz="quarter" idx="13"/>
          </p:nvPr>
        </p:nvSpPr>
        <p:spPr bwMode="auto">
          <a:xfrm>
            <a:off x="8824913" y="6308725"/>
            <a:ext cx="27432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uk-UA" altLang="ru-RU" sz="1600">
              <a:solidFill>
                <a:schemeClr val="accent1"/>
              </a:solidFill>
            </a:endParaRPr>
          </a:p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fld id="{EEE5FC6B-5451-4AB3-8FF0-DB27C9288209}" type="slidenum">
              <a:rPr lang="uk-UA" altLang="ru-RU" sz="1600" smtClean="0">
                <a:solidFill>
                  <a:schemeClr val="accent1"/>
                </a:solidFill>
              </a:rPr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t>7</a:t>
            </a:fld>
            <a:endParaRPr lang="uk-UA" altLang="ru-RU" sz="1600">
              <a:solidFill>
                <a:schemeClr val="accent1"/>
              </a:solidFill>
            </a:endParaRPr>
          </a:p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uk-UA" altLang="ru-RU" sz="1600">
              <a:solidFill>
                <a:schemeClr val="accent1"/>
              </a:solidFill>
            </a:endParaRPr>
          </a:p>
        </p:txBody>
      </p:sp>
      <p:sp>
        <p:nvSpPr>
          <p:cNvPr id="9" name="Заголовок 1"/>
          <p:cNvSpPr txBox="1">
            <a:spLocks/>
          </p:cNvSpPr>
          <p:nvPr/>
        </p:nvSpPr>
        <p:spPr>
          <a:xfrm>
            <a:off x="1681163" y="485775"/>
            <a:ext cx="7499350" cy="1143000"/>
          </a:xfrm>
          <a:prstGeom prst="rect">
            <a:avLst/>
          </a:prstGeom>
        </p:spPr>
        <p:txBody>
          <a:bodyPr anchor="ctr">
            <a:normAutofit fontScale="97500"/>
          </a:bodyPr>
          <a:lstStyle/>
          <a:p>
            <a:pPr eaLnBrk="1" fontAlgn="auto" hangingPunct="1">
              <a:lnSpc>
                <a:spcPct val="90000"/>
              </a:lnSpc>
              <a:spcAft>
                <a:spcPts val="0"/>
              </a:spcAft>
              <a:defRPr/>
            </a:pPr>
            <a:endParaRPr lang="ru-RU" sz="2400" b="1" dirty="0">
              <a:solidFill>
                <a:schemeClr val="accent5">
                  <a:lumMod val="75000"/>
                </a:schemeClr>
              </a:solidFill>
              <a:latin typeface="+mn-lt"/>
              <a:ea typeface="+mj-ea"/>
              <a:cs typeface="+mj-cs"/>
            </a:endParaRP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0844120"/>
              </p:ext>
            </p:extLst>
          </p:nvPr>
        </p:nvGraphicFramePr>
        <p:xfrm>
          <a:off x="2293864" y="872583"/>
          <a:ext cx="9240515" cy="5258084"/>
        </p:xfrm>
        <a:graphic>
          <a:graphicData uri="http://schemas.openxmlformats.org/drawingml/2006/table">
            <a:tbl>
              <a:tblPr/>
              <a:tblGrid>
                <a:gridCol w="4363512">
                  <a:extLst>
                    <a:ext uri="{9D8B030D-6E8A-4147-A177-3AD203B41FA5}">
                      <a16:colId xmlns:a16="http://schemas.microsoft.com/office/drawing/2014/main" xmlns="" val="3586556763"/>
                    </a:ext>
                  </a:extLst>
                </a:gridCol>
                <a:gridCol w="1986137">
                  <a:extLst>
                    <a:ext uri="{9D8B030D-6E8A-4147-A177-3AD203B41FA5}">
                      <a16:colId xmlns:a16="http://schemas.microsoft.com/office/drawing/2014/main" xmlns="" val="2798619973"/>
                    </a:ext>
                  </a:extLst>
                </a:gridCol>
                <a:gridCol w="1514637">
                  <a:extLst>
                    <a:ext uri="{9D8B030D-6E8A-4147-A177-3AD203B41FA5}">
                      <a16:colId xmlns:a16="http://schemas.microsoft.com/office/drawing/2014/main" xmlns="" val="1693681699"/>
                    </a:ext>
                  </a:extLst>
                </a:gridCol>
                <a:gridCol w="1376229">
                  <a:extLst>
                    <a:ext uri="{9D8B030D-6E8A-4147-A177-3AD203B41FA5}">
                      <a16:colId xmlns:a16="http://schemas.microsoft.com/office/drawing/2014/main" xmlns="" val="633440971"/>
                    </a:ext>
                  </a:extLst>
                </a:gridCol>
              </a:tblGrid>
              <a:tr h="266003">
                <a:tc rowSpan="2"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Направления предоставления субсидии</a:t>
                      </a:r>
                    </a:p>
                  </a:txBody>
                  <a:tcPr marL="36000" marR="36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 gridSpan="2"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Ставка за счет средств</a:t>
                      </a:r>
                    </a:p>
                  </a:txBody>
                  <a:tcPr marL="36000" marR="36000" marT="36000" marB="36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2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T="45703" marB="45703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 rowSpan="2"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Объект затрат</a:t>
                      </a:r>
                    </a:p>
                  </a:txBody>
                  <a:tcPr marL="36000" marR="36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597430066"/>
                  </a:ext>
                </a:extLst>
              </a:tr>
              <a:tr h="662105"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областного бюджета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сверх уровня софинансирования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федерального и областного бюджетов с учетом уровня софинансирования 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2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169146434"/>
                  </a:ext>
                </a:extLst>
              </a:tr>
              <a:tr h="286835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 </a:t>
                      </a:r>
                      <a:r>
                        <a:rPr kumimoji="0" lang="en-US" altLang="ru-RU" sz="1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На</a:t>
                      </a:r>
                      <a:r>
                        <a:rPr kumimoji="0" lang="en-US" altLang="ru-RU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kumimoji="0" lang="en-US" altLang="ru-RU" sz="1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пле</a:t>
                      </a:r>
                      <a:r>
                        <a:rPr kumimoji="0" lang="ru-RU" altLang="ru-RU" sz="1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менн</a:t>
                      </a:r>
                      <a:r>
                        <a:rPr kumimoji="0" lang="en-US" altLang="ru-RU" sz="1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ое</a:t>
                      </a:r>
                      <a:r>
                        <a:rPr kumimoji="0" lang="ru-RU" altLang="ru-RU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kumimoji="0" lang="ru-RU" altLang="ru-RU" sz="1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маточно</a:t>
                      </a:r>
                      <a:r>
                        <a:rPr kumimoji="0" lang="en-US" altLang="ru-RU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е</a:t>
                      </a:r>
                      <a:r>
                        <a:rPr kumimoji="0" lang="ru-RU" altLang="ru-RU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kumimoji="0" lang="ru-RU" altLang="ru-RU" sz="1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поголовь</a:t>
                      </a:r>
                      <a:r>
                        <a:rPr kumimoji="0" lang="en-US" altLang="ru-RU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е</a:t>
                      </a:r>
                      <a:r>
                        <a:rPr kumimoji="0" lang="ru-RU" altLang="ru-RU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сельскохозяйственных животных, в т. ч.</a:t>
                      </a:r>
                      <a:endParaRPr kumimoji="0" lang="ru-RU" altLang="ru-RU" sz="10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5EFEC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0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000" marR="36000" marT="45703" marB="4570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5EFEC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0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000" marR="36000" marT="45703" marB="4570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5EFEC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0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000" marR="36000" marT="45703" marB="4570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5EFE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114510673"/>
                  </a:ext>
                </a:extLst>
              </a:tr>
              <a:tr h="391210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КРС молочного и мясного направления, лошади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    МРС молочного направления</a:t>
                      </a:r>
                    </a:p>
                  </a:txBody>
                  <a:tcPr marL="36000" marR="3600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93663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0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000" marR="36000" marT="45703" marB="4570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5 450 руб.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3 500 руб.</a:t>
                      </a:r>
                    </a:p>
                  </a:txBody>
                  <a:tcPr marL="36000" marR="36000" marT="45703" marB="4570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условная голова </a:t>
                      </a:r>
                    </a:p>
                  </a:txBody>
                  <a:tcPr marL="36000" marR="36000" marT="45703" marB="4570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955913221"/>
                  </a:ext>
                </a:extLst>
              </a:tr>
              <a:tr h="335943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2. На племенных быков-производителей, оцененных по качеству потомства или находящихся в процессе оценки этого качества</a:t>
                      </a:r>
                    </a:p>
                  </a:txBody>
                  <a:tcPr marL="36000" marR="3600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5EFEC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0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000" marR="36000" marT="45703" marB="4570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5EFEC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260 000 </a:t>
                      </a:r>
                      <a:r>
                        <a:rPr kumimoji="0" lang="en-US" altLang="ru-RU" sz="1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руб</a:t>
                      </a:r>
                      <a:r>
                        <a:rPr kumimoji="0" lang="en-US" altLang="ru-RU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.</a:t>
                      </a:r>
                      <a:endParaRPr kumimoji="0" lang="ru-RU" altLang="ru-RU" sz="10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000" marR="36000" marT="45703" marB="4570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5EFEC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голова</a:t>
                      </a:r>
                    </a:p>
                  </a:txBody>
                  <a:tcPr marL="36000" marR="36000" marT="45703" marB="4570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5EFE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11000338"/>
                  </a:ext>
                </a:extLst>
              </a:tr>
              <a:tr h="240732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3. Искусственное осеменение сельскохозяйственных животных</a:t>
                      </a:r>
                    </a:p>
                  </a:txBody>
                  <a:tcPr marL="36000" marR="3600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0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000" marR="36000" marT="45703" marB="4570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0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000" marR="36000" marT="45703" marB="4570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0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000" marR="36000" marT="45703" marB="4570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859195286"/>
                  </a:ext>
                </a:extLst>
              </a:tr>
              <a:tr h="391210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   </a:t>
                      </a:r>
                      <a:r>
                        <a:rPr kumimoji="0" lang="en-US" altLang="ru-RU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п</a:t>
                      </a:r>
                      <a:r>
                        <a:rPr kumimoji="0" lang="ru-RU" altLang="ru-RU" sz="1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ри</a:t>
                      </a:r>
                      <a:r>
                        <a:rPr kumimoji="0" lang="en-US" altLang="ru-RU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ru-RU" altLang="ru-RU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применении биологического материала, не</a:t>
                      </a:r>
                      <a:r>
                        <a:rPr kumimoji="0" lang="en-US" altLang="ru-RU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ru-RU" altLang="ru-RU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разделенного по полу</a:t>
                      </a:r>
                    </a:p>
                  </a:txBody>
                  <a:tcPr marL="36000" marR="3600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5EF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300 руб.</a:t>
                      </a:r>
                    </a:p>
                  </a:txBody>
                  <a:tcPr marL="36000" marR="36000" marT="45703" marB="4570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5EF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0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000" marR="36000" marT="45703" marB="4570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5EF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altLang="ru-RU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искусственно оплодотворенная гол.</a:t>
                      </a:r>
                    </a:p>
                  </a:txBody>
                  <a:tcPr marL="36000" marR="36000" marT="45703" marB="4570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5EFE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733858434"/>
                  </a:ext>
                </a:extLst>
              </a:tr>
              <a:tr h="391210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   при применении биологического материала,</a:t>
                      </a:r>
                      <a:r>
                        <a:rPr kumimoji="0" lang="en-US" altLang="ru-RU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ru-RU" altLang="ru-RU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разделенного по полу</a:t>
                      </a: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   при применении биологического материала,</a:t>
                      </a:r>
                      <a:r>
                        <a:rPr kumimoji="0" lang="en-US" altLang="ru-RU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ru-RU" altLang="ru-RU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разделенного по полу</a:t>
                      </a:r>
                      <a:r>
                        <a:rPr kumimoji="0" lang="en-US" altLang="ru-RU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*</a:t>
                      </a:r>
                      <a:endParaRPr kumimoji="0" lang="ru-RU" altLang="ru-RU" sz="10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1 000 руб.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1 300</a:t>
                      </a:r>
                      <a:r>
                        <a:rPr kumimoji="0" lang="ru-RU" altLang="ru-RU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kumimoji="0" lang="en-US" altLang="ru-RU" sz="1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руб</a:t>
                      </a:r>
                      <a:r>
                        <a:rPr kumimoji="0" lang="en-US" altLang="ru-RU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.</a:t>
                      </a:r>
                      <a:endParaRPr kumimoji="0" lang="ru-RU" altLang="ru-RU" sz="10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000" marR="36000" marT="45703" marB="4570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0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000" marR="36000" marT="45703" marB="4570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altLang="ru-RU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искусственно оплодотворенная гол</a:t>
                      </a:r>
                      <a:r>
                        <a:rPr kumimoji="0" lang="en-US" altLang="ru-RU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.</a:t>
                      </a:r>
                      <a:endParaRPr kumimoji="0" lang="ru-RU" altLang="ru-RU" sz="10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000" marR="36000" marT="45703" marB="4570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834008676"/>
                  </a:ext>
                </a:extLst>
              </a:tr>
              <a:tr h="352954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4. Приобретение племенного молодняка</a:t>
                      </a:r>
                      <a:r>
                        <a:rPr kumimoji="0" lang="en-US" altLang="ru-RU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 КРС </a:t>
                      </a:r>
                      <a:r>
                        <a:rPr kumimoji="0" lang="ru-RU" altLang="ru-RU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(кроме бычков</a:t>
                      </a:r>
                      <a:r>
                        <a:rPr kumimoji="0" lang="en-US" altLang="ru-RU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ru-RU" altLang="ru-RU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специализированных мясных пород), в .т. ч.</a:t>
                      </a:r>
                    </a:p>
                  </a:txBody>
                  <a:tcPr marL="36000" marR="3600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5EFEC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0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000" marR="36000" marT="45703" marB="4570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5EFEC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0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000" marR="36000" marT="45703" marB="4570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5EFEC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0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000" marR="36000" marT="45703" marB="4570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5EFE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686352455"/>
                  </a:ext>
                </a:extLst>
              </a:tr>
              <a:tr h="261831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262626"/>
                          </a:solidFill>
                          <a:effectLst/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 а) нетелей и телок молочных пород</a:t>
                      </a:r>
                    </a:p>
                  </a:txBody>
                  <a:tcPr marL="36000" marR="3600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40% (не более 74 000 руб. за гол) </a:t>
                      </a:r>
                    </a:p>
                  </a:txBody>
                  <a:tcPr marL="0" marR="0" marT="45703" marB="4570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0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000" marR="36000" marT="45703" marB="4570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стоимость</a:t>
                      </a:r>
                    </a:p>
                  </a:txBody>
                  <a:tcPr marL="36000" marR="36000" marT="45703" marB="4570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94883068"/>
                  </a:ext>
                </a:extLst>
              </a:tr>
              <a:tr h="320883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 б) нетелей и телок молочных пород</a:t>
                      </a:r>
                      <a:r>
                        <a:rPr kumimoji="0" lang="en-US" altLang="ru-RU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*</a:t>
                      </a:r>
                      <a:endParaRPr kumimoji="0" lang="ru-RU" altLang="ru-RU" sz="10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5EFEC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45% (не более 83 000 руб. за гол)</a:t>
                      </a:r>
                    </a:p>
                  </a:txBody>
                  <a:tcPr marL="0" marR="0" marT="45703" marB="4570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5EFEC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0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000" marR="36000" marT="45703" marB="4570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5EFEC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стоимость</a:t>
                      </a:r>
                    </a:p>
                  </a:txBody>
                  <a:tcPr marL="36000" marR="36000" marT="45703" marB="4570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5EFE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935241840"/>
                  </a:ext>
                </a:extLst>
              </a:tr>
              <a:tr h="240732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 в) нетелей, телок специализированных</a:t>
                      </a:r>
                      <a:r>
                        <a:rPr kumimoji="0" lang="en-US" altLang="ru-RU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ru-RU" sz="1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мясных</a:t>
                      </a:r>
                      <a:r>
                        <a:rPr kumimoji="0" lang="en-US" altLang="ru-RU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ru-RU" sz="1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пород</a:t>
                      </a:r>
                      <a:endParaRPr kumimoji="0" lang="ru-RU" altLang="ru-RU" sz="10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altLang="ru-RU" sz="10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40% (не более 70 000 руб. за гол)</a:t>
                      </a:r>
                    </a:p>
                  </a:txBody>
                  <a:tcPr marL="0" marR="0" marT="45703" marB="4570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0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000" marR="36000" marT="45703" marB="4570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стоимость</a:t>
                      </a:r>
                    </a:p>
                  </a:txBody>
                  <a:tcPr marL="36000" marR="36000" marT="45703" marB="4570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951788118"/>
                  </a:ext>
                </a:extLst>
              </a:tr>
              <a:tr h="261831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ru-RU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5. </a:t>
                      </a:r>
                      <a:r>
                        <a:rPr kumimoji="0" lang="ru-RU" altLang="ru-RU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На приобретение племенного молодняка овец и</a:t>
                      </a:r>
                      <a:r>
                        <a:rPr kumimoji="0" lang="en-US" altLang="ru-RU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ru-RU" altLang="ru-RU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коз</a:t>
                      </a:r>
                    </a:p>
                  </a:txBody>
                  <a:tcPr marL="36000" marR="3600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5EF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altLang="ru-RU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</a:t>
                      </a:r>
                      <a:r>
                        <a:rPr kumimoji="0" lang="en-US" altLang="ru-RU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%</a:t>
                      </a:r>
                      <a:r>
                        <a:rPr kumimoji="0" lang="ru-RU" altLang="ru-RU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(не более 28 000 руб. за гол)</a:t>
                      </a:r>
                    </a:p>
                  </a:txBody>
                  <a:tcPr marL="0" marR="0" marT="45703" marB="4570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5EF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0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000" marR="36000" marT="45703" marB="4570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5EF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стоимость</a:t>
                      </a:r>
                    </a:p>
                  </a:txBody>
                  <a:tcPr marL="36000" marR="36000" marT="45703" marB="4570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5EFE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656916095"/>
                  </a:ext>
                </a:extLst>
              </a:tr>
              <a:tr h="261831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ru-RU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6. </a:t>
                      </a:r>
                      <a:r>
                        <a:rPr kumimoji="0" lang="ru-RU" altLang="ru-RU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На приобретение племенных быков-производителей и племенных бычков</a:t>
                      </a:r>
                    </a:p>
                  </a:txBody>
                  <a:tcPr marL="36000" marR="3600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altLang="ru-RU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40% (не более 230 000 руб. за гол)</a:t>
                      </a:r>
                    </a:p>
                  </a:txBody>
                  <a:tcPr marL="0" marR="0" marT="45703" marB="4570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0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000" marR="36000" marT="45703" marB="4570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стоимость</a:t>
                      </a:r>
                    </a:p>
                  </a:txBody>
                  <a:tcPr marL="36000" marR="36000" marT="45703" marB="4570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4251305995"/>
                  </a:ext>
                </a:extLst>
              </a:tr>
              <a:tr h="54168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altLang="ru-RU" sz="10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7. На проведение геномной оценки</a:t>
                      </a:r>
                    </a:p>
                  </a:txBody>
                  <a:tcPr marL="36000" marR="3600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altLang="ru-RU" sz="10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85% от фактических понесенных затрат на проведение геномной оценки племенной ценности КРС</a:t>
                      </a:r>
                    </a:p>
                  </a:txBody>
                  <a:tcPr marL="0" marR="0" marT="45703" marB="4570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altLang="ru-RU" sz="1000" b="0" i="0" u="none" strike="noStrike" kern="1200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36000" marR="36000" marT="45703" marB="4570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altLang="ru-RU" sz="10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стоимость</a:t>
                      </a:r>
                    </a:p>
                  </a:txBody>
                  <a:tcPr marL="36000" marR="36000" marT="45703" marB="4570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4"/>
                  </a:ext>
                </a:extLst>
              </a:tr>
            </a:tbl>
          </a:graphicData>
        </a:graphic>
      </p:graphicFrame>
      <p:sp>
        <p:nvSpPr>
          <p:cNvPr id="10" name="TextBox 8"/>
          <p:cNvSpPr txBox="1">
            <a:spLocks noChangeArrowheads="1"/>
          </p:cNvSpPr>
          <p:nvPr/>
        </p:nvSpPr>
        <p:spPr bwMode="auto">
          <a:xfrm>
            <a:off x="2157029" y="33865"/>
            <a:ext cx="9432852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dirty="0">
                <a:latin typeface="+mn-lt"/>
                <a:cs typeface="Arial" panose="020B0604020202020204" pitchFamily="34" charset="0"/>
              </a:rPr>
              <a:t>1. Субсидия на поддержку приоритетных направлений </a:t>
            </a:r>
          </a:p>
        </p:txBody>
      </p:sp>
      <p:sp>
        <p:nvSpPr>
          <p:cNvPr id="11" name="TextBox 7"/>
          <p:cNvSpPr txBox="1">
            <a:spLocks noChangeArrowheads="1"/>
          </p:cNvSpPr>
          <p:nvPr/>
        </p:nvSpPr>
        <p:spPr bwMode="auto">
          <a:xfrm>
            <a:off x="3195574" y="410918"/>
            <a:ext cx="609089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2400" dirty="0">
                <a:latin typeface="+mn-lt"/>
              </a:rPr>
              <a:t>1.3. Поддержк</a:t>
            </a:r>
            <a:r>
              <a:rPr lang="en-US" altLang="ru-RU" sz="2400" dirty="0">
                <a:latin typeface="+mn-lt"/>
              </a:rPr>
              <a:t>а </a:t>
            </a:r>
            <a:r>
              <a:rPr lang="ru-RU" altLang="ru-RU" sz="2400" dirty="0">
                <a:latin typeface="+mn-lt"/>
              </a:rPr>
              <a:t>племенного животноводства</a:t>
            </a:r>
          </a:p>
        </p:txBody>
      </p:sp>
      <p:grpSp>
        <p:nvGrpSpPr>
          <p:cNvPr id="12" name="Группа 11"/>
          <p:cNvGrpSpPr/>
          <p:nvPr/>
        </p:nvGrpSpPr>
        <p:grpSpPr>
          <a:xfrm>
            <a:off x="2380582" y="6142402"/>
            <a:ext cx="9209299" cy="457075"/>
            <a:chOff x="-15092" y="-204783"/>
            <a:chExt cx="8957304" cy="447218"/>
          </a:xfrm>
          <a:solidFill>
            <a:schemeClr val="bg1"/>
          </a:solidFill>
        </p:grpSpPr>
        <p:sp>
          <p:nvSpPr>
            <p:cNvPr id="13" name="Скругленный прямоугольник 12"/>
            <p:cNvSpPr/>
            <p:nvPr/>
          </p:nvSpPr>
          <p:spPr>
            <a:xfrm>
              <a:off x="3358" y="3495"/>
              <a:ext cx="8856441" cy="238940"/>
            </a:xfrm>
            <a:prstGeom prst="roundRect">
              <a:avLst>
                <a:gd name="adj" fmla="val 10000"/>
              </a:avLst>
            </a:pr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4" name="Скругленный прямоугольник 4"/>
            <p:cNvSpPr txBox="1"/>
            <p:nvPr/>
          </p:nvSpPr>
          <p:spPr>
            <a:xfrm>
              <a:off x="-15092" y="-204783"/>
              <a:ext cx="8957304" cy="351993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60960" tIns="60960" rIns="60960" bIns="60960" numCol="1" spcCol="1270" anchor="ctr" anchorCtr="0">
              <a:noAutofit/>
            </a:bodyPr>
            <a:lstStyle/>
            <a:p>
              <a:pPr lvl="0" algn="just"/>
              <a:r>
                <a:rPr lang="ru-RU" sz="1200" dirty="0">
                  <a:solidFill>
                    <a:srgbClr val="000000"/>
                  </a:solidFill>
                </a:rPr>
                <a:t>* - для получателей, включенных в порядке, установленном Минсельхозпродом, в</a:t>
              </a:r>
              <a:r>
                <a:rPr lang="en-US" sz="1200" dirty="0">
                  <a:solidFill>
                    <a:srgbClr val="000000"/>
                  </a:solidFill>
                </a:rPr>
                <a:t> </a:t>
              </a:r>
              <a:r>
                <a:rPr lang="ru-RU" sz="1200" dirty="0">
                  <a:solidFill>
                    <a:srgbClr val="000000"/>
                  </a:solidFill>
                </a:rPr>
                <a:t>реестр сельскохозяйственных товаропроизводителей Нижегородской области,</a:t>
              </a:r>
              <a:r>
                <a:rPr lang="en-US" sz="1200" dirty="0">
                  <a:solidFill>
                    <a:srgbClr val="000000"/>
                  </a:solidFill>
                </a:rPr>
                <a:t> </a:t>
              </a:r>
              <a:r>
                <a:rPr lang="ru-RU" sz="1200" dirty="0">
                  <a:solidFill>
                    <a:srgbClr val="000000"/>
                  </a:solidFill>
                </a:rPr>
                <a:t>осуществляющих мероприятия по оздоровлению стада от лейкоза КРС на 2024 год.</a:t>
              </a:r>
            </a:p>
          </p:txBody>
        </p:sp>
      </p:grp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Місце для номера слайда 4"/>
          <p:cNvSpPr>
            <a:spLocks noGrp="1"/>
          </p:cNvSpPr>
          <p:nvPr>
            <p:ph type="sldNum" sz="quarter" idx="13"/>
          </p:nvPr>
        </p:nvSpPr>
        <p:spPr bwMode="auto">
          <a:xfrm>
            <a:off x="8824913" y="6308725"/>
            <a:ext cx="27432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uk-UA" altLang="ru-RU" sz="1600">
              <a:solidFill>
                <a:schemeClr val="accent1"/>
              </a:solidFill>
            </a:endParaRPr>
          </a:p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fld id="{0BBD8E26-77A4-4937-8EB6-C99AC70F1E36}" type="slidenum">
              <a:rPr lang="uk-UA" altLang="ru-RU" sz="1600" smtClean="0">
                <a:solidFill>
                  <a:schemeClr val="accent1"/>
                </a:solidFill>
              </a:rPr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t>8</a:t>
            </a:fld>
            <a:endParaRPr lang="uk-UA" altLang="ru-RU" sz="1600">
              <a:solidFill>
                <a:schemeClr val="accent1"/>
              </a:solidFill>
            </a:endParaRPr>
          </a:p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uk-UA" altLang="ru-RU" sz="1600">
              <a:solidFill>
                <a:schemeClr val="accent1"/>
              </a:solidFill>
            </a:endParaRPr>
          </a:p>
        </p:txBody>
      </p:sp>
      <p:sp>
        <p:nvSpPr>
          <p:cNvPr id="9" name="Заголовок 1"/>
          <p:cNvSpPr txBox="1">
            <a:spLocks/>
          </p:cNvSpPr>
          <p:nvPr/>
        </p:nvSpPr>
        <p:spPr>
          <a:xfrm>
            <a:off x="1681163" y="485775"/>
            <a:ext cx="7499350" cy="1143000"/>
          </a:xfrm>
          <a:prstGeom prst="rect">
            <a:avLst/>
          </a:prstGeom>
        </p:spPr>
        <p:txBody>
          <a:bodyPr anchor="ctr">
            <a:normAutofit fontScale="97500"/>
          </a:bodyPr>
          <a:lstStyle/>
          <a:p>
            <a:pPr eaLnBrk="1" fontAlgn="auto" hangingPunct="1">
              <a:lnSpc>
                <a:spcPct val="90000"/>
              </a:lnSpc>
              <a:spcAft>
                <a:spcPts val="0"/>
              </a:spcAft>
              <a:defRPr/>
            </a:pPr>
            <a:endParaRPr lang="ru-RU" sz="2400" b="1" dirty="0">
              <a:solidFill>
                <a:schemeClr val="accent5">
                  <a:lumMod val="75000"/>
                </a:schemeClr>
              </a:solidFill>
              <a:latin typeface="+mn-lt"/>
              <a:ea typeface="+mj-ea"/>
              <a:cs typeface="+mj-cs"/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9220169"/>
              </p:ext>
            </p:extLst>
          </p:nvPr>
        </p:nvGraphicFramePr>
        <p:xfrm>
          <a:off x="2431497" y="1249137"/>
          <a:ext cx="8946185" cy="1330778"/>
        </p:xfrm>
        <a:graphic>
          <a:graphicData uri="http://schemas.openxmlformats.org/drawingml/2006/table">
            <a:tbl>
              <a:tblPr/>
              <a:tblGrid>
                <a:gridCol w="3332489">
                  <a:extLst>
                    <a:ext uri="{9D8B030D-6E8A-4147-A177-3AD203B41FA5}">
                      <a16:colId xmlns:a16="http://schemas.microsoft.com/office/drawing/2014/main" xmlns="" val="1355555908"/>
                    </a:ext>
                  </a:extLst>
                </a:gridCol>
                <a:gridCol w="5613696">
                  <a:extLst>
                    <a:ext uri="{9D8B030D-6E8A-4147-A177-3AD203B41FA5}">
                      <a16:colId xmlns:a16="http://schemas.microsoft.com/office/drawing/2014/main" xmlns="" val="322310257"/>
                    </a:ext>
                  </a:extLst>
                </a:gridCol>
              </a:tblGrid>
              <a:tr h="67008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Направления предоставления субсидии</a:t>
                      </a:r>
                    </a:p>
                  </a:txBody>
                  <a:tcPr marL="72000" marR="72000" marT="72000" marB="72000" anchor="ctr" anchorCtr="1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Ставка за счет средств федерального и областного бюджетов с учетом </a:t>
                      </a:r>
                      <a:r>
                        <a:rPr kumimoji="0" lang="en-US" altLang="ru-RU" sz="1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установленного</a:t>
                      </a:r>
                      <a:r>
                        <a:rPr kumimoji="0" lang="en-US" altLang="ru-RU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kumimoji="0" lang="ru-RU" altLang="ru-RU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уровня софинансирования, руб.</a:t>
                      </a:r>
                    </a:p>
                  </a:txBody>
                  <a:tcPr marL="72000" marR="72000" marT="72000" marB="72000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585720373"/>
                  </a:ext>
                </a:extLst>
              </a:tr>
              <a:tr h="66069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alt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1 кг живого веса КРС в возрасте до 24 месяцев, направленного на убой </a:t>
                      </a:r>
                    </a:p>
                  </a:txBody>
                  <a:tcPr marL="36000" marR="36000" marT="36000" marB="36000" anchor="ctr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5EF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Times New Roman" panose="02020603050405020304" pitchFamily="18" charset="0"/>
                        </a:rPr>
                        <a:t>15,0</a:t>
                      </a:r>
                    </a:p>
                  </a:txBody>
                  <a:tcPr marL="36000" marR="36000" marT="36000" marB="36000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5EFE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403340395"/>
                  </a:ext>
                </a:extLst>
              </a:tr>
            </a:tbl>
          </a:graphicData>
        </a:graphic>
      </p:graphicFrame>
      <p:sp>
        <p:nvSpPr>
          <p:cNvPr id="11" name="TextBox 8"/>
          <p:cNvSpPr txBox="1">
            <a:spLocks noChangeArrowheads="1"/>
          </p:cNvSpPr>
          <p:nvPr/>
        </p:nvSpPr>
        <p:spPr bwMode="auto">
          <a:xfrm>
            <a:off x="2207118" y="595610"/>
            <a:ext cx="9157566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2400" dirty="0">
                <a:latin typeface="+mn-lt"/>
                <a:cs typeface="Arial" panose="020B0604020202020204" pitchFamily="34" charset="0"/>
              </a:rPr>
              <a:t>1.4</a:t>
            </a:r>
            <a:r>
              <a:rPr lang="en-US" altLang="ru-RU" sz="2400" dirty="0">
                <a:latin typeface="+mn-lt"/>
                <a:cs typeface="Arial" panose="020B0604020202020204" pitchFamily="34" charset="0"/>
              </a:rPr>
              <a:t>. </a:t>
            </a:r>
            <a:r>
              <a:rPr lang="ru-RU" altLang="ru-RU" sz="2400" dirty="0">
                <a:latin typeface="+mn-lt"/>
                <a:cs typeface="Arial" panose="020B0604020202020204" pitchFamily="34" charset="0"/>
              </a:rPr>
              <a:t>Субсидии на производство мяса КРС</a:t>
            </a:r>
          </a:p>
        </p:txBody>
      </p:sp>
      <p:sp>
        <p:nvSpPr>
          <p:cNvPr id="12" name="TextBox 8"/>
          <p:cNvSpPr txBox="1">
            <a:spLocks noChangeArrowheads="1"/>
          </p:cNvSpPr>
          <p:nvPr/>
        </p:nvSpPr>
        <p:spPr bwMode="auto">
          <a:xfrm>
            <a:off x="2049236" y="111606"/>
            <a:ext cx="9388928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dirty="0">
                <a:latin typeface="+mn-lt"/>
                <a:cs typeface="Arial" panose="020B0604020202020204" pitchFamily="34" charset="0"/>
              </a:rPr>
              <a:t>1. Субсидия на поддержку приоритетных направлений </a:t>
            </a:r>
          </a:p>
        </p:txBody>
      </p:sp>
      <p:sp>
        <p:nvSpPr>
          <p:cNvPr id="18" name="Скругленный прямоугольник 17"/>
          <p:cNvSpPr/>
          <p:nvPr/>
        </p:nvSpPr>
        <p:spPr>
          <a:xfrm>
            <a:off x="2441120" y="4776107"/>
            <a:ext cx="8923565" cy="7429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r>
              <a:rPr lang="en-US" sz="1200" u="sng" dirty="0">
                <a:solidFill>
                  <a:schemeClr val="tx1"/>
                </a:solidFill>
              </a:rPr>
              <a:t> </a:t>
            </a:r>
            <a:r>
              <a:rPr lang="ru-RU" sz="1400" u="sng" dirty="0">
                <a:solidFill>
                  <a:schemeClr val="tx1"/>
                </a:solidFill>
              </a:rPr>
              <a:t>Условие:</a:t>
            </a:r>
            <a:r>
              <a:rPr lang="ru-RU" sz="1400" dirty="0">
                <a:solidFill>
                  <a:schemeClr val="tx1"/>
                </a:solidFill>
              </a:rPr>
              <a:t> объект (убойный пункт, убойная площадка), на котором произведен убой животных, зарегистрирован в Федеральной государственной информационной системе в области ветеринарии (компонент «Цербер»)</a:t>
            </a:r>
            <a:endParaRPr lang="ru-RU" sz="1400" u="sng" dirty="0">
              <a:solidFill>
                <a:schemeClr val="tx1"/>
              </a:solidFill>
            </a:endParaRPr>
          </a:p>
        </p:txBody>
      </p:sp>
      <p:graphicFrame>
        <p:nvGraphicFramePr>
          <p:cNvPr id="10" name="Таблица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54869093"/>
              </p:ext>
            </p:extLst>
          </p:nvPr>
        </p:nvGraphicFramePr>
        <p:xfrm>
          <a:off x="2441121" y="2816679"/>
          <a:ext cx="8923564" cy="169806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85118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485118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3953328">
                  <a:extLst>
                    <a:ext uri="{9D8B030D-6E8A-4147-A177-3AD203B41FA5}">
                      <a16:colId xmlns:a16="http://schemas.microsoft.com/office/drawing/2014/main" xmlns="" val="1044852254"/>
                    </a:ext>
                  </a:extLst>
                </a:gridCol>
              </a:tblGrid>
              <a:tr h="509352">
                <a:tc gridSpan="3">
                  <a:txBody>
                    <a:bodyPr/>
                    <a:lstStyle/>
                    <a:p>
                      <a:pPr algn="ctr"/>
                      <a:r>
                        <a:rPr lang="ru-RU" sz="1400" dirty="0"/>
                        <a:t>Применение коэффициентов при расчете</a:t>
                      </a:r>
                      <a:r>
                        <a:rPr lang="ru-RU" sz="1400" baseline="0" dirty="0"/>
                        <a:t> ставки субсидии</a:t>
                      </a:r>
                    </a:p>
                  </a:txBody>
                  <a:tcPr marL="91433" marR="91433" marT="45718" marB="45718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 marL="91433" marR="91433" marT="45718" marB="45718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123505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/>
                        <a:t>Повышающий</a:t>
                      </a:r>
                      <a:r>
                        <a:rPr lang="ru-RU" sz="1200" baseline="0" dirty="0"/>
                        <a:t> к</a:t>
                      </a:r>
                      <a:r>
                        <a:rPr lang="ru-RU" sz="1200" dirty="0"/>
                        <a:t>оэффициент (</a:t>
                      </a:r>
                      <a:r>
                        <a:rPr lang="ru-RU" sz="1200" dirty="0" err="1"/>
                        <a:t>Кжм</a:t>
                      </a:r>
                      <a:r>
                        <a:rPr lang="ru-RU" sz="1200" dirty="0"/>
                        <a:t>)</a:t>
                      </a:r>
                    </a:p>
                    <a:p>
                      <a:pPr algn="ctr"/>
                      <a:r>
                        <a:rPr lang="ru-RU" sz="1200" dirty="0"/>
                        <a:t>не более 1,3</a:t>
                      </a:r>
                    </a:p>
                  </a:txBody>
                  <a:tcPr marL="36000" marR="36000" marT="45718" marB="4571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/>
                        <a:t>Повышающий коэффициент (Крез)</a:t>
                      </a:r>
                    </a:p>
                    <a:p>
                      <a:pPr algn="ctr"/>
                      <a:r>
                        <a:rPr lang="ru-RU" sz="1200" dirty="0"/>
                        <a:t>не более 1,2</a:t>
                      </a:r>
                    </a:p>
                  </a:txBody>
                  <a:tcPr marL="36000" marR="36000" marT="45718" marB="45718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/>
                        <a:t>(</a:t>
                      </a:r>
                      <a:r>
                        <a:rPr lang="ru-RU" sz="1200" dirty="0" err="1" smtClean="0"/>
                        <a:t>Кжм</a:t>
                      </a:r>
                      <a:r>
                        <a:rPr lang="ru-RU" sz="1200" dirty="0" smtClean="0"/>
                        <a:t>)</a:t>
                      </a:r>
                      <a:r>
                        <a:rPr lang="ru-RU" sz="1200" baseline="0" dirty="0" smtClean="0"/>
                        <a:t> - </a:t>
                      </a:r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Применяется </a:t>
                      </a:r>
                      <a:r>
                        <a:rPr lang="ru-RU" sz="12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при направлении получателем субсидии на убой на собственную переработку и (или) реализации на убой перерабатывающим организациям крупного рогатого скота не старше 24 месяцев выше живой массы, установленной Минсельхозпродом</a:t>
                      </a:r>
                    </a:p>
                    <a:p>
                      <a:r>
                        <a:rPr lang="ru-RU" sz="12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(в </a:t>
                      </a:r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2023 </a:t>
                      </a:r>
                      <a:r>
                        <a:rPr lang="ru-RU" sz="1200" kern="1200" dirty="0">
                          <a:solidFill>
                            <a:srgbClr val="262626"/>
                          </a:solidFill>
                          <a:latin typeface="+mn-lt"/>
                          <a:ea typeface="+mn-ea"/>
                          <a:cs typeface="+mn-cs"/>
                        </a:rPr>
                        <a:t>году – 300 кг)</a:t>
                      </a:r>
                    </a:p>
                  </a:txBody>
                  <a:tcPr marL="36000" marR="36000" marT="45718" marB="45718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8"/>
          <p:cNvSpPr txBox="1">
            <a:spLocks noChangeArrowheads="1"/>
          </p:cNvSpPr>
          <p:nvPr/>
        </p:nvSpPr>
        <p:spPr bwMode="auto">
          <a:xfrm>
            <a:off x="1445079" y="18551"/>
            <a:ext cx="102870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dirty="0">
                <a:latin typeface="+mn-lt"/>
                <a:cs typeface="Arial" panose="020B0604020202020204" pitchFamily="34" charset="0"/>
              </a:rPr>
              <a:t>1. Субсидия на поддержку приоритетных направлений </a:t>
            </a:r>
          </a:p>
        </p:txBody>
      </p:sp>
      <p:sp>
        <p:nvSpPr>
          <p:cNvPr id="30722" name="Місце для номера слайда 4"/>
          <p:cNvSpPr>
            <a:spLocks noGrp="1"/>
          </p:cNvSpPr>
          <p:nvPr>
            <p:ph type="sldNum" sz="quarter" idx="13"/>
          </p:nvPr>
        </p:nvSpPr>
        <p:spPr bwMode="auto">
          <a:xfrm>
            <a:off x="8824913" y="6308725"/>
            <a:ext cx="27432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uk-UA" altLang="ru-RU" sz="1600">
              <a:solidFill>
                <a:schemeClr val="accent1"/>
              </a:solidFill>
            </a:endParaRPr>
          </a:p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fld id="{0BBD8E26-77A4-4937-8EB6-C99AC70F1E36}" type="slidenum">
              <a:rPr lang="uk-UA" altLang="ru-RU" sz="1600" smtClean="0">
                <a:solidFill>
                  <a:schemeClr val="accent1"/>
                </a:solidFill>
              </a:rPr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t>9</a:t>
            </a:fld>
            <a:endParaRPr lang="uk-UA" altLang="ru-RU" sz="1600">
              <a:solidFill>
                <a:schemeClr val="accent1"/>
              </a:solidFill>
            </a:endParaRPr>
          </a:p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uk-UA" altLang="ru-RU" sz="1600">
              <a:solidFill>
                <a:schemeClr val="accent1"/>
              </a:solidFill>
            </a:endParaRPr>
          </a:p>
        </p:txBody>
      </p:sp>
      <p:sp>
        <p:nvSpPr>
          <p:cNvPr id="9" name="Заголовок 1"/>
          <p:cNvSpPr txBox="1">
            <a:spLocks/>
          </p:cNvSpPr>
          <p:nvPr/>
        </p:nvSpPr>
        <p:spPr>
          <a:xfrm>
            <a:off x="1681163" y="485775"/>
            <a:ext cx="7499350" cy="1143000"/>
          </a:xfrm>
          <a:prstGeom prst="rect">
            <a:avLst/>
          </a:prstGeom>
        </p:spPr>
        <p:txBody>
          <a:bodyPr anchor="ctr">
            <a:normAutofit fontScale="97500"/>
          </a:bodyPr>
          <a:lstStyle/>
          <a:p>
            <a:pPr eaLnBrk="1" fontAlgn="auto" hangingPunct="1">
              <a:lnSpc>
                <a:spcPct val="90000"/>
              </a:lnSpc>
              <a:spcAft>
                <a:spcPts val="0"/>
              </a:spcAft>
              <a:defRPr/>
            </a:pPr>
            <a:endParaRPr lang="ru-RU" sz="2400" b="1" dirty="0">
              <a:solidFill>
                <a:schemeClr val="accent5">
                  <a:lumMod val="75000"/>
                </a:schemeClr>
              </a:solidFill>
              <a:latin typeface="+mn-lt"/>
              <a:ea typeface="+mj-ea"/>
              <a:cs typeface="+mj-cs"/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92115888"/>
              </p:ext>
            </p:extLst>
          </p:nvPr>
        </p:nvGraphicFramePr>
        <p:xfrm>
          <a:off x="2343150" y="1461959"/>
          <a:ext cx="8792936" cy="2689380"/>
        </p:xfrm>
        <a:graphic>
          <a:graphicData uri="http://schemas.openxmlformats.org/drawingml/2006/table">
            <a:tbl>
              <a:tblPr/>
              <a:tblGrid>
                <a:gridCol w="3434195">
                  <a:extLst>
                    <a:ext uri="{9D8B030D-6E8A-4147-A177-3AD203B41FA5}">
                      <a16:colId xmlns:a16="http://schemas.microsoft.com/office/drawing/2014/main" xmlns="" val="1355555908"/>
                    </a:ext>
                  </a:extLst>
                </a:gridCol>
                <a:gridCol w="3116139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2242602">
                  <a:extLst>
                    <a:ext uri="{9D8B030D-6E8A-4147-A177-3AD203B41FA5}">
                      <a16:colId xmlns:a16="http://schemas.microsoft.com/office/drawing/2014/main" xmlns="" val="4243122868"/>
                    </a:ext>
                  </a:extLst>
                </a:gridCol>
              </a:tblGrid>
              <a:tr h="482032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+mn-lt"/>
                        </a:rPr>
                        <a:t>Направления предоставления субсидии</a:t>
                      </a:r>
                    </a:p>
                  </a:txBody>
                  <a:tcPr marL="72000" marR="72000" marT="72000" marB="7200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+mn-lt"/>
                        </a:rPr>
                        <a:t>Ставка на 1 га  за счет средств областного бюджета и средств федерального бюджета, с учетом установленного уровня </a:t>
                      </a:r>
                      <a:r>
                        <a:rPr kumimoji="0" lang="ru-RU" altLang="ru-RU" sz="10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+mn-lt"/>
                        </a:rPr>
                        <a:t>софинансирования</a:t>
                      </a:r>
                      <a:r>
                        <a:rPr kumimoji="0" lang="ru-RU" altLang="ru-RU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+mn-lt"/>
                        </a:rPr>
                        <a:t>, рублей</a:t>
                      </a:r>
                    </a:p>
                  </a:txBody>
                  <a:tcPr marL="72000" marR="72000" marT="72000" marB="7200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altLang="ru-RU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+mn-lt"/>
                        </a:rPr>
                        <a:t>Ставка на 1 га за счет средств областного бюджета, рублей</a:t>
                      </a:r>
                    </a:p>
                  </a:txBody>
                  <a:tcPr marL="72000" marR="72000" marT="72000" marB="72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134124924"/>
                  </a:ext>
                </a:extLst>
              </a:tr>
              <a:tr h="19790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5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Зерновые, зернобобовые культуры</a:t>
                      </a:r>
                    </a:p>
                  </a:txBody>
                  <a:tcPr marL="36000" marR="36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5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80,0</a:t>
                      </a:r>
                    </a:p>
                  </a:txBody>
                  <a:tcPr marL="36000" marR="36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5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Times New Roman" panose="02020603050405020304" pitchFamily="18" charset="0"/>
                        </a:rPr>
                        <a:t>520,0</a:t>
                      </a:r>
                    </a:p>
                  </a:txBody>
                  <a:tcPr marL="36000" marR="36000" marT="36000" marB="36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256750447"/>
                  </a:ext>
                </a:extLst>
              </a:tr>
              <a:tr h="19032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altLang="ru-RU" sz="105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Масличные культуры (за исключением рапса и сои)</a:t>
                      </a:r>
                    </a:p>
                  </a:txBody>
                  <a:tcPr marL="36000" marR="36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altLang="ru-RU" sz="105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25,0</a:t>
                      </a:r>
                    </a:p>
                  </a:txBody>
                  <a:tcPr marL="36000" marR="36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altLang="ru-RU" sz="105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Times New Roman" panose="02020603050405020304" pitchFamily="18" charset="0"/>
                        </a:rPr>
                        <a:t>-</a:t>
                      </a:r>
                    </a:p>
                  </a:txBody>
                  <a:tcPr marL="36000" marR="36000" marT="36000" marB="36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682391854"/>
                  </a:ext>
                </a:extLst>
              </a:tr>
              <a:tr h="1910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altLang="ru-RU" sz="105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Масличные культуры</a:t>
                      </a:r>
                    </a:p>
                  </a:txBody>
                  <a:tcPr marL="36000" marR="36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altLang="ru-RU" sz="105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-</a:t>
                      </a:r>
                    </a:p>
                  </a:txBody>
                  <a:tcPr marL="36000" marR="36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5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Times New Roman" panose="02020603050405020304" pitchFamily="18" charset="0"/>
                        </a:rPr>
                        <a:t>210,0</a:t>
                      </a:r>
                    </a:p>
                  </a:txBody>
                  <a:tcPr marL="36000" marR="36000" marT="36000" marB="36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206307774"/>
                  </a:ext>
                </a:extLst>
              </a:tr>
              <a:tr h="21673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altLang="ru-RU" sz="105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Однолетние кормовые сельскохозяйственные культуры</a:t>
                      </a:r>
                    </a:p>
                  </a:txBody>
                  <a:tcPr marL="36000" marR="36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altLang="ru-RU" sz="105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Times New Roman" panose="02020603050405020304" pitchFamily="18" charset="0"/>
                        </a:rPr>
                        <a:t>25,0</a:t>
                      </a:r>
                    </a:p>
                  </a:txBody>
                  <a:tcPr marL="36000" marR="36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5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Times New Roman" panose="02020603050405020304" pitchFamily="18" charset="0"/>
                        </a:rPr>
                        <a:t>280,0</a:t>
                      </a:r>
                    </a:p>
                  </a:txBody>
                  <a:tcPr marL="36000" marR="36000" marT="36000" marB="36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21794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altLang="ru-RU" sz="105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Многолетние кормовые сельскохозяйственные культуры</a:t>
                      </a:r>
                    </a:p>
                  </a:txBody>
                  <a:tcPr marL="36000" marR="36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altLang="ru-RU" sz="105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25,0</a:t>
                      </a:r>
                    </a:p>
                  </a:txBody>
                  <a:tcPr marL="36000" marR="36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altLang="ru-RU" sz="105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Times New Roman" panose="02020603050405020304" pitchFamily="18" charset="0"/>
                        </a:rPr>
                        <a:t>210,0</a:t>
                      </a:r>
                    </a:p>
                  </a:txBody>
                  <a:tcPr marL="36000" marR="36000" marT="36000" marB="36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3786766636"/>
                  </a:ext>
                </a:extLst>
              </a:tr>
              <a:tr h="21794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5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Овощи открытого грунта</a:t>
                      </a:r>
                    </a:p>
                  </a:txBody>
                  <a:tcPr marL="36000" marR="36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5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-</a:t>
                      </a:r>
                    </a:p>
                  </a:txBody>
                  <a:tcPr marL="36000" marR="36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altLang="ru-RU" sz="105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Times New Roman" panose="02020603050405020304" pitchFamily="18" charset="0"/>
                        </a:rPr>
                        <a:t>22 000,00</a:t>
                      </a:r>
                    </a:p>
                  </a:txBody>
                  <a:tcPr marL="36000" marR="36000" marT="36000" marB="36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21794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5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Сахарная свекла</a:t>
                      </a:r>
                    </a:p>
                  </a:txBody>
                  <a:tcPr marL="36000" marR="36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5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-</a:t>
                      </a:r>
                    </a:p>
                  </a:txBody>
                  <a:tcPr marL="36000" marR="36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altLang="ru-RU" sz="105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Times New Roman" panose="02020603050405020304" pitchFamily="18" charset="0"/>
                        </a:rPr>
                        <a:t>210,0</a:t>
                      </a:r>
                    </a:p>
                  </a:txBody>
                  <a:tcPr marL="36000" marR="36000" marT="36000" marB="36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21794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5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Лен-долгунец</a:t>
                      </a:r>
                    </a:p>
                  </a:txBody>
                  <a:tcPr marL="36000" marR="36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5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-</a:t>
                      </a:r>
                    </a:p>
                  </a:txBody>
                  <a:tcPr marL="36000" marR="36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altLang="ru-RU" sz="105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Times New Roman" panose="02020603050405020304" pitchFamily="18" charset="0"/>
                        </a:rPr>
                        <a:t>9 000,0</a:t>
                      </a:r>
                    </a:p>
                  </a:txBody>
                  <a:tcPr marL="36000" marR="36000" marT="36000" marB="36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4054791119"/>
                  </a:ext>
                </a:extLst>
              </a:tr>
              <a:tr h="206845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5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Техническая конопля</a:t>
                      </a:r>
                    </a:p>
                  </a:txBody>
                  <a:tcPr marL="36000" marR="36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5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-</a:t>
                      </a:r>
                    </a:p>
                  </a:txBody>
                  <a:tcPr marL="36000" marR="36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altLang="ru-RU" sz="105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Times New Roman" panose="02020603050405020304" pitchFamily="18" charset="0"/>
                        </a:rPr>
                        <a:t>1 900,0</a:t>
                      </a:r>
                    </a:p>
                  </a:txBody>
                  <a:tcPr marL="36000" marR="36000" marT="36000" marB="36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3507508625"/>
                  </a:ext>
                </a:extLst>
              </a:tr>
            </a:tbl>
          </a:graphicData>
        </a:graphic>
      </p:graphicFrame>
      <p:sp>
        <p:nvSpPr>
          <p:cNvPr id="11" name="TextBox 8"/>
          <p:cNvSpPr txBox="1">
            <a:spLocks noChangeArrowheads="1"/>
          </p:cNvSpPr>
          <p:nvPr/>
        </p:nvSpPr>
        <p:spPr bwMode="auto">
          <a:xfrm>
            <a:off x="1915816" y="468488"/>
            <a:ext cx="9484397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2000" dirty="0">
                <a:latin typeface="+mn-lt"/>
                <a:cs typeface="Arial" panose="020B0604020202020204" pitchFamily="34" charset="0"/>
              </a:rPr>
              <a:t>1.5</a:t>
            </a:r>
            <a:r>
              <a:rPr lang="en-US" altLang="ru-RU" sz="2000" dirty="0">
                <a:latin typeface="+mn-lt"/>
                <a:cs typeface="Arial" panose="020B0604020202020204" pitchFamily="34" charset="0"/>
              </a:rPr>
              <a:t>. </a:t>
            </a:r>
            <a:r>
              <a:rPr lang="ru-RU" altLang="ru-RU" sz="2000" dirty="0">
                <a:latin typeface="+mn-lt"/>
                <a:cs typeface="Arial" panose="020B0604020202020204" pitchFamily="34" charset="0"/>
              </a:rPr>
              <a:t>Субсидия на поддержку проведения агротехнологических работ, повышение уровня экологической безопасности сельскохозяйственного производства, а также повышение плодородия и качества почв</a:t>
            </a:r>
          </a:p>
        </p:txBody>
      </p:sp>
      <p:graphicFrame>
        <p:nvGraphicFramePr>
          <p:cNvPr id="8" name="Таблица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467371"/>
              </p:ext>
            </p:extLst>
          </p:nvPr>
        </p:nvGraphicFramePr>
        <p:xfrm>
          <a:off x="330727" y="4226065"/>
          <a:ext cx="11561164" cy="252983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561164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ru-RU" sz="1000" dirty="0"/>
                        <a:t>Применение коэффициентов при расчете ставки субсидии на 1 га:</a:t>
                      </a:r>
                    </a:p>
                  </a:txBody>
                  <a:tcPr marL="91433" marR="91433" marT="45718" marB="45718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054923"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dirty="0"/>
                        <a:t> </a:t>
                      </a:r>
                      <a:r>
                        <a:rPr lang="ru-RU" sz="900" b="1" dirty="0"/>
                        <a:t>из средств областного бюджета и средств федерального бюджета, с учетом установленного уровня </a:t>
                      </a:r>
                      <a:r>
                        <a:rPr lang="ru-RU" sz="900" b="1" dirty="0" err="1"/>
                        <a:t>софинансирования</a:t>
                      </a:r>
                      <a:endParaRPr lang="ru-RU" sz="900" b="1" dirty="0"/>
                    </a:p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900" dirty="0"/>
                    </a:p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dirty="0"/>
                        <a:t>1) </a:t>
                      </a:r>
                      <a:r>
                        <a:rPr lang="ru-RU" sz="900" b="1" dirty="0"/>
                        <a:t>2</a:t>
                      </a:r>
                      <a:r>
                        <a:rPr lang="ru-RU" sz="900" dirty="0"/>
                        <a:t> - для посевных площадей, отраженных в проектно-сметной документации при проведении получателями субсидии работ по </a:t>
                      </a:r>
                      <a:r>
                        <a:rPr lang="ru-RU" sz="900" dirty="0" err="1"/>
                        <a:t>фосфоритованию</a:t>
                      </a:r>
                      <a:r>
                        <a:rPr lang="ru-RU" sz="900" dirty="0"/>
                        <a:t> и (или) гипсованию посевных площадей;</a:t>
                      </a:r>
                    </a:p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dirty="0"/>
                        <a:t>2) </a:t>
                      </a:r>
                      <a:r>
                        <a:rPr lang="ru-RU" sz="900" b="1" dirty="0"/>
                        <a:t>1,2</a:t>
                      </a:r>
                      <a:r>
                        <a:rPr lang="ru-RU" sz="900" dirty="0"/>
                        <a:t> - для посевных площадей, в отношении которых получателями субсидии осуществляется страхование рисков утраты (гибели) урожая сельскохозяйственной культуры (с государственной поддержкой);</a:t>
                      </a:r>
                    </a:p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dirty="0"/>
                        <a:t>3) </a:t>
                      </a:r>
                      <a:r>
                        <a:rPr lang="ru-RU" sz="900" b="1" dirty="0"/>
                        <a:t>2</a:t>
                      </a:r>
                      <a:r>
                        <a:rPr lang="ru-RU" sz="900" dirty="0"/>
                        <a:t> - для получателей субсидии, использующих семена отечественной селекции;</a:t>
                      </a:r>
                    </a:p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dirty="0"/>
                        <a:t>4) в случае выполнения получателем условия по достижению в году, предшествующем году получения субсидии, результатов предоставления субсидии, предусмотренных соглашением, к ставке применяется коэффициент в размере, равном отношению фактического значения за отчетный год к установленному, но не выше </a:t>
                      </a:r>
                      <a:r>
                        <a:rPr lang="ru-RU" sz="900" b="1" dirty="0"/>
                        <a:t>1,2; </a:t>
                      </a:r>
                    </a:p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dirty="0"/>
                        <a:t>в случае невыполнения получателем субсидии условия по достижению в отчетном финансовом году результатов предоставления субсидии, предусмотренных соглашением, к ставке применяется коэффициент в размере, равном отношению фактического значения за отчетный год к установленному, но не менее </a:t>
                      </a:r>
                      <a:r>
                        <a:rPr lang="ru-RU" sz="900" b="1" dirty="0"/>
                        <a:t>0,8</a:t>
                      </a:r>
                      <a:r>
                        <a:rPr lang="ru-RU" sz="900" b="1" dirty="0" smtClean="0"/>
                        <a:t>.</a:t>
                      </a:r>
                      <a:endParaRPr lang="ru-RU" sz="900" dirty="0"/>
                    </a:p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b="1" dirty="0"/>
                        <a:t>из областного бюджета сверх уровня софинансирования</a:t>
                      </a:r>
                      <a:r>
                        <a:rPr lang="ru-RU" sz="900" b="1" dirty="0" smtClean="0"/>
                        <a:t>:</a:t>
                      </a:r>
                      <a:endParaRPr lang="ru-RU" sz="900" dirty="0"/>
                    </a:p>
                    <a:p>
                      <a:pPr algn="just"/>
                      <a:r>
                        <a:rPr lang="ru-RU" sz="900" dirty="0"/>
                        <a:t>1) </a:t>
                      </a:r>
                      <a:r>
                        <a:rPr lang="ru-RU" sz="900" b="1" dirty="0"/>
                        <a:t>1,2 - </a:t>
                      </a:r>
                      <a:r>
                        <a:rPr lang="ru-RU" sz="900" dirty="0"/>
                        <a:t>для получателей, застраховавших по договору(</a:t>
                      </a:r>
                      <a:r>
                        <a:rPr lang="ru-RU" sz="900" dirty="0" err="1"/>
                        <a:t>ам</a:t>
                      </a:r>
                      <a:r>
                        <a:rPr lang="ru-RU" sz="900" dirty="0"/>
                        <a:t>) сельскохозяйственного страхования, осуществляемого с государственной поддержкой, риски утраты (гибели) урожая сельскохозяйственных культур</a:t>
                      </a:r>
                      <a:r>
                        <a:rPr lang="ru-RU" sz="900" baseline="0" dirty="0"/>
                        <a:t> не </a:t>
                      </a:r>
                      <a:r>
                        <a:rPr lang="ru-RU" sz="900" dirty="0"/>
                        <a:t>менее 30% площади сельскохозяйственной культуры (группы культур);</a:t>
                      </a:r>
                    </a:p>
                    <a:p>
                      <a:pPr algn="just"/>
                      <a:r>
                        <a:rPr lang="ru-RU" sz="900" dirty="0"/>
                        <a:t>2) </a:t>
                      </a:r>
                      <a:r>
                        <a:rPr lang="ru-RU" sz="900" b="1" dirty="0"/>
                        <a:t>1,3</a:t>
                      </a:r>
                      <a:r>
                        <a:rPr lang="ru-RU" sz="900" dirty="0"/>
                        <a:t> - для получателей субсидий, представляющих отчетность о финансово-экономическом состоянии товаропроизводителей агропромышленного комплекса и осуществляющих производство зерновых и зернобобовых культур, масличных культур, льна долгунца и технической конопли на территориях Варнавинского муниципального округа, Ветлужского муниципального округа, Воскресенского муниципального округа, </a:t>
                      </a:r>
                      <a:r>
                        <a:rPr lang="ru-RU" sz="900" dirty="0" err="1"/>
                        <a:t>Ковернинского</a:t>
                      </a:r>
                      <a:r>
                        <a:rPr lang="ru-RU" sz="900" dirty="0"/>
                        <a:t> муниципального округа, </a:t>
                      </a:r>
                      <a:r>
                        <a:rPr lang="ru-RU" sz="900" dirty="0" err="1"/>
                        <a:t>Краснобаковского</a:t>
                      </a:r>
                      <a:r>
                        <a:rPr lang="ru-RU" sz="900" dirty="0"/>
                        <a:t> муниципального округа, городского округа Семеновский, Тонкинского муниципального округа, </a:t>
                      </a:r>
                      <a:r>
                        <a:rPr lang="ru-RU" sz="900" dirty="0" err="1"/>
                        <a:t>Тоншаевского</a:t>
                      </a:r>
                      <a:r>
                        <a:rPr lang="ru-RU" sz="900" dirty="0"/>
                        <a:t> муниципального округа, </a:t>
                      </a:r>
                      <a:r>
                        <a:rPr lang="ru-RU" sz="900" dirty="0" err="1"/>
                        <a:t>Уренского</a:t>
                      </a:r>
                      <a:r>
                        <a:rPr lang="ru-RU" sz="900" dirty="0"/>
                        <a:t> муниципального округа, городского округа город Чкаловск, </a:t>
                      </a:r>
                      <a:r>
                        <a:rPr lang="ru-RU" sz="900" dirty="0" err="1"/>
                        <a:t>Шарангского</a:t>
                      </a:r>
                      <a:r>
                        <a:rPr lang="ru-RU" sz="900" dirty="0"/>
                        <a:t> муниципального округа, городского округа город Шахунья, городского округа </a:t>
                      </a:r>
                      <a:r>
                        <a:rPr lang="ru-RU" sz="900" dirty="0" err="1"/>
                        <a:t>Сокольский</a:t>
                      </a:r>
                      <a:r>
                        <a:rPr lang="ru-RU" sz="900" dirty="0"/>
                        <a:t>.</a:t>
                      </a:r>
                    </a:p>
                  </a:txBody>
                  <a:tcPr marL="36000" marR="36000" marT="45718" marB="45718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2175719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Текст">
      <a:dk1>
        <a:srgbClr val="000000"/>
      </a:dk1>
      <a:lt1>
        <a:sysClr val="window" lastClr="FFFFFF"/>
      </a:lt1>
      <a:dk2>
        <a:srgbClr val="262626"/>
      </a:dk2>
      <a:lt2>
        <a:srgbClr val="FFFFFF"/>
      </a:lt2>
      <a:accent1>
        <a:srgbClr val="C79478"/>
      </a:accent1>
      <a:accent2>
        <a:srgbClr val="ED7D31"/>
      </a:accent2>
      <a:accent3>
        <a:srgbClr val="A5A5A5"/>
      </a:accent3>
      <a:accent4>
        <a:srgbClr val="757070"/>
      </a:accent4>
      <a:accent5>
        <a:srgbClr val="F4B183"/>
      </a:accent5>
      <a:accent6>
        <a:srgbClr val="FFC000"/>
      </a:accent6>
      <a:hlink>
        <a:srgbClr val="3A3838"/>
      </a:hlink>
      <a:folHlink>
        <a:srgbClr val="E7E6E6"/>
      </a:folHlink>
    </a:clrScheme>
    <a:fontScheme name="Офіс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 bwMode="auto">
        <a:ln>
          <a:noFill/>
        </a:ln>
        <a:extLst>
          <a:ext uri="{909E8E84-426E-40DD-AFC4-6F175D3DCCD1}">
            <a14:hiddenFill xmlns:a14="http://schemas.microsoft.com/office/drawing/2010/main">
              <a:solidFill>
                <a:srgbClr val="FFFFFF"/>
              </a:solidFill>
            </a14:hiddenFill>
          </a:ext>
          <a:ext uri="{91240B29-F687-4F45-9708-019B960494DF}">
            <a14:hiddenLine xmlns:a14="http://schemas.microsoft.com/office/drawing/2010/main" w="9525">
              <a:solidFill>
                <a:srgbClr val="000000"/>
              </a:solidFill>
              <a:miter lim="800000"/>
              <a:headEnd/>
              <a:tailEnd/>
            </a14:hiddenLine>
          </a:ext>
        </a:extLst>
      </a:spPr>
      <a:bodyPr wrap="square">
        <a:spAutoFit/>
      </a:bodyPr>
      <a:lstStyle>
        <a:defPPr>
          <a:lnSpc>
            <a:spcPct val="100000"/>
          </a:lnSpc>
          <a:spcBef>
            <a:spcPct val="0"/>
          </a:spcBef>
          <a:buFontTx/>
          <a:buNone/>
          <a:defRPr sz="1350" i="1" smtClean="0">
            <a:latin typeface="Cambria Math" panose="02040503050406030204" pitchFamily="18" charset="0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48138</TotalTime>
  <Words>8893</Words>
  <Application>Microsoft Office PowerPoint</Application>
  <PresentationFormat>Произвольный</PresentationFormat>
  <Paragraphs>1048</Paragraphs>
  <Slides>38</Slides>
  <Notes>37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38</vt:i4>
      </vt:variant>
    </vt:vector>
  </HeadingPairs>
  <TitlesOfParts>
    <vt:vector size="39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Милян Христина</dc:creator>
  <cp:lastModifiedBy>hisamova</cp:lastModifiedBy>
  <cp:revision>1246</cp:revision>
  <cp:lastPrinted>2024-09-11T07:53:43Z</cp:lastPrinted>
  <dcterms:created xsi:type="dcterms:W3CDTF">2017-12-04T11:28:17Z</dcterms:created>
  <dcterms:modified xsi:type="dcterms:W3CDTF">2024-09-11T08:20:46Z</dcterms:modified>
</cp:coreProperties>
</file>