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5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notesSlides/notesSlide21.xml" ContentType="application/vnd.openxmlformats-officedocument.presentationml.notesSlide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notesSlides/notesSlide28.xml" ContentType="application/vnd.openxmlformats-officedocument.presentationml.notesSlide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notesSlides/notesSlide41.xml" ContentType="application/vnd.openxmlformats-officedocument.presentationml.notesSlide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51"/>
  </p:notesMasterIdLst>
  <p:handoutMasterIdLst>
    <p:handoutMasterId r:id="rId52"/>
  </p:handoutMasterIdLst>
  <p:sldIdLst>
    <p:sldId id="277" r:id="rId2"/>
    <p:sldId id="317" r:id="rId3"/>
    <p:sldId id="416" r:id="rId4"/>
    <p:sldId id="417" r:id="rId5"/>
    <p:sldId id="419" r:id="rId6"/>
    <p:sldId id="439" r:id="rId7"/>
    <p:sldId id="326" r:id="rId8"/>
    <p:sldId id="423" r:id="rId9"/>
    <p:sldId id="420" r:id="rId10"/>
    <p:sldId id="421" r:id="rId11"/>
    <p:sldId id="360" r:id="rId12"/>
    <p:sldId id="361" r:id="rId13"/>
    <p:sldId id="413" r:id="rId14"/>
    <p:sldId id="322" r:id="rId15"/>
    <p:sldId id="349" r:id="rId16"/>
    <p:sldId id="424" r:id="rId17"/>
    <p:sldId id="425" r:id="rId18"/>
    <p:sldId id="426" r:id="rId19"/>
    <p:sldId id="422" r:id="rId20"/>
    <p:sldId id="412" r:id="rId21"/>
    <p:sldId id="382" r:id="rId22"/>
    <p:sldId id="427" r:id="rId23"/>
    <p:sldId id="429" r:id="rId24"/>
    <p:sldId id="408" r:id="rId25"/>
    <p:sldId id="431" r:id="rId26"/>
    <p:sldId id="432" r:id="rId27"/>
    <p:sldId id="433" r:id="rId28"/>
    <p:sldId id="434" r:id="rId29"/>
    <p:sldId id="376" r:id="rId30"/>
    <p:sldId id="387" r:id="rId31"/>
    <p:sldId id="393" r:id="rId32"/>
    <p:sldId id="388" r:id="rId33"/>
    <p:sldId id="373" r:id="rId34"/>
    <p:sldId id="375" r:id="rId35"/>
    <p:sldId id="411" r:id="rId36"/>
    <p:sldId id="440" r:id="rId37"/>
    <p:sldId id="445" r:id="rId38"/>
    <p:sldId id="341" r:id="rId39"/>
    <p:sldId id="441" r:id="rId40"/>
    <p:sldId id="442" r:id="rId41"/>
    <p:sldId id="443" r:id="rId42"/>
    <p:sldId id="343" r:id="rId43"/>
    <p:sldId id="344" r:id="rId44"/>
    <p:sldId id="401" r:id="rId45"/>
    <p:sldId id="390" r:id="rId46"/>
    <p:sldId id="392" r:id="rId47"/>
    <p:sldId id="346" r:id="rId48"/>
    <p:sldId id="399" r:id="rId49"/>
    <p:sldId id="444" r:id="rId50"/>
  </p:sldIdLst>
  <p:sldSz cx="12192000" cy="6858000"/>
  <p:notesSz cx="6808788" cy="9940925"/>
  <p:defaultTextStyle>
    <a:defPPr>
      <a:defRPr lang="uk-UA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44BE28ED-418D-438D-8775-98DE1132C2FE}">
          <p14:sldIdLst>
            <p14:sldId id="277"/>
            <p14:sldId id="317"/>
            <p14:sldId id="416"/>
            <p14:sldId id="417"/>
            <p14:sldId id="419"/>
            <p14:sldId id="439"/>
            <p14:sldId id="326"/>
            <p14:sldId id="423"/>
            <p14:sldId id="420"/>
            <p14:sldId id="421"/>
            <p14:sldId id="360"/>
            <p14:sldId id="361"/>
            <p14:sldId id="413"/>
            <p14:sldId id="322"/>
            <p14:sldId id="349"/>
            <p14:sldId id="424"/>
            <p14:sldId id="425"/>
            <p14:sldId id="426"/>
            <p14:sldId id="422"/>
            <p14:sldId id="412"/>
            <p14:sldId id="382"/>
            <p14:sldId id="427"/>
            <p14:sldId id="429"/>
            <p14:sldId id="408"/>
            <p14:sldId id="431"/>
            <p14:sldId id="432"/>
            <p14:sldId id="433"/>
            <p14:sldId id="434"/>
          </p14:sldIdLst>
        </p14:section>
        <p14:section name="Раздел без заголовка" id="{4839E508-1121-41BF-960F-DDD2FD96751A}">
          <p14:sldIdLst>
            <p14:sldId id="376"/>
            <p14:sldId id="387"/>
            <p14:sldId id="393"/>
            <p14:sldId id="388"/>
            <p14:sldId id="373"/>
            <p14:sldId id="375"/>
            <p14:sldId id="411"/>
            <p14:sldId id="440"/>
            <p14:sldId id="445"/>
            <p14:sldId id="341"/>
            <p14:sldId id="441"/>
            <p14:sldId id="442"/>
            <p14:sldId id="443"/>
            <p14:sldId id="343"/>
            <p14:sldId id="344"/>
            <p14:sldId id="401"/>
            <p14:sldId id="390"/>
            <p14:sldId id="392"/>
            <p14:sldId id="346"/>
            <p14:sldId id="399"/>
            <p14:sldId id="44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890">
          <p15:clr>
            <a:srgbClr val="A4A3A4"/>
          </p15:clr>
        </p15:guide>
        <p15:guide id="2" orient="horz" pos="3657">
          <p15:clr>
            <a:srgbClr val="A4A3A4"/>
          </p15:clr>
        </p15:guide>
        <p15:guide id="3" pos="1799">
          <p15:clr>
            <a:srgbClr val="A4A3A4"/>
          </p15:clr>
        </p15:guide>
        <p15:guide id="4" pos="697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C79478"/>
    <a:srgbClr val="B99A89"/>
    <a:srgbClr val="FFFFFF"/>
    <a:srgbClr val="262626"/>
    <a:srgbClr val="6B66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355" autoAdjust="0"/>
    <p:restoredTop sz="95072" autoAdjust="0"/>
  </p:normalViewPr>
  <p:slideViewPr>
    <p:cSldViewPr snapToGrid="0">
      <p:cViewPr varScale="1">
        <p:scale>
          <a:sx n="106" d="100"/>
          <a:sy n="106" d="100"/>
        </p:scale>
        <p:origin x="552" y="108"/>
      </p:cViewPr>
      <p:guideLst>
        <p:guide orient="horz" pos="890"/>
        <p:guide orient="horz" pos="3657"/>
        <p:guide pos="1799"/>
        <p:guide pos="697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79" d="100"/>
          <a:sy n="79" d="100"/>
        </p:scale>
        <p:origin x="2268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C8CCFD6-6E1D-4CAA-B69E-2FEC00E95102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7EDB86F-9C24-47D0-840B-47F8155FE316}">
      <dgm:prSet phldrT="[Текст]" custT="1"/>
      <dgm:spPr/>
      <dgm:t>
        <a:bodyPr/>
        <a:lstStyle/>
        <a:p>
          <a:pPr>
            <a:spcAft>
              <a:spcPts val="0"/>
            </a:spcAft>
          </a:pPr>
          <a:r>
            <a:rPr lang="ru-RU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Постановление Правительства РФ </a:t>
          </a:r>
        </a:p>
        <a:p>
          <a:pPr>
            <a:spcAft>
              <a:spcPts val="0"/>
            </a:spcAft>
          </a:pPr>
          <a:r>
            <a:rPr lang="ru-RU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от 14.07.2012 № 717 (приложение</a:t>
          </a:r>
          <a:r>
            <a:rPr lang="en-US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№8)</a:t>
          </a:r>
        </a:p>
      </dgm:t>
    </dgm:pt>
    <dgm:pt modelId="{F7B216AF-D0D6-4832-AC1D-7F4727AFABA9}" type="parTrans" cxnId="{C7424035-CCD7-4138-9539-B837491AE1E3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64E863EB-6969-4CF1-9E8A-A60097FB65A4}" type="sibTrans" cxnId="{C7424035-CCD7-4138-9539-B837491AE1E3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0A6E3086-41B0-4C13-BA08-1712139269F9}" type="pres">
      <dgm:prSet presAssocID="{AC8CCFD6-6E1D-4CAA-B69E-2FEC00E95102}" presName="Name0" presStyleCnt="0">
        <dgm:presLayoutVars>
          <dgm:dir/>
          <dgm:animLvl val="lvl"/>
          <dgm:resizeHandles val="exact"/>
        </dgm:presLayoutVars>
      </dgm:prSet>
      <dgm:spPr/>
    </dgm:pt>
    <dgm:pt modelId="{7EEAB786-2612-4561-A564-7BA33F658C16}" type="pres">
      <dgm:prSet presAssocID="{67EDB86F-9C24-47D0-840B-47F8155FE316}" presName="parTxOnly" presStyleLbl="node1" presStyleIdx="0" presStyleCnt="1" custLinFactNeighborX="-135" custLinFactNeighborY="-3465">
        <dgm:presLayoutVars>
          <dgm:chMax val="0"/>
          <dgm:chPref val="0"/>
          <dgm:bulletEnabled val="1"/>
        </dgm:presLayoutVars>
      </dgm:prSet>
      <dgm:spPr/>
    </dgm:pt>
  </dgm:ptLst>
  <dgm:cxnLst>
    <dgm:cxn modelId="{C7424035-CCD7-4138-9539-B837491AE1E3}" srcId="{AC8CCFD6-6E1D-4CAA-B69E-2FEC00E95102}" destId="{67EDB86F-9C24-47D0-840B-47F8155FE316}" srcOrd="0" destOrd="0" parTransId="{F7B216AF-D0D6-4832-AC1D-7F4727AFABA9}" sibTransId="{64E863EB-6969-4CF1-9E8A-A60097FB65A4}"/>
    <dgm:cxn modelId="{F2864B79-8316-46D5-99F1-8105A16329E8}" type="presOf" srcId="{AC8CCFD6-6E1D-4CAA-B69E-2FEC00E95102}" destId="{0A6E3086-41B0-4C13-BA08-1712139269F9}" srcOrd="0" destOrd="0" presId="urn:microsoft.com/office/officeart/2005/8/layout/chevron1"/>
    <dgm:cxn modelId="{3E03E28A-1862-4E79-BA20-765E6633589C}" type="presOf" srcId="{67EDB86F-9C24-47D0-840B-47F8155FE316}" destId="{7EEAB786-2612-4561-A564-7BA33F658C16}" srcOrd="0" destOrd="0" presId="urn:microsoft.com/office/officeart/2005/8/layout/chevron1"/>
    <dgm:cxn modelId="{1E2E057D-0677-4A21-9247-784BEEB791EE}" type="presParOf" srcId="{0A6E3086-41B0-4C13-BA08-1712139269F9}" destId="{7EEAB786-2612-4561-A564-7BA33F658C16}" srcOrd="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C8CCFD6-6E1D-4CAA-B69E-2FEC00E95102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7EDB86F-9C24-47D0-840B-47F8155FE316}">
      <dgm:prSet phldrT="[Текст]" custT="1"/>
      <dgm:spPr/>
      <dgm:t>
        <a:bodyPr anchor="ctr"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Решение о порядке предоставления субсидии 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от 27 мая 2026 г.  № 26-22000000-R5014-22458-Р</a:t>
          </a:r>
        </a:p>
      </dgm:t>
    </dgm:pt>
    <dgm:pt modelId="{F7B216AF-D0D6-4832-AC1D-7F4727AFABA9}" type="parTrans" cxnId="{C7424035-CCD7-4138-9539-B837491AE1E3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64E863EB-6969-4CF1-9E8A-A60097FB65A4}" type="sibTrans" cxnId="{C7424035-CCD7-4138-9539-B837491AE1E3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0A6E3086-41B0-4C13-BA08-1712139269F9}" type="pres">
      <dgm:prSet presAssocID="{AC8CCFD6-6E1D-4CAA-B69E-2FEC00E95102}" presName="Name0" presStyleCnt="0">
        <dgm:presLayoutVars>
          <dgm:dir/>
          <dgm:animLvl val="lvl"/>
          <dgm:resizeHandles val="exact"/>
        </dgm:presLayoutVars>
      </dgm:prSet>
      <dgm:spPr/>
    </dgm:pt>
    <dgm:pt modelId="{7EEAB786-2612-4561-A564-7BA33F658C16}" type="pres">
      <dgm:prSet presAssocID="{67EDB86F-9C24-47D0-840B-47F8155FE316}" presName="parTxOnly" presStyleLbl="node1" presStyleIdx="0" presStyleCnt="1" custScaleX="97218" custLinFactNeighborX="-531" custLinFactNeighborY="29419">
        <dgm:presLayoutVars>
          <dgm:chMax val="0"/>
          <dgm:chPref val="0"/>
          <dgm:bulletEnabled val="1"/>
        </dgm:presLayoutVars>
      </dgm:prSet>
      <dgm:spPr/>
    </dgm:pt>
  </dgm:ptLst>
  <dgm:cxnLst>
    <dgm:cxn modelId="{C8EB181E-DAF6-498E-BE5E-3998A0CC975A}" type="presOf" srcId="{AC8CCFD6-6E1D-4CAA-B69E-2FEC00E95102}" destId="{0A6E3086-41B0-4C13-BA08-1712139269F9}" srcOrd="0" destOrd="0" presId="urn:microsoft.com/office/officeart/2005/8/layout/chevron1"/>
    <dgm:cxn modelId="{22E0802D-3326-4BB7-8346-149771F8B05A}" type="presOf" srcId="{67EDB86F-9C24-47D0-840B-47F8155FE316}" destId="{7EEAB786-2612-4561-A564-7BA33F658C16}" srcOrd="0" destOrd="0" presId="urn:microsoft.com/office/officeart/2005/8/layout/chevron1"/>
    <dgm:cxn modelId="{C7424035-CCD7-4138-9539-B837491AE1E3}" srcId="{AC8CCFD6-6E1D-4CAA-B69E-2FEC00E95102}" destId="{67EDB86F-9C24-47D0-840B-47F8155FE316}" srcOrd="0" destOrd="0" parTransId="{F7B216AF-D0D6-4832-AC1D-7F4727AFABA9}" sibTransId="{64E863EB-6969-4CF1-9E8A-A60097FB65A4}"/>
    <dgm:cxn modelId="{14530C8D-4A71-4835-90CB-2CEA0B2B19E6}" type="presParOf" srcId="{0A6E3086-41B0-4C13-BA08-1712139269F9}" destId="{7EEAB786-2612-4561-A564-7BA33F658C16}" srcOrd="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C8CCFD6-6E1D-4CAA-B69E-2FEC00E95102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7EDB86F-9C24-47D0-840B-47F8155FE316}">
      <dgm:prSet phldrT="[Текст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Решение о порядке предоставления субсидии 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от 6 июля 2026 г.  № </a:t>
          </a:r>
          <a:r>
            <a:rPr 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25-22000000-R5016-07161-</a:t>
          </a:r>
          <a:r>
            <a:rPr lang="ru-RU" sz="1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Р</a:t>
          </a:r>
        </a:p>
      </dgm:t>
    </dgm:pt>
    <dgm:pt modelId="{F7B216AF-D0D6-4832-AC1D-7F4727AFABA9}" type="parTrans" cxnId="{C7424035-CCD7-4138-9539-B837491AE1E3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64E863EB-6969-4CF1-9E8A-A60097FB65A4}" type="sibTrans" cxnId="{C7424035-CCD7-4138-9539-B837491AE1E3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0A6E3086-41B0-4C13-BA08-1712139269F9}" type="pres">
      <dgm:prSet presAssocID="{AC8CCFD6-6E1D-4CAA-B69E-2FEC00E95102}" presName="Name0" presStyleCnt="0">
        <dgm:presLayoutVars>
          <dgm:dir/>
          <dgm:animLvl val="lvl"/>
          <dgm:resizeHandles val="exact"/>
        </dgm:presLayoutVars>
      </dgm:prSet>
      <dgm:spPr/>
    </dgm:pt>
    <dgm:pt modelId="{7EEAB786-2612-4561-A564-7BA33F658C16}" type="pres">
      <dgm:prSet presAssocID="{67EDB86F-9C24-47D0-840B-47F8155FE316}" presName="parTxOnly" presStyleLbl="node1" presStyleIdx="0" presStyleCnt="1" custScaleX="100098" custLinFactNeighborX="-3257" custLinFactNeighborY="588">
        <dgm:presLayoutVars>
          <dgm:chMax val="0"/>
          <dgm:chPref val="0"/>
          <dgm:bulletEnabled val="1"/>
        </dgm:presLayoutVars>
      </dgm:prSet>
      <dgm:spPr/>
    </dgm:pt>
  </dgm:ptLst>
  <dgm:cxnLst>
    <dgm:cxn modelId="{C7424035-CCD7-4138-9539-B837491AE1E3}" srcId="{AC8CCFD6-6E1D-4CAA-B69E-2FEC00E95102}" destId="{67EDB86F-9C24-47D0-840B-47F8155FE316}" srcOrd="0" destOrd="0" parTransId="{F7B216AF-D0D6-4832-AC1D-7F4727AFABA9}" sibTransId="{64E863EB-6969-4CF1-9E8A-A60097FB65A4}"/>
    <dgm:cxn modelId="{22D841E3-0C0B-45FB-985B-E7DA1E4264BD}" type="presOf" srcId="{67EDB86F-9C24-47D0-840B-47F8155FE316}" destId="{7EEAB786-2612-4561-A564-7BA33F658C16}" srcOrd="0" destOrd="0" presId="urn:microsoft.com/office/officeart/2005/8/layout/chevron1"/>
    <dgm:cxn modelId="{8CCF31F3-417C-4B24-8356-DC680CB35391}" type="presOf" srcId="{AC8CCFD6-6E1D-4CAA-B69E-2FEC00E95102}" destId="{0A6E3086-41B0-4C13-BA08-1712139269F9}" srcOrd="0" destOrd="0" presId="urn:microsoft.com/office/officeart/2005/8/layout/chevron1"/>
    <dgm:cxn modelId="{E3D49A42-E20F-4BD1-BC72-562B2449283D}" type="presParOf" srcId="{0A6E3086-41B0-4C13-BA08-1712139269F9}" destId="{7EEAB786-2612-4561-A564-7BA33F658C16}" srcOrd="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C8CCFD6-6E1D-4CAA-B69E-2FEC00E95102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7EDB86F-9C24-47D0-840B-47F8155FE316}">
      <dgm:prSet phldrT="[Текст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Решение о порядке предоставления субсидии от 9 февраля 2026 г. № 25-22000000-R5012-06354-Р</a:t>
          </a:r>
          <a:endParaRPr lang="ru-RU" sz="1100" dirty="0">
            <a:solidFill>
              <a:srgbClr val="FF000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7B216AF-D0D6-4832-AC1D-7F4727AFABA9}" type="parTrans" cxnId="{C7424035-CCD7-4138-9539-B837491AE1E3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64E863EB-6969-4CF1-9E8A-A60097FB65A4}" type="sibTrans" cxnId="{C7424035-CCD7-4138-9539-B837491AE1E3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0A6E3086-41B0-4C13-BA08-1712139269F9}" type="pres">
      <dgm:prSet presAssocID="{AC8CCFD6-6E1D-4CAA-B69E-2FEC00E95102}" presName="Name0" presStyleCnt="0">
        <dgm:presLayoutVars>
          <dgm:dir/>
          <dgm:animLvl val="lvl"/>
          <dgm:resizeHandles val="exact"/>
        </dgm:presLayoutVars>
      </dgm:prSet>
      <dgm:spPr/>
    </dgm:pt>
    <dgm:pt modelId="{7EEAB786-2612-4561-A564-7BA33F658C16}" type="pres">
      <dgm:prSet presAssocID="{67EDB86F-9C24-47D0-840B-47F8155FE316}" presName="parTxOnly" presStyleLbl="node1" presStyleIdx="0" presStyleCnt="1" custScaleX="100098" custLinFactNeighborX="-1785" custLinFactNeighborY="-449">
        <dgm:presLayoutVars>
          <dgm:chMax val="0"/>
          <dgm:chPref val="0"/>
          <dgm:bulletEnabled val="1"/>
        </dgm:presLayoutVars>
      </dgm:prSet>
      <dgm:spPr/>
    </dgm:pt>
  </dgm:ptLst>
  <dgm:cxnLst>
    <dgm:cxn modelId="{C7424035-CCD7-4138-9539-B837491AE1E3}" srcId="{AC8CCFD6-6E1D-4CAA-B69E-2FEC00E95102}" destId="{67EDB86F-9C24-47D0-840B-47F8155FE316}" srcOrd="0" destOrd="0" parTransId="{F7B216AF-D0D6-4832-AC1D-7F4727AFABA9}" sibTransId="{64E863EB-6969-4CF1-9E8A-A60097FB65A4}"/>
    <dgm:cxn modelId="{F7E46D7D-1A43-42B6-9996-3A5019D0EF5A}" type="presOf" srcId="{AC8CCFD6-6E1D-4CAA-B69E-2FEC00E95102}" destId="{0A6E3086-41B0-4C13-BA08-1712139269F9}" srcOrd="0" destOrd="0" presId="urn:microsoft.com/office/officeart/2005/8/layout/chevron1"/>
    <dgm:cxn modelId="{26E239CE-1D64-4C31-B759-D89859C1BE2A}" type="presOf" srcId="{67EDB86F-9C24-47D0-840B-47F8155FE316}" destId="{7EEAB786-2612-4561-A564-7BA33F658C16}" srcOrd="0" destOrd="0" presId="urn:microsoft.com/office/officeart/2005/8/layout/chevron1"/>
    <dgm:cxn modelId="{B9D2B1A7-4C04-4A8C-BD6C-7A7BFB32010C}" type="presParOf" srcId="{0A6E3086-41B0-4C13-BA08-1712139269F9}" destId="{7EEAB786-2612-4561-A564-7BA33F658C16}" srcOrd="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22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C8CCFD6-6E1D-4CAA-B69E-2FEC00E95102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7EDB86F-9C24-47D0-840B-47F8155FE316}">
      <dgm:prSet phldrT="[Текст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Решение о порядке предоставления субсидии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 от 8 мая 2026 г.  № </a:t>
          </a:r>
          <a:r>
            <a:rPr 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25-22000000-R5019-07714-</a:t>
          </a:r>
          <a:r>
            <a:rPr lang="ru-RU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Р</a:t>
          </a:r>
        </a:p>
      </dgm:t>
    </dgm:pt>
    <dgm:pt modelId="{F7B216AF-D0D6-4832-AC1D-7F4727AFABA9}" type="parTrans" cxnId="{C7424035-CCD7-4138-9539-B837491AE1E3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64E863EB-6969-4CF1-9E8A-A60097FB65A4}" type="sibTrans" cxnId="{C7424035-CCD7-4138-9539-B837491AE1E3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0A6E3086-41B0-4C13-BA08-1712139269F9}" type="pres">
      <dgm:prSet presAssocID="{AC8CCFD6-6E1D-4CAA-B69E-2FEC00E95102}" presName="Name0" presStyleCnt="0">
        <dgm:presLayoutVars>
          <dgm:dir/>
          <dgm:animLvl val="lvl"/>
          <dgm:resizeHandles val="exact"/>
        </dgm:presLayoutVars>
      </dgm:prSet>
      <dgm:spPr/>
    </dgm:pt>
    <dgm:pt modelId="{7EEAB786-2612-4561-A564-7BA33F658C16}" type="pres">
      <dgm:prSet presAssocID="{67EDB86F-9C24-47D0-840B-47F8155FE316}" presName="parTxOnly" presStyleLbl="node1" presStyleIdx="0" presStyleCnt="1" custScaleX="100098" custLinFactNeighborX="49" custLinFactNeighborY="-4678">
        <dgm:presLayoutVars>
          <dgm:chMax val="0"/>
          <dgm:chPref val="0"/>
          <dgm:bulletEnabled val="1"/>
        </dgm:presLayoutVars>
      </dgm:prSet>
      <dgm:spPr/>
    </dgm:pt>
  </dgm:ptLst>
  <dgm:cxnLst>
    <dgm:cxn modelId="{C7424035-CCD7-4138-9539-B837491AE1E3}" srcId="{AC8CCFD6-6E1D-4CAA-B69E-2FEC00E95102}" destId="{67EDB86F-9C24-47D0-840B-47F8155FE316}" srcOrd="0" destOrd="0" parTransId="{F7B216AF-D0D6-4832-AC1D-7F4727AFABA9}" sibTransId="{64E863EB-6969-4CF1-9E8A-A60097FB65A4}"/>
    <dgm:cxn modelId="{06AC94B6-EF33-44B6-82B6-83F418825A5C}" type="presOf" srcId="{67EDB86F-9C24-47D0-840B-47F8155FE316}" destId="{7EEAB786-2612-4561-A564-7BA33F658C16}" srcOrd="0" destOrd="0" presId="urn:microsoft.com/office/officeart/2005/8/layout/chevron1"/>
    <dgm:cxn modelId="{9180D5FC-9A2C-4620-9812-A2D1EE63D28F}" type="presOf" srcId="{AC8CCFD6-6E1D-4CAA-B69E-2FEC00E95102}" destId="{0A6E3086-41B0-4C13-BA08-1712139269F9}" srcOrd="0" destOrd="0" presId="urn:microsoft.com/office/officeart/2005/8/layout/chevron1"/>
    <dgm:cxn modelId="{DD5866D1-BDB0-4899-B497-B0D9E14BDB56}" type="presParOf" srcId="{0A6E3086-41B0-4C13-BA08-1712139269F9}" destId="{7EEAB786-2612-4561-A564-7BA33F658C16}" srcOrd="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2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C8CCFD6-6E1D-4CAA-B69E-2FEC00E95102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7EDB86F-9C24-47D0-840B-47F8155FE316}">
      <dgm:prSet phldrT="[Текст]" custT="1"/>
      <dgm:spPr/>
      <dgm:t>
        <a:bodyPr anchor="ctr"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Решение о порядке предоставления субсидии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от 5 августа 2026 г.  № </a:t>
          </a:r>
          <a:r>
            <a:rPr 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26-22000000-R5015-22465-</a:t>
          </a:r>
          <a:r>
            <a:rPr lang="ru-RU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Р</a:t>
          </a:r>
        </a:p>
      </dgm:t>
    </dgm:pt>
    <dgm:pt modelId="{F7B216AF-D0D6-4832-AC1D-7F4727AFABA9}" type="parTrans" cxnId="{C7424035-CCD7-4138-9539-B837491AE1E3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64E863EB-6969-4CF1-9E8A-A60097FB65A4}" type="sibTrans" cxnId="{C7424035-CCD7-4138-9539-B837491AE1E3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0A6E3086-41B0-4C13-BA08-1712139269F9}" type="pres">
      <dgm:prSet presAssocID="{AC8CCFD6-6E1D-4CAA-B69E-2FEC00E95102}" presName="Name0" presStyleCnt="0">
        <dgm:presLayoutVars>
          <dgm:dir/>
          <dgm:animLvl val="lvl"/>
          <dgm:resizeHandles val="exact"/>
        </dgm:presLayoutVars>
      </dgm:prSet>
      <dgm:spPr/>
    </dgm:pt>
    <dgm:pt modelId="{7EEAB786-2612-4561-A564-7BA33F658C16}" type="pres">
      <dgm:prSet presAssocID="{67EDB86F-9C24-47D0-840B-47F8155FE316}" presName="parTxOnly" presStyleLbl="node1" presStyleIdx="0" presStyleCnt="1" custScaleX="100098" custLinFactNeighborX="49" custLinFactNeighborY="-12933">
        <dgm:presLayoutVars>
          <dgm:chMax val="0"/>
          <dgm:chPref val="0"/>
          <dgm:bulletEnabled val="1"/>
        </dgm:presLayoutVars>
      </dgm:prSet>
      <dgm:spPr/>
    </dgm:pt>
  </dgm:ptLst>
  <dgm:cxnLst>
    <dgm:cxn modelId="{C7424035-CCD7-4138-9539-B837491AE1E3}" srcId="{AC8CCFD6-6E1D-4CAA-B69E-2FEC00E95102}" destId="{67EDB86F-9C24-47D0-840B-47F8155FE316}" srcOrd="0" destOrd="0" parTransId="{F7B216AF-D0D6-4832-AC1D-7F4727AFABA9}" sibTransId="{64E863EB-6969-4CF1-9E8A-A60097FB65A4}"/>
    <dgm:cxn modelId="{01900E3C-5989-427D-A868-FD51A0602D88}" type="presOf" srcId="{67EDB86F-9C24-47D0-840B-47F8155FE316}" destId="{7EEAB786-2612-4561-A564-7BA33F658C16}" srcOrd="0" destOrd="0" presId="urn:microsoft.com/office/officeart/2005/8/layout/chevron1"/>
    <dgm:cxn modelId="{3D941745-BB7B-456B-9A50-40AFA3005A64}" type="presOf" srcId="{AC8CCFD6-6E1D-4CAA-B69E-2FEC00E95102}" destId="{0A6E3086-41B0-4C13-BA08-1712139269F9}" srcOrd="0" destOrd="0" presId="urn:microsoft.com/office/officeart/2005/8/layout/chevron1"/>
    <dgm:cxn modelId="{B4A091B7-72A6-4F65-838C-C344DF162D9D}" type="presParOf" srcId="{0A6E3086-41B0-4C13-BA08-1712139269F9}" destId="{7EEAB786-2612-4561-A564-7BA33F658C16}" srcOrd="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32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AC8CCFD6-6E1D-4CAA-B69E-2FEC00E95102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7EDB86F-9C24-47D0-840B-47F8155FE316}">
      <dgm:prSet phldrT="[Текст]" custT="1"/>
      <dgm:spPr/>
      <dgm:t>
        <a:bodyPr anchor="ctr"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Решение о порядке предоставления субсидии 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от 16 июня 2026 г.  № </a:t>
          </a:r>
          <a:r>
            <a:rPr 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26-22000000-R5011-22454-</a:t>
          </a:r>
          <a:r>
            <a:rPr lang="ru-RU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Р</a:t>
          </a:r>
          <a:endParaRPr lang="ru-RU" sz="1100" dirty="0">
            <a:solidFill>
              <a:srgbClr val="7030A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7B216AF-D0D6-4832-AC1D-7F4727AFABA9}" type="parTrans" cxnId="{C7424035-CCD7-4138-9539-B837491AE1E3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64E863EB-6969-4CF1-9E8A-A60097FB65A4}" type="sibTrans" cxnId="{C7424035-CCD7-4138-9539-B837491AE1E3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0A6E3086-41B0-4C13-BA08-1712139269F9}" type="pres">
      <dgm:prSet presAssocID="{AC8CCFD6-6E1D-4CAA-B69E-2FEC00E95102}" presName="Name0" presStyleCnt="0">
        <dgm:presLayoutVars>
          <dgm:dir/>
          <dgm:animLvl val="lvl"/>
          <dgm:resizeHandles val="exact"/>
        </dgm:presLayoutVars>
      </dgm:prSet>
      <dgm:spPr/>
    </dgm:pt>
    <dgm:pt modelId="{7EEAB786-2612-4561-A564-7BA33F658C16}" type="pres">
      <dgm:prSet presAssocID="{67EDB86F-9C24-47D0-840B-47F8155FE316}" presName="parTxOnly" presStyleLbl="node1" presStyleIdx="0" presStyleCnt="1" custScaleX="100098" custLinFactNeighborX="-2154">
        <dgm:presLayoutVars>
          <dgm:chMax val="0"/>
          <dgm:chPref val="0"/>
          <dgm:bulletEnabled val="1"/>
        </dgm:presLayoutVars>
      </dgm:prSet>
      <dgm:spPr/>
    </dgm:pt>
  </dgm:ptLst>
  <dgm:cxnLst>
    <dgm:cxn modelId="{C6EC0D2D-C7E7-4A18-9B90-EB5377061E55}" type="presOf" srcId="{67EDB86F-9C24-47D0-840B-47F8155FE316}" destId="{7EEAB786-2612-4561-A564-7BA33F658C16}" srcOrd="0" destOrd="0" presId="urn:microsoft.com/office/officeart/2005/8/layout/chevron1"/>
    <dgm:cxn modelId="{C7424035-CCD7-4138-9539-B837491AE1E3}" srcId="{AC8CCFD6-6E1D-4CAA-B69E-2FEC00E95102}" destId="{67EDB86F-9C24-47D0-840B-47F8155FE316}" srcOrd="0" destOrd="0" parTransId="{F7B216AF-D0D6-4832-AC1D-7F4727AFABA9}" sibTransId="{64E863EB-6969-4CF1-9E8A-A60097FB65A4}"/>
    <dgm:cxn modelId="{EF2F9E82-2174-4A8D-B61F-DD67227AA43A}" type="presOf" srcId="{AC8CCFD6-6E1D-4CAA-B69E-2FEC00E95102}" destId="{0A6E3086-41B0-4C13-BA08-1712139269F9}" srcOrd="0" destOrd="0" presId="urn:microsoft.com/office/officeart/2005/8/layout/chevron1"/>
    <dgm:cxn modelId="{22253430-204F-460C-B3A9-3BB6EE3264A7}" type="presParOf" srcId="{0A6E3086-41B0-4C13-BA08-1712139269F9}" destId="{7EEAB786-2612-4561-A564-7BA33F658C16}" srcOrd="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3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AC8CCFD6-6E1D-4CAA-B69E-2FEC00E95102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7EDB86F-9C24-47D0-840B-47F8155FE316}">
      <dgm:prSet phldrT="[Текст]" custT="1"/>
      <dgm:spPr/>
      <dgm:t>
        <a:bodyPr/>
        <a:lstStyle/>
        <a:p>
          <a:r>
            <a:rPr lang="ru-RU" sz="13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Решение о порядке предоставления субсидии </a:t>
          </a:r>
        </a:p>
        <a:p>
          <a:r>
            <a:rPr lang="ru-RU" sz="13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№ 25-66428-01969-Р</a:t>
          </a:r>
        </a:p>
      </dgm:t>
    </dgm:pt>
    <dgm:pt modelId="{F7B216AF-D0D6-4832-AC1D-7F4727AFABA9}" type="parTrans" cxnId="{C7424035-CCD7-4138-9539-B837491AE1E3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64E863EB-6969-4CF1-9E8A-A60097FB65A4}" type="sibTrans" cxnId="{C7424035-CCD7-4138-9539-B837491AE1E3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8E1B4741-74BB-4E5F-A32F-3066C7604931}">
      <dgm:prSet phldrT="[Текст]"/>
      <dgm:spPr/>
      <dgm:t>
        <a:bodyPr/>
        <a:lstStyle/>
        <a:p>
          <a:endParaRPr lang="ru-RU" dirty="0">
            <a:solidFill>
              <a:schemeClr val="tx1"/>
            </a:solidFill>
          </a:endParaRPr>
        </a:p>
      </dgm:t>
    </dgm:pt>
    <dgm:pt modelId="{208F82E9-16A7-4F3B-8BA9-2E3667CC8BCD}" type="parTrans" cxnId="{E4900865-A220-4F23-9065-EF4E2CABCD65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0048FDF8-CA27-43D4-B9B2-912DE3D2AA34}" type="sibTrans" cxnId="{E4900865-A220-4F23-9065-EF4E2CABCD65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F476E8A1-89E3-4581-9932-F9062179860E}">
      <dgm:prSet custT="1"/>
      <dgm:spPr/>
      <dgm:t>
        <a:bodyPr/>
        <a:lstStyle/>
        <a:p>
          <a:r>
            <a:rPr lang="ru-RU" sz="13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Приказы Минсельхоза России от 26.03.2026 № 179, от 03.12.2021 № 823, от 14.02.2024 № 65</a:t>
          </a:r>
        </a:p>
      </dgm:t>
    </dgm:pt>
    <dgm:pt modelId="{EDCB1EA3-3CD0-4C4D-90E3-1414D40F9E7B}" type="parTrans" cxnId="{4B149562-AD3A-40D7-9AA7-E7C6B9FD226A}">
      <dgm:prSet/>
      <dgm:spPr/>
      <dgm:t>
        <a:bodyPr/>
        <a:lstStyle/>
        <a:p>
          <a:endParaRPr lang="ru-RU"/>
        </a:p>
      </dgm:t>
    </dgm:pt>
    <dgm:pt modelId="{434CA66D-C8E1-4A84-84E4-5FA443FD4E63}" type="sibTrans" cxnId="{4B149562-AD3A-40D7-9AA7-E7C6B9FD226A}">
      <dgm:prSet/>
      <dgm:spPr/>
      <dgm:t>
        <a:bodyPr/>
        <a:lstStyle/>
        <a:p>
          <a:endParaRPr lang="ru-RU"/>
        </a:p>
      </dgm:t>
    </dgm:pt>
    <dgm:pt modelId="{0A6E3086-41B0-4C13-BA08-1712139269F9}" type="pres">
      <dgm:prSet presAssocID="{AC8CCFD6-6E1D-4CAA-B69E-2FEC00E95102}" presName="Name0" presStyleCnt="0">
        <dgm:presLayoutVars>
          <dgm:dir/>
          <dgm:animLvl val="lvl"/>
          <dgm:resizeHandles val="exact"/>
        </dgm:presLayoutVars>
      </dgm:prSet>
      <dgm:spPr/>
    </dgm:pt>
    <dgm:pt modelId="{235C06C9-992D-4A12-A327-362D68D5EF2C}" type="pres">
      <dgm:prSet presAssocID="{67EDB86F-9C24-47D0-840B-47F8155FE316}" presName="composite" presStyleCnt="0"/>
      <dgm:spPr/>
    </dgm:pt>
    <dgm:pt modelId="{524BBD77-D836-4BEE-A19E-A2052DF9DF1E}" type="pres">
      <dgm:prSet presAssocID="{67EDB86F-9C24-47D0-840B-47F8155FE316}" presName="parTx" presStyleLbl="node1" presStyleIdx="0" presStyleCnt="2" custScaleX="100496" custScaleY="134769" custLinFactNeighborX="164" custLinFactNeighborY="-2522">
        <dgm:presLayoutVars>
          <dgm:chMax val="0"/>
          <dgm:chPref val="0"/>
          <dgm:bulletEnabled val="1"/>
        </dgm:presLayoutVars>
      </dgm:prSet>
      <dgm:spPr/>
    </dgm:pt>
    <dgm:pt modelId="{B45D1D77-C20F-4633-A23B-C5237EC8937E}" type="pres">
      <dgm:prSet presAssocID="{67EDB86F-9C24-47D0-840B-47F8155FE316}" presName="desTx" presStyleLbl="revTx" presStyleIdx="0" presStyleCnt="1">
        <dgm:presLayoutVars>
          <dgm:bulletEnabled val="1"/>
        </dgm:presLayoutVars>
      </dgm:prSet>
      <dgm:spPr/>
    </dgm:pt>
    <dgm:pt modelId="{0F7C48C2-6EA7-4665-91A1-5DD97E2A8DEB}" type="pres">
      <dgm:prSet presAssocID="{64E863EB-6969-4CF1-9E8A-A60097FB65A4}" presName="space" presStyleCnt="0"/>
      <dgm:spPr/>
    </dgm:pt>
    <dgm:pt modelId="{9175E542-B4B1-483E-BA88-ABA956ED09F9}" type="pres">
      <dgm:prSet presAssocID="{F476E8A1-89E3-4581-9932-F9062179860E}" presName="composite" presStyleCnt="0"/>
      <dgm:spPr/>
    </dgm:pt>
    <dgm:pt modelId="{F936D895-F24F-470B-BDCA-87F9B96D7677}" type="pres">
      <dgm:prSet presAssocID="{F476E8A1-89E3-4581-9932-F9062179860E}" presName="parTx" presStyleLbl="node1" presStyleIdx="1" presStyleCnt="2" custScaleX="93639" custScaleY="125346">
        <dgm:presLayoutVars>
          <dgm:chMax val="0"/>
          <dgm:chPref val="0"/>
          <dgm:bulletEnabled val="1"/>
        </dgm:presLayoutVars>
      </dgm:prSet>
      <dgm:spPr/>
    </dgm:pt>
    <dgm:pt modelId="{C4245B04-D468-4A0E-9E14-7EAA86535F90}" type="pres">
      <dgm:prSet presAssocID="{F476E8A1-89E3-4581-9932-F9062179860E}" presName="desTx" presStyleLbl="revTx" presStyleIdx="0" presStyleCnt="1">
        <dgm:presLayoutVars>
          <dgm:bulletEnabled val="1"/>
        </dgm:presLayoutVars>
      </dgm:prSet>
      <dgm:spPr/>
    </dgm:pt>
  </dgm:ptLst>
  <dgm:cxnLst>
    <dgm:cxn modelId="{E1340203-5A9A-4927-BADA-AB225B0CD695}" type="presOf" srcId="{67EDB86F-9C24-47D0-840B-47F8155FE316}" destId="{524BBD77-D836-4BEE-A19E-A2052DF9DF1E}" srcOrd="0" destOrd="0" presId="urn:microsoft.com/office/officeart/2005/8/layout/chevron1"/>
    <dgm:cxn modelId="{EE338A0D-1EF0-4300-886F-EEE1BB769EB4}" type="presOf" srcId="{F476E8A1-89E3-4581-9932-F9062179860E}" destId="{F936D895-F24F-470B-BDCA-87F9B96D7677}" srcOrd="0" destOrd="0" presId="urn:microsoft.com/office/officeart/2005/8/layout/chevron1"/>
    <dgm:cxn modelId="{776A6133-9244-4A7B-9E26-A3B0F0A67B4D}" type="presOf" srcId="{8E1B4741-74BB-4E5F-A32F-3066C7604931}" destId="{B45D1D77-C20F-4633-A23B-C5237EC8937E}" srcOrd="0" destOrd="0" presId="urn:microsoft.com/office/officeart/2005/8/layout/chevron1"/>
    <dgm:cxn modelId="{C7424035-CCD7-4138-9539-B837491AE1E3}" srcId="{AC8CCFD6-6E1D-4CAA-B69E-2FEC00E95102}" destId="{67EDB86F-9C24-47D0-840B-47F8155FE316}" srcOrd="0" destOrd="0" parTransId="{F7B216AF-D0D6-4832-AC1D-7F4727AFABA9}" sibTransId="{64E863EB-6969-4CF1-9E8A-A60097FB65A4}"/>
    <dgm:cxn modelId="{EB005137-51BA-47C3-918F-AD3D84BB9EF9}" type="presOf" srcId="{AC8CCFD6-6E1D-4CAA-B69E-2FEC00E95102}" destId="{0A6E3086-41B0-4C13-BA08-1712139269F9}" srcOrd="0" destOrd="0" presId="urn:microsoft.com/office/officeart/2005/8/layout/chevron1"/>
    <dgm:cxn modelId="{4B149562-AD3A-40D7-9AA7-E7C6B9FD226A}" srcId="{AC8CCFD6-6E1D-4CAA-B69E-2FEC00E95102}" destId="{F476E8A1-89E3-4581-9932-F9062179860E}" srcOrd="1" destOrd="0" parTransId="{EDCB1EA3-3CD0-4C4D-90E3-1414D40F9E7B}" sibTransId="{434CA66D-C8E1-4A84-84E4-5FA443FD4E63}"/>
    <dgm:cxn modelId="{E4900865-A220-4F23-9065-EF4E2CABCD65}" srcId="{67EDB86F-9C24-47D0-840B-47F8155FE316}" destId="{8E1B4741-74BB-4E5F-A32F-3066C7604931}" srcOrd="0" destOrd="0" parTransId="{208F82E9-16A7-4F3B-8BA9-2E3667CC8BCD}" sibTransId="{0048FDF8-CA27-43D4-B9B2-912DE3D2AA34}"/>
    <dgm:cxn modelId="{7FF048C1-5388-417B-87B5-A42E5F9BC4BE}" type="presParOf" srcId="{0A6E3086-41B0-4C13-BA08-1712139269F9}" destId="{235C06C9-992D-4A12-A327-362D68D5EF2C}" srcOrd="0" destOrd="0" presId="urn:microsoft.com/office/officeart/2005/8/layout/chevron1"/>
    <dgm:cxn modelId="{ACA44FDC-819F-44B6-A8D7-DD23054C71A7}" type="presParOf" srcId="{235C06C9-992D-4A12-A327-362D68D5EF2C}" destId="{524BBD77-D836-4BEE-A19E-A2052DF9DF1E}" srcOrd="0" destOrd="0" presId="urn:microsoft.com/office/officeart/2005/8/layout/chevron1"/>
    <dgm:cxn modelId="{9E25DD8C-E11D-4B17-B144-DBAC23585620}" type="presParOf" srcId="{235C06C9-992D-4A12-A327-362D68D5EF2C}" destId="{B45D1D77-C20F-4633-A23B-C5237EC8937E}" srcOrd="1" destOrd="0" presId="urn:microsoft.com/office/officeart/2005/8/layout/chevron1"/>
    <dgm:cxn modelId="{63A37B48-A7D9-425C-8820-8A3D17B25ED1}" type="presParOf" srcId="{0A6E3086-41B0-4C13-BA08-1712139269F9}" destId="{0F7C48C2-6EA7-4665-91A1-5DD97E2A8DEB}" srcOrd="1" destOrd="0" presId="urn:microsoft.com/office/officeart/2005/8/layout/chevron1"/>
    <dgm:cxn modelId="{3285FB13-3C49-4B06-B3CD-B05202B9A883}" type="presParOf" srcId="{0A6E3086-41B0-4C13-BA08-1712139269F9}" destId="{9175E542-B4B1-483E-BA88-ABA956ED09F9}" srcOrd="2" destOrd="0" presId="urn:microsoft.com/office/officeart/2005/8/layout/chevron1"/>
    <dgm:cxn modelId="{E3F9C55E-D8F5-4D53-BAFF-CF1DE99FCABB}" type="presParOf" srcId="{9175E542-B4B1-483E-BA88-ABA956ED09F9}" destId="{F936D895-F24F-470B-BDCA-87F9B96D7677}" srcOrd="0" destOrd="0" presId="urn:microsoft.com/office/officeart/2005/8/layout/chevron1"/>
    <dgm:cxn modelId="{5B38F77E-E2E9-4B6C-BA10-741086EB8AED}" type="presParOf" srcId="{9175E542-B4B1-483E-BA88-ABA956ED09F9}" destId="{C4245B04-D468-4A0E-9E14-7EAA86535F90}" srcOrd="1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AC8CCFD6-6E1D-4CAA-B69E-2FEC00E95102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7EDB86F-9C24-47D0-840B-47F8155FE316}">
      <dgm:prSet phldrT="[Текст]" custT="1"/>
      <dgm:spPr/>
      <dgm:t>
        <a:bodyPr/>
        <a:lstStyle/>
        <a:p>
          <a:pPr>
            <a:lnSpc>
              <a:spcPct val="110000"/>
            </a:lnSpc>
            <a:spcAft>
              <a:spcPts val="0"/>
            </a:spcAft>
          </a:pPr>
          <a:r>
            <a:rPr lang="ru-RU" sz="11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Постановление Правительства РФ от 14.07.2012 № 717</a:t>
          </a:r>
        </a:p>
        <a:p>
          <a:pPr>
            <a:lnSpc>
              <a:spcPct val="110000"/>
            </a:lnSpc>
            <a:spcAft>
              <a:spcPts val="0"/>
            </a:spcAft>
          </a:pPr>
          <a:r>
            <a:rPr lang="ru-RU" sz="11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(приложение 12(1), приложение 15, приложение 17</a:t>
          </a:r>
          <a:r>
            <a:rPr lang="ru-RU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)</a:t>
          </a:r>
        </a:p>
      </dgm:t>
    </dgm:pt>
    <dgm:pt modelId="{F7B216AF-D0D6-4832-AC1D-7F4727AFABA9}" type="parTrans" cxnId="{C7424035-CCD7-4138-9539-B837491AE1E3}">
      <dgm:prSet/>
      <dgm:spPr/>
      <dgm:t>
        <a:bodyPr/>
        <a:lstStyle/>
        <a:p>
          <a:endParaRPr lang="ru-RU" sz="1400">
            <a:solidFill>
              <a:schemeClr val="tx1"/>
            </a:solidFill>
          </a:endParaRPr>
        </a:p>
      </dgm:t>
    </dgm:pt>
    <dgm:pt modelId="{64E863EB-6969-4CF1-9E8A-A60097FB65A4}" type="sibTrans" cxnId="{C7424035-CCD7-4138-9539-B837491AE1E3}">
      <dgm:prSet/>
      <dgm:spPr/>
      <dgm:t>
        <a:bodyPr/>
        <a:lstStyle/>
        <a:p>
          <a:endParaRPr lang="ru-RU" sz="1400">
            <a:solidFill>
              <a:schemeClr val="tx1"/>
            </a:solidFill>
          </a:endParaRPr>
        </a:p>
      </dgm:t>
    </dgm:pt>
    <dgm:pt modelId="{556A4FA1-392E-47FA-8868-BACC96157991}">
      <dgm:prSet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1100" b="1" i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Приказы Минсельхоза России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1100" b="1" i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от 23.06.2023 № 588,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1100" b="1" i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от 22.01.2024 № 17,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1100" b="1" i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от 26.06.2024 № 350,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1100" b="1" i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от 01.08.2024 № 448</a:t>
          </a:r>
          <a:endParaRPr lang="ru-RU" sz="1100" b="1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82927E8-8973-4E62-B7C1-06AF2F6DF368}" type="sibTrans" cxnId="{D183D0F8-530C-4ACC-8E9F-4BBBD9E4FFC3}">
      <dgm:prSet/>
      <dgm:spPr/>
      <dgm:t>
        <a:bodyPr/>
        <a:lstStyle/>
        <a:p>
          <a:endParaRPr lang="ru-RU" sz="1400">
            <a:solidFill>
              <a:schemeClr val="tx1"/>
            </a:solidFill>
          </a:endParaRPr>
        </a:p>
      </dgm:t>
    </dgm:pt>
    <dgm:pt modelId="{47747EBE-5C50-45E8-BFD8-0713B77E5D3C}" type="parTrans" cxnId="{D183D0F8-530C-4ACC-8E9F-4BBBD9E4FFC3}">
      <dgm:prSet/>
      <dgm:spPr/>
      <dgm:t>
        <a:bodyPr/>
        <a:lstStyle/>
        <a:p>
          <a:endParaRPr lang="ru-RU" sz="1400">
            <a:solidFill>
              <a:schemeClr val="tx1"/>
            </a:solidFill>
          </a:endParaRPr>
        </a:p>
      </dgm:t>
    </dgm:pt>
    <dgm:pt modelId="{D94ACDD5-57BA-4869-A5AD-5208B8CFCF74}">
      <dgm:prSet phldrT="[Текст]" custT="1"/>
      <dgm:spPr/>
      <dgm:t>
        <a:bodyPr/>
        <a:lstStyle/>
        <a:p>
          <a:pPr>
            <a:lnSpc>
              <a:spcPct val="110000"/>
            </a:lnSpc>
            <a:spcAft>
              <a:spcPts val="0"/>
            </a:spcAft>
          </a:pPr>
          <a:r>
            <a:rPr lang="ru-RU" sz="1100" b="1" i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Приказ МСХ НО </a:t>
          </a:r>
        </a:p>
        <a:p>
          <a:pPr>
            <a:lnSpc>
              <a:spcPct val="110000"/>
            </a:lnSpc>
            <a:spcAft>
              <a:spcPts val="0"/>
            </a:spcAft>
          </a:pPr>
          <a:r>
            <a:rPr lang="ru-RU" sz="1100" b="1" i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от 29.07.2026 № 290</a:t>
          </a:r>
        </a:p>
      </dgm:t>
    </dgm:pt>
    <dgm:pt modelId="{20C7B4A9-2544-4AA9-BAAC-9825E2FAC206}" type="sibTrans" cxnId="{2095CD40-EB31-4D62-A12D-046BB0179AC4}">
      <dgm:prSet/>
      <dgm:spPr/>
      <dgm:t>
        <a:bodyPr/>
        <a:lstStyle/>
        <a:p>
          <a:endParaRPr lang="ru-RU" sz="1400">
            <a:solidFill>
              <a:schemeClr val="tx1"/>
            </a:solidFill>
          </a:endParaRPr>
        </a:p>
      </dgm:t>
    </dgm:pt>
    <dgm:pt modelId="{5DD600ED-9D57-4CA9-ABBA-ABA8CC9D672A}" type="parTrans" cxnId="{2095CD40-EB31-4D62-A12D-046BB0179AC4}">
      <dgm:prSet/>
      <dgm:spPr/>
      <dgm:t>
        <a:bodyPr/>
        <a:lstStyle/>
        <a:p>
          <a:endParaRPr lang="ru-RU" sz="1400">
            <a:solidFill>
              <a:schemeClr val="tx1"/>
            </a:solidFill>
          </a:endParaRPr>
        </a:p>
      </dgm:t>
    </dgm:pt>
    <dgm:pt modelId="{0A6E3086-41B0-4C13-BA08-1712139269F9}" type="pres">
      <dgm:prSet presAssocID="{AC8CCFD6-6E1D-4CAA-B69E-2FEC00E95102}" presName="Name0" presStyleCnt="0">
        <dgm:presLayoutVars>
          <dgm:dir/>
          <dgm:animLvl val="lvl"/>
          <dgm:resizeHandles val="exact"/>
        </dgm:presLayoutVars>
      </dgm:prSet>
      <dgm:spPr/>
    </dgm:pt>
    <dgm:pt modelId="{2CE51DCA-35C9-4EC1-9019-6CEAF14B47C7}" type="pres">
      <dgm:prSet presAssocID="{67EDB86F-9C24-47D0-840B-47F8155FE316}" presName="parTxOnly" presStyleLbl="node1" presStyleIdx="0" presStyleCnt="3" custScaleX="103761" custScaleY="74918" custLinFactNeighborX="-2608" custLinFactNeighborY="-1425">
        <dgm:presLayoutVars>
          <dgm:chMax val="0"/>
          <dgm:chPref val="0"/>
          <dgm:bulletEnabled val="1"/>
        </dgm:presLayoutVars>
      </dgm:prSet>
      <dgm:spPr/>
    </dgm:pt>
    <dgm:pt modelId="{E40AA9CE-BF3D-43AF-ABEE-17FCC4B3BB7A}" type="pres">
      <dgm:prSet presAssocID="{64E863EB-6969-4CF1-9E8A-A60097FB65A4}" presName="parTxOnlySpace" presStyleCnt="0"/>
      <dgm:spPr/>
    </dgm:pt>
    <dgm:pt modelId="{7706373C-F20B-4582-A203-3B956D4CDCF2}" type="pres">
      <dgm:prSet presAssocID="{556A4FA1-392E-47FA-8868-BACC96157991}" presName="parTxOnly" presStyleLbl="node1" presStyleIdx="1" presStyleCnt="3" custScaleY="74918">
        <dgm:presLayoutVars>
          <dgm:chMax val="0"/>
          <dgm:chPref val="0"/>
          <dgm:bulletEnabled val="1"/>
        </dgm:presLayoutVars>
      </dgm:prSet>
      <dgm:spPr/>
    </dgm:pt>
    <dgm:pt modelId="{DB5FB0D7-AA5A-42CE-B637-4F1D39814415}" type="pres">
      <dgm:prSet presAssocID="{182927E8-8973-4E62-B7C1-06AF2F6DF368}" presName="parTxOnlySpace" presStyleCnt="0"/>
      <dgm:spPr/>
    </dgm:pt>
    <dgm:pt modelId="{4A89AFB2-6644-4730-AD22-177892228F54}" type="pres">
      <dgm:prSet presAssocID="{D94ACDD5-57BA-4869-A5AD-5208B8CFCF74}" presName="parTxOnly" presStyleLbl="node1" presStyleIdx="2" presStyleCnt="3" custScaleX="100872" custScaleY="74918">
        <dgm:presLayoutVars>
          <dgm:chMax val="0"/>
          <dgm:chPref val="0"/>
          <dgm:bulletEnabled val="1"/>
        </dgm:presLayoutVars>
      </dgm:prSet>
      <dgm:spPr/>
    </dgm:pt>
  </dgm:ptLst>
  <dgm:cxnLst>
    <dgm:cxn modelId="{C7424035-CCD7-4138-9539-B837491AE1E3}" srcId="{AC8CCFD6-6E1D-4CAA-B69E-2FEC00E95102}" destId="{67EDB86F-9C24-47D0-840B-47F8155FE316}" srcOrd="0" destOrd="0" parTransId="{F7B216AF-D0D6-4832-AC1D-7F4727AFABA9}" sibTransId="{64E863EB-6969-4CF1-9E8A-A60097FB65A4}"/>
    <dgm:cxn modelId="{2095CD40-EB31-4D62-A12D-046BB0179AC4}" srcId="{AC8CCFD6-6E1D-4CAA-B69E-2FEC00E95102}" destId="{D94ACDD5-57BA-4869-A5AD-5208B8CFCF74}" srcOrd="2" destOrd="0" parTransId="{5DD600ED-9D57-4CA9-ABBA-ABA8CC9D672A}" sibTransId="{20C7B4A9-2544-4AA9-BAAC-9825E2FAC206}"/>
    <dgm:cxn modelId="{DA7A567E-2CFE-43D0-998B-CBFD8B091872}" type="presOf" srcId="{556A4FA1-392E-47FA-8868-BACC96157991}" destId="{7706373C-F20B-4582-A203-3B956D4CDCF2}" srcOrd="0" destOrd="0" presId="urn:microsoft.com/office/officeart/2005/8/layout/chevron1"/>
    <dgm:cxn modelId="{1748F47E-576B-4351-8139-097C27851796}" type="presOf" srcId="{D94ACDD5-57BA-4869-A5AD-5208B8CFCF74}" destId="{4A89AFB2-6644-4730-AD22-177892228F54}" srcOrd="0" destOrd="0" presId="urn:microsoft.com/office/officeart/2005/8/layout/chevron1"/>
    <dgm:cxn modelId="{09DF4C91-34DB-4508-B672-0541519046E7}" type="presOf" srcId="{AC8CCFD6-6E1D-4CAA-B69E-2FEC00E95102}" destId="{0A6E3086-41B0-4C13-BA08-1712139269F9}" srcOrd="0" destOrd="0" presId="urn:microsoft.com/office/officeart/2005/8/layout/chevron1"/>
    <dgm:cxn modelId="{983AC4CC-62DD-49DF-AE39-69192BD808AD}" type="presOf" srcId="{67EDB86F-9C24-47D0-840B-47F8155FE316}" destId="{2CE51DCA-35C9-4EC1-9019-6CEAF14B47C7}" srcOrd="0" destOrd="0" presId="urn:microsoft.com/office/officeart/2005/8/layout/chevron1"/>
    <dgm:cxn modelId="{D183D0F8-530C-4ACC-8E9F-4BBBD9E4FFC3}" srcId="{AC8CCFD6-6E1D-4CAA-B69E-2FEC00E95102}" destId="{556A4FA1-392E-47FA-8868-BACC96157991}" srcOrd="1" destOrd="0" parTransId="{47747EBE-5C50-45E8-BFD8-0713B77E5D3C}" sibTransId="{182927E8-8973-4E62-B7C1-06AF2F6DF368}"/>
    <dgm:cxn modelId="{07A9A80D-8412-463C-A3AB-5433ABC263C7}" type="presParOf" srcId="{0A6E3086-41B0-4C13-BA08-1712139269F9}" destId="{2CE51DCA-35C9-4EC1-9019-6CEAF14B47C7}" srcOrd="0" destOrd="0" presId="urn:microsoft.com/office/officeart/2005/8/layout/chevron1"/>
    <dgm:cxn modelId="{F7921541-BB3F-47FB-AE12-2B8037F9D533}" type="presParOf" srcId="{0A6E3086-41B0-4C13-BA08-1712139269F9}" destId="{E40AA9CE-BF3D-43AF-ABEE-17FCC4B3BB7A}" srcOrd="1" destOrd="0" presId="urn:microsoft.com/office/officeart/2005/8/layout/chevron1"/>
    <dgm:cxn modelId="{25FF0DE3-3C5B-43B3-87E2-B268AECCF08A}" type="presParOf" srcId="{0A6E3086-41B0-4C13-BA08-1712139269F9}" destId="{7706373C-F20B-4582-A203-3B956D4CDCF2}" srcOrd="2" destOrd="0" presId="urn:microsoft.com/office/officeart/2005/8/layout/chevron1"/>
    <dgm:cxn modelId="{37B5E6FF-8AA7-46B2-9024-0AF55760FA1A}" type="presParOf" srcId="{0A6E3086-41B0-4C13-BA08-1712139269F9}" destId="{DB5FB0D7-AA5A-42CE-B637-4F1D39814415}" srcOrd="3" destOrd="0" presId="urn:microsoft.com/office/officeart/2005/8/layout/chevron1"/>
    <dgm:cxn modelId="{B4C2AB80-E363-4F1F-B0F2-AFCF0976FD04}" type="presParOf" srcId="{0A6E3086-41B0-4C13-BA08-1712139269F9}" destId="{4A89AFB2-6644-4730-AD22-177892228F54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AC8CCFD6-6E1D-4CAA-B69E-2FEC00E95102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7EDB86F-9C24-47D0-840B-47F8155FE316}">
      <dgm:prSet phldrT="[Текст]" custT="1"/>
      <dgm:spPr/>
      <dgm:t>
        <a:bodyPr/>
        <a:lstStyle/>
        <a:p>
          <a:pPr>
            <a:lnSpc>
              <a:spcPct val="110000"/>
            </a:lnSpc>
            <a:spcAft>
              <a:spcPts val="0"/>
            </a:spcAft>
          </a:pPr>
          <a:r>
            <a:rPr lang="ru-RU" sz="13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Постановление Правительства РФ  от 14.05.2021 №</a:t>
          </a:r>
          <a:r>
            <a:rPr lang="en-US" sz="13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731</a:t>
          </a:r>
          <a:r>
            <a:rPr lang="ru-RU" sz="13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(приложение №6), </a:t>
          </a:r>
        </a:p>
        <a:p>
          <a:pPr>
            <a:lnSpc>
              <a:spcPct val="110000"/>
            </a:lnSpc>
            <a:spcAft>
              <a:spcPts val="0"/>
            </a:spcAft>
          </a:pPr>
          <a:r>
            <a:rPr lang="ru-RU" sz="13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приказ Минсельхоза России от 28.28.2024 №</a:t>
          </a:r>
          <a:r>
            <a:rPr lang="en-US" sz="13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3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495</a:t>
          </a:r>
        </a:p>
      </dgm:t>
    </dgm:pt>
    <dgm:pt modelId="{F7B216AF-D0D6-4832-AC1D-7F4727AFABA9}" type="parTrans" cxnId="{C7424035-CCD7-4138-9539-B837491AE1E3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64E863EB-6969-4CF1-9E8A-A60097FB65A4}" type="sibTrans" cxnId="{C7424035-CCD7-4138-9539-B837491AE1E3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8E1B4741-74BB-4E5F-A32F-3066C7604931}">
      <dgm:prSet phldrT="[Текст]"/>
      <dgm:spPr/>
      <dgm:t>
        <a:bodyPr/>
        <a:lstStyle/>
        <a:p>
          <a:endParaRPr lang="ru-RU" dirty="0">
            <a:solidFill>
              <a:schemeClr val="tx1"/>
            </a:solidFill>
          </a:endParaRPr>
        </a:p>
      </dgm:t>
    </dgm:pt>
    <dgm:pt modelId="{208F82E9-16A7-4F3B-8BA9-2E3667CC8BCD}" type="parTrans" cxnId="{E4900865-A220-4F23-9065-EF4E2CABCD65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0048FDF8-CA27-43D4-B9B2-912DE3D2AA34}" type="sibTrans" cxnId="{E4900865-A220-4F23-9065-EF4E2CABCD65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0A6E3086-41B0-4C13-BA08-1712139269F9}" type="pres">
      <dgm:prSet presAssocID="{AC8CCFD6-6E1D-4CAA-B69E-2FEC00E95102}" presName="Name0" presStyleCnt="0">
        <dgm:presLayoutVars>
          <dgm:dir/>
          <dgm:animLvl val="lvl"/>
          <dgm:resizeHandles val="exact"/>
        </dgm:presLayoutVars>
      </dgm:prSet>
      <dgm:spPr/>
    </dgm:pt>
    <dgm:pt modelId="{235C06C9-992D-4A12-A327-362D68D5EF2C}" type="pres">
      <dgm:prSet presAssocID="{67EDB86F-9C24-47D0-840B-47F8155FE316}" presName="composite" presStyleCnt="0"/>
      <dgm:spPr/>
    </dgm:pt>
    <dgm:pt modelId="{524BBD77-D836-4BEE-A19E-A2052DF9DF1E}" type="pres">
      <dgm:prSet presAssocID="{67EDB86F-9C24-47D0-840B-47F8155FE316}" presName="parTx" presStyleLbl="node1" presStyleIdx="0" presStyleCnt="1" custLinFactNeighborX="709" custLinFactNeighborY="-2563">
        <dgm:presLayoutVars>
          <dgm:chMax val="0"/>
          <dgm:chPref val="0"/>
          <dgm:bulletEnabled val="1"/>
        </dgm:presLayoutVars>
      </dgm:prSet>
      <dgm:spPr/>
    </dgm:pt>
    <dgm:pt modelId="{B45D1D77-C20F-4633-A23B-C5237EC8937E}" type="pres">
      <dgm:prSet presAssocID="{67EDB86F-9C24-47D0-840B-47F8155FE316}" presName="desTx" presStyleLbl="revTx" presStyleIdx="0" presStyleCnt="1">
        <dgm:presLayoutVars>
          <dgm:bulletEnabled val="1"/>
        </dgm:presLayoutVars>
      </dgm:prSet>
      <dgm:spPr/>
    </dgm:pt>
  </dgm:ptLst>
  <dgm:cxnLst>
    <dgm:cxn modelId="{C7424035-CCD7-4138-9539-B837491AE1E3}" srcId="{AC8CCFD6-6E1D-4CAA-B69E-2FEC00E95102}" destId="{67EDB86F-9C24-47D0-840B-47F8155FE316}" srcOrd="0" destOrd="0" parTransId="{F7B216AF-D0D6-4832-AC1D-7F4727AFABA9}" sibTransId="{64E863EB-6969-4CF1-9E8A-A60097FB65A4}"/>
    <dgm:cxn modelId="{E4900865-A220-4F23-9065-EF4E2CABCD65}" srcId="{67EDB86F-9C24-47D0-840B-47F8155FE316}" destId="{8E1B4741-74BB-4E5F-A32F-3066C7604931}" srcOrd="0" destOrd="0" parTransId="{208F82E9-16A7-4F3B-8BA9-2E3667CC8BCD}" sibTransId="{0048FDF8-CA27-43D4-B9B2-912DE3D2AA34}"/>
    <dgm:cxn modelId="{EF990B84-8364-48C3-8625-F213B4DAB541}" type="presOf" srcId="{67EDB86F-9C24-47D0-840B-47F8155FE316}" destId="{524BBD77-D836-4BEE-A19E-A2052DF9DF1E}" srcOrd="0" destOrd="0" presId="urn:microsoft.com/office/officeart/2005/8/layout/chevron1"/>
    <dgm:cxn modelId="{558B1994-22DF-47C4-AA8C-42AB4525509E}" type="presOf" srcId="{AC8CCFD6-6E1D-4CAA-B69E-2FEC00E95102}" destId="{0A6E3086-41B0-4C13-BA08-1712139269F9}" srcOrd="0" destOrd="0" presId="urn:microsoft.com/office/officeart/2005/8/layout/chevron1"/>
    <dgm:cxn modelId="{A3692EFC-353B-40CC-A577-9DE1EB10CDBE}" type="presOf" srcId="{8E1B4741-74BB-4E5F-A32F-3066C7604931}" destId="{B45D1D77-C20F-4633-A23B-C5237EC8937E}" srcOrd="0" destOrd="0" presId="urn:microsoft.com/office/officeart/2005/8/layout/chevron1"/>
    <dgm:cxn modelId="{852D224D-52C7-4455-82AC-1511EC37B86A}" type="presParOf" srcId="{0A6E3086-41B0-4C13-BA08-1712139269F9}" destId="{235C06C9-992D-4A12-A327-362D68D5EF2C}" srcOrd="0" destOrd="0" presId="urn:microsoft.com/office/officeart/2005/8/layout/chevron1"/>
    <dgm:cxn modelId="{562599A3-8ED7-439E-95C1-8C8FA4FABA2B}" type="presParOf" srcId="{235C06C9-992D-4A12-A327-362D68D5EF2C}" destId="{524BBD77-D836-4BEE-A19E-A2052DF9DF1E}" srcOrd="0" destOrd="0" presId="urn:microsoft.com/office/officeart/2005/8/layout/chevron1"/>
    <dgm:cxn modelId="{5F0A6E18-3542-40EA-8AED-7BE593BAE267}" type="presParOf" srcId="{235C06C9-992D-4A12-A327-362D68D5EF2C}" destId="{B45D1D77-C20F-4633-A23B-C5237EC8937E}" srcOrd="1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AC8CCFD6-6E1D-4CAA-B69E-2FEC00E95102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7EDB86F-9C24-47D0-840B-47F8155FE316}">
      <dgm:prSet phldrT="[Текст]" custT="1"/>
      <dgm:spPr/>
      <dgm:t>
        <a:bodyPr/>
        <a:lstStyle/>
        <a:p>
          <a:pPr>
            <a:lnSpc>
              <a:spcPct val="110000"/>
            </a:lnSpc>
            <a:spcAft>
              <a:spcPts val="0"/>
            </a:spcAft>
          </a:pPr>
          <a:r>
            <a:rPr lang="ru-RU" sz="1300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Субсидия предоставляется в размере, определенном Указом Губернатора </a:t>
          </a:r>
        </a:p>
        <a:p>
          <a:pPr>
            <a:lnSpc>
              <a:spcPct val="110000"/>
            </a:lnSpc>
            <a:spcAft>
              <a:spcPts val="0"/>
            </a:spcAft>
          </a:pPr>
          <a:r>
            <a:rPr lang="ru-RU" sz="1300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Нижегородской области от 16 марта 2026 г. № 56.</a:t>
          </a:r>
          <a:endParaRPr lang="ru-RU" sz="1300" b="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7B216AF-D0D6-4832-AC1D-7F4727AFABA9}" type="parTrans" cxnId="{C7424035-CCD7-4138-9539-B837491AE1E3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64E863EB-6969-4CF1-9E8A-A60097FB65A4}" type="sibTrans" cxnId="{C7424035-CCD7-4138-9539-B837491AE1E3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8E1B4741-74BB-4E5F-A32F-3066C7604931}">
      <dgm:prSet phldrT="[Текст]"/>
      <dgm:spPr/>
      <dgm:t>
        <a:bodyPr/>
        <a:lstStyle/>
        <a:p>
          <a:endParaRPr lang="ru-RU" dirty="0">
            <a:solidFill>
              <a:schemeClr val="tx1"/>
            </a:solidFill>
          </a:endParaRPr>
        </a:p>
      </dgm:t>
    </dgm:pt>
    <dgm:pt modelId="{208F82E9-16A7-4F3B-8BA9-2E3667CC8BCD}" type="parTrans" cxnId="{E4900865-A220-4F23-9065-EF4E2CABCD65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0048FDF8-CA27-43D4-B9B2-912DE3D2AA34}" type="sibTrans" cxnId="{E4900865-A220-4F23-9065-EF4E2CABCD65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0A6E3086-41B0-4C13-BA08-1712139269F9}" type="pres">
      <dgm:prSet presAssocID="{AC8CCFD6-6E1D-4CAA-B69E-2FEC00E95102}" presName="Name0" presStyleCnt="0">
        <dgm:presLayoutVars>
          <dgm:dir/>
          <dgm:animLvl val="lvl"/>
          <dgm:resizeHandles val="exact"/>
        </dgm:presLayoutVars>
      </dgm:prSet>
      <dgm:spPr/>
    </dgm:pt>
    <dgm:pt modelId="{235C06C9-992D-4A12-A327-362D68D5EF2C}" type="pres">
      <dgm:prSet presAssocID="{67EDB86F-9C24-47D0-840B-47F8155FE316}" presName="composite" presStyleCnt="0"/>
      <dgm:spPr/>
    </dgm:pt>
    <dgm:pt modelId="{524BBD77-D836-4BEE-A19E-A2052DF9DF1E}" type="pres">
      <dgm:prSet presAssocID="{67EDB86F-9C24-47D0-840B-47F8155FE316}" presName="parTx" presStyleLbl="node1" presStyleIdx="0" presStyleCnt="1" custLinFactNeighborX="-49" custLinFactNeighborY="-30139">
        <dgm:presLayoutVars>
          <dgm:chMax val="0"/>
          <dgm:chPref val="0"/>
          <dgm:bulletEnabled val="1"/>
        </dgm:presLayoutVars>
      </dgm:prSet>
      <dgm:spPr/>
    </dgm:pt>
    <dgm:pt modelId="{B45D1D77-C20F-4633-A23B-C5237EC8937E}" type="pres">
      <dgm:prSet presAssocID="{67EDB86F-9C24-47D0-840B-47F8155FE316}" presName="desTx" presStyleLbl="revTx" presStyleIdx="0" presStyleCnt="1">
        <dgm:presLayoutVars>
          <dgm:bulletEnabled val="1"/>
        </dgm:presLayoutVars>
      </dgm:prSet>
      <dgm:spPr/>
    </dgm:pt>
  </dgm:ptLst>
  <dgm:cxnLst>
    <dgm:cxn modelId="{C7424035-CCD7-4138-9539-B837491AE1E3}" srcId="{AC8CCFD6-6E1D-4CAA-B69E-2FEC00E95102}" destId="{67EDB86F-9C24-47D0-840B-47F8155FE316}" srcOrd="0" destOrd="0" parTransId="{F7B216AF-D0D6-4832-AC1D-7F4727AFABA9}" sibTransId="{64E863EB-6969-4CF1-9E8A-A60097FB65A4}"/>
    <dgm:cxn modelId="{A833C563-D649-44F4-9E7F-E98E94B56EBF}" type="presOf" srcId="{67EDB86F-9C24-47D0-840B-47F8155FE316}" destId="{524BBD77-D836-4BEE-A19E-A2052DF9DF1E}" srcOrd="0" destOrd="0" presId="urn:microsoft.com/office/officeart/2005/8/layout/chevron1"/>
    <dgm:cxn modelId="{E4900865-A220-4F23-9065-EF4E2CABCD65}" srcId="{67EDB86F-9C24-47D0-840B-47F8155FE316}" destId="{8E1B4741-74BB-4E5F-A32F-3066C7604931}" srcOrd="0" destOrd="0" parTransId="{208F82E9-16A7-4F3B-8BA9-2E3667CC8BCD}" sibTransId="{0048FDF8-CA27-43D4-B9B2-912DE3D2AA34}"/>
    <dgm:cxn modelId="{E350714C-294C-4811-86D6-CA511B59F53D}" type="presOf" srcId="{8E1B4741-74BB-4E5F-A32F-3066C7604931}" destId="{B45D1D77-C20F-4633-A23B-C5237EC8937E}" srcOrd="0" destOrd="0" presId="urn:microsoft.com/office/officeart/2005/8/layout/chevron1"/>
    <dgm:cxn modelId="{B732C578-4A98-45DA-AA1A-9D195209AAC1}" type="presOf" srcId="{AC8CCFD6-6E1D-4CAA-B69E-2FEC00E95102}" destId="{0A6E3086-41B0-4C13-BA08-1712139269F9}" srcOrd="0" destOrd="0" presId="urn:microsoft.com/office/officeart/2005/8/layout/chevron1"/>
    <dgm:cxn modelId="{258D70F1-D279-465A-A41F-8E7A7F0B7C20}" type="presParOf" srcId="{0A6E3086-41B0-4C13-BA08-1712139269F9}" destId="{235C06C9-992D-4A12-A327-362D68D5EF2C}" srcOrd="0" destOrd="0" presId="urn:microsoft.com/office/officeart/2005/8/layout/chevron1"/>
    <dgm:cxn modelId="{6ACC848F-D4C4-45B0-B019-E4261CF65730}" type="presParOf" srcId="{235C06C9-992D-4A12-A327-362D68D5EF2C}" destId="{524BBD77-D836-4BEE-A19E-A2052DF9DF1E}" srcOrd="0" destOrd="0" presId="urn:microsoft.com/office/officeart/2005/8/layout/chevron1"/>
    <dgm:cxn modelId="{3B39B8D6-B0F3-41AB-ABE4-2E7457019CD5}" type="presParOf" srcId="{235C06C9-992D-4A12-A327-362D68D5EF2C}" destId="{B45D1D77-C20F-4633-A23B-C5237EC8937E}" srcOrd="1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AC8CCFD6-6E1D-4CAA-B69E-2FEC00E95102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7EDB86F-9C24-47D0-840B-47F8155FE316}">
      <dgm:prSet phldrT="[Текст]" custT="1"/>
      <dgm:spPr/>
      <dgm:t>
        <a:bodyPr/>
        <a:lstStyle/>
        <a:p>
          <a:pPr>
            <a:lnSpc>
              <a:spcPct val="110000"/>
            </a:lnSpc>
            <a:spcAft>
              <a:spcPts val="0"/>
            </a:spcAft>
          </a:pPr>
          <a:r>
            <a:rPr lang="ru-RU" sz="13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Постановление Правительства РФ </a:t>
          </a:r>
        </a:p>
        <a:p>
          <a:pPr>
            <a:lnSpc>
              <a:spcPct val="110000"/>
            </a:lnSpc>
            <a:spcAft>
              <a:spcPts val="0"/>
            </a:spcAft>
          </a:pPr>
          <a:r>
            <a:rPr lang="ru-RU" sz="13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от 14.07.2012 № 717 (приложение 14)</a:t>
          </a:r>
        </a:p>
      </dgm:t>
    </dgm:pt>
    <dgm:pt modelId="{F7B216AF-D0D6-4832-AC1D-7F4727AFABA9}" type="parTrans" cxnId="{C7424035-CCD7-4138-9539-B837491AE1E3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64E863EB-6969-4CF1-9E8A-A60097FB65A4}" type="sibTrans" cxnId="{C7424035-CCD7-4138-9539-B837491AE1E3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8E1B4741-74BB-4E5F-A32F-3066C7604931}">
      <dgm:prSet phldrT="[Текст]"/>
      <dgm:spPr/>
      <dgm:t>
        <a:bodyPr/>
        <a:lstStyle/>
        <a:p>
          <a:endParaRPr lang="ru-RU" dirty="0">
            <a:solidFill>
              <a:schemeClr val="tx1"/>
            </a:solidFill>
          </a:endParaRPr>
        </a:p>
      </dgm:t>
    </dgm:pt>
    <dgm:pt modelId="{208F82E9-16A7-4F3B-8BA9-2E3667CC8BCD}" type="parTrans" cxnId="{E4900865-A220-4F23-9065-EF4E2CABCD65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0048FDF8-CA27-43D4-B9B2-912DE3D2AA34}" type="sibTrans" cxnId="{E4900865-A220-4F23-9065-EF4E2CABCD65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556A4FA1-392E-47FA-8868-BACC96157991}">
      <dgm:prSet custT="1"/>
      <dgm:spPr/>
      <dgm:t>
        <a:bodyPr/>
        <a:lstStyle/>
        <a:p>
          <a:pPr>
            <a:lnSpc>
              <a:spcPct val="110000"/>
            </a:lnSpc>
            <a:spcAft>
              <a:spcPts val="0"/>
            </a:spcAft>
          </a:pPr>
          <a:r>
            <a:rPr lang="ru-RU" sz="13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Решение о порядке предоставления субсидии № 26-22000000-R3580-22508-Р</a:t>
          </a:r>
        </a:p>
      </dgm:t>
    </dgm:pt>
    <dgm:pt modelId="{47747EBE-5C50-45E8-BFD8-0713B77E5D3C}" type="parTrans" cxnId="{D183D0F8-530C-4ACC-8E9F-4BBBD9E4FFC3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182927E8-8973-4E62-B7C1-06AF2F6DF368}" type="sibTrans" cxnId="{D183D0F8-530C-4ACC-8E9F-4BBBD9E4FFC3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0A6E3086-41B0-4C13-BA08-1712139269F9}" type="pres">
      <dgm:prSet presAssocID="{AC8CCFD6-6E1D-4CAA-B69E-2FEC00E95102}" presName="Name0" presStyleCnt="0">
        <dgm:presLayoutVars>
          <dgm:dir/>
          <dgm:animLvl val="lvl"/>
          <dgm:resizeHandles val="exact"/>
        </dgm:presLayoutVars>
      </dgm:prSet>
      <dgm:spPr/>
    </dgm:pt>
    <dgm:pt modelId="{235C06C9-992D-4A12-A327-362D68D5EF2C}" type="pres">
      <dgm:prSet presAssocID="{67EDB86F-9C24-47D0-840B-47F8155FE316}" presName="composite" presStyleCnt="0"/>
      <dgm:spPr/>
    </dgm:pt>
    <dgm:pt modelId="{524BBD77-D836-4BEE-A19E-A2052DF9DF1E}" type="pres">
      <dgm:prSet presAssocID="{67EDB86F-9C24-47D0-840B-47F8155FE316}" presName="parTx" presStyleLbl="node1" presStyleIdx="0" presStyleCnt="2" custLinFactNeighborX="-463" custLinFactNeighborY="14838">
        <dgm:presLayoutVars>
          <dgm:chMax val="0"/>
          <dgm:chPref val="0"/>
          <dgm:bulletEnabled val="1"/>
        </dgm:presLayoutVars>
      </dgm:prSet>
      <dgm:spPr/>
    </dgm:pt>
    <dgm:pt modelId="{B45D1D77-C20F-4633-A23B-C5237EC8937E}" type="pres">
      <dgm:prSet presAssocID="{67EDB86F-9C24-47D0-840B-47F8155FE316}" presName="desTx" presStyleLbl="revTx" presStyleIdx="0" presStyleCnt="1">
        <dgm:presLayoutVars>
          <dgm:bulletEnabled val="1"/>
        </dgm:presLayoutVars>
      </dgm:prSet>
      <dgm:spPr/>
    </dgm:pt>
    <dgm:pt modelId="{0F7C48C2-6EA7-4665-91A1-5DD97E2A8DEB}" type="pres">
      <dgm:prSet presAssocID="{64E863EB-6969-4CF1-9E8A-A60097FB65A4}" presName="space" presStyleCnt="0"/>
      <dgm:spPr/>
    </dgm:pt>
    <dgm:pt modelId="{0868E3A6-C392-444F-9743-319B3B1EDF00}" type="pres">
      <dgm:prSet presAssocID="{556A4FA1-392E-47FA-8868-BACC96157991}" presName="composite" presStyleCnt="0"/>
      <dgm:spPr/>
    </dgm:pt>
    <dgm:pt modelId="{F22AD7F2-3EEF-4299-9CDF-67168AD17A93}" type="pres">
      <dgm:prSet presAssocID="{556A4FA1-392E-47FA-8868-BACC96157991}" presName="parTx" presStyleLbl="node1" presStyleIdx="1" presStyleCnt="2" custScaleX="89770" custLinFactNeighborX="-1509" custLinFactNeighborY="15470">
        <dgm:presLayoutVars>
          <dgm:chMax val="0"/>
          <dgm:chPref val="0"/>
          <dgm:bulletEnabled val="1"/>
        </dgm:presLayoutVars>
      </dgm:prSet>
      <dgm:spPr/>
    </dgm:pt>
    <dgm:pt modelId="{1800FBD1-1012-4520-A363-6929414C3C50}" type="pres">
      <dgm:prSet presAssocID="{556A4FA1-392E-47FA-8868-BACC96157991}" presName="desTx" presStyleLbl="revTx" presStyleIdx="0" presStyleCnt="1">
        <dgm:presLayoutVars>
          <dgm:bulletEnabled val="1"/>
        </dgm:presLayoutVars>
      </dgm:prSet>
      <dgm:spPr/>
    </dgm:pt>
  </dgm:ptLst>
  <dgm:cxnLst>
    <dgm:cxn modelId="{C7424035-CCD7-4138-9539-B837491AE1E3}" srcId="{AC8CCFD6-6E1D-4CAA-B69E-2FEC00E95102}" destId="{67EDB86F-9C24-47D0-840B-47F8155FE316}" srcOrd="0" destOrd="0" parTransId="{F7B216AF-D0D6-4832-AC1D-7F4727AFABA9}" sibTransId="{64E863EB-6969-4CF1-9E8A-A60097FB65A4}"/>
    <dgm:cxn modelId="{E4900865-A220-4F23-9065-EF4E2CABCD65}" srcId="{67EDB86F-9C24-47D0-840B-47F8155FE316}" destId="{8E1B4741-74BB-4E5F-A32F-3066C7604931}" srcOrd="0" destOrd="0" parTransId="{208F82E9-16A7-4F3B-8BA9-2E3667CC8BCD}" sibTransId="{0048FDF8-CA27-43D4-B9B2-912DE3D2AA34}"/>
    <dgm:cxn modelId="{30181654-5C1E-4C0B-A6DF-E2666A302968}" type="presOf" srcId="{AC8CCFD6-6E1D-4CAA-B69E-2FEC00E95102}" destId="{0A6E3086-41B0-4C13-BA08-1712139269F9}" srcOrd="0" destOrd="0" presId="urn:microsoft.com/office/officeart/2005/8/layout/chevron1"/>
    <dgm:cxn modelId="{EE342E76-62AE-4DE1-8E51-B7DF92DA94E2}" type="presOf" srcId="{8E1B4741-74BB-4E5F-A32F-3066C7604931}" destId="{B45D1D77-C20F-4633-A23B-C5237EC8937E}" srcOrd="0" destOrd="0" presId="urn:microsoft.com/office/officeart/2005/8/layout/chevron1"/>
    <dgm:cxn modelId="{16BBB9BC-CB92-4B42-B91F-F93991D24E0A}" type="presOf" srcId="{67EDB86F-9C24-47D0-840B-47F8155FE316}" destId="{524BBD77-D836-4BEE-A19E-A2052DF9DF1E}" srcOrd="0" destOrd="0" presId="urn:microsoft.com/office/officeart/2005/8/layout/chevron1"/>
    <dgm:cxn modelId="{D4C092DB-BFCA-4272-85B3-39AC0672439A}" type="presOf" srcId="{556A4FA1-392E-47FA-8868-BACC96157991}" destId="{F22AD7F2-3EEF-4299-9CDF-67168AD17A93}" srcOrd="0" destOrd="0" presId="urn:microsoft.com/office/officeart/2005/8/layout/chevron1"/>
    <dgm:cxn modelId="{D183D0F8-530C-4ACC-8E9F-4BBBD9E4FFC3}" srcId="{AC8CCFD6-6E1D-4CAA-B69E-2FEC00E95102}" destId="{556A4FA1-392E-47FA-8868-BACC96157991}" srcOrd="1" destOrd="0" parTransId="{47747EBE-5C50-45E8-BFD8-0713B77E5D3C}" sibTransId="{182927E8-8973-4E62-B7C1-06AF2F6DF368}"/>
    <dgm:cxn modelId="{98875B44-2FD3-40CD-983D-741E3EBFEB3A}" type="presParOf" srcId="{0A6E3086-41B0-4C13-BA08-1712139269F9}" destId="{235C06C9-992D-4A12-A327-362D68D5EF2C}" srcOrd="0" destOrd="0" presId="urn:microsoft.com/office/officeart/2005/8/layout/chevron1"/>
    <dgm:cxn modelId="{E939FD24-9C60-43E1-8E77-85EF3AB533B0}" type="presParOf" srcId="{235C06C9-992D-4A12-A327-362D68D5EF2C}" destId="{524BBD77-D836-4BEE-A19E-A2052DF9DF1E}" srcOrd="0" destOrd="0" presId="urn:microsoft.com/office/officeart/2005/8/layout/chevron1"/>
    <dgm:cxn modelId="{50B8B917-C68D-43F7-BB37-CFB9122245CE}" type="presParOf" srcId="{235C06C9-992D-4A12-A327-362D68D5EF2C}" destId="{B45D1D77-C20F-4633-A23B-C5237EC8937E}" srcOrd="1" destOrd="0" presId="urn:microsoft.com/office/officeart/2005/8/layout/chevron1"/>
    <dgm:cxn modelId="{92642B65-A4B2-46E6-AB24-28486B2DB48F}" type="presParOf" srcId="{0A6E3086-41B0-4C13-BA08-1712139269F9}" destId="{0F7C48C2-6EA7-4665-91A1-5DD97E2A8DEB}" srcOrd="1" destOrd="0" presId="urn:microsoft.com/office/officeart/2005/8/layout/chevron1"/>
    <dgm:cxn modelId="{70FC3E0D-62F2-4AE0-A267-4938FF1E651D}" type="presParOf" srcId="{0A6E3086-41B0-4C13-BA08-1712139269F9}" destId="{0868E3A6-C392-444F-9743-319B3B1EDF00}" srcOrd="2" destOrd="0" presId="urn:microsoft.com/office/officeart/2005/8/layout/chevron1"/>
    <dgm:cxn modelId="{113090D5-8F22-4E5F-AF4F-A03637B4CCD6}" type="presParOf" srcId="{0868E3A6-C392-444F-9743-319B3B1EDF00}" destId="{F22AD7F2-3EEF-4299-9CDF-67168AD17A93}" srcOrd="0" destOrd="0" presId="urn:microsoft.com/office/officeart/2005/8/layout/chevron1"/>
    <dgm:cxn modelId="{5EDCF2A1-2EBE-4D42-BCE5-34983ED192ED}" type="presParOf" srcId="{0868E3A6-C392-444F-9743-319B3B1EDF00}" destId="{1800FBD1-1012-4520-A363-6929414C3C50}" srcOrd="1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AC8CCFD6-6E1D-4CAA-B69E-2FEC00E95102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7EDB86F-9C24-47D0-840B-47F8155FE316}">
      <dgm:prSet phldrT="[Текст]" custT="1"/>
      <dgm:spPr/>
      <dgm:t>
        <a:bodyPr/>
        <a:lstStyle/>
        <a:p>
          <a:pPr>
            <a:lnSpc>
              <a:spcPct val="110000"/>
            </a:lnSpc>
            <a:spcAft>
              <a:spcPts val="0"/>
            </a:spcAft>
          </a:pPr>
          <a:r>
            <a:rPr lang="ru-RU" sz="12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Постановление Правительства РФ от 14.07.2012 № 717</a:t>
          </a:r>
        </a:p>
        <a:p>
          <a:pPr>
            <a:lnSpc>
              <a:spcPct val="110000"/>
            </a:lnSpc>
            <a:spcAft>
              <a:spcPts val="0"/>
            </a:spcAft>
          </a:pPr>
          <a:r>
            <a:rPr lang="ru-RU" sz="12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(приложение 22(4)</a:t>
          </a:r>
        </a:p>
      </dgm:t>
    </dgm:pt>
    <dgm:pt modelId="{F7B216AF-D0D6-4832-AC1D-7F4727AFABA9}" type="parTrans" cxnId="{C7424035-CCD7-4138-9539-B837491AE1E3}">
      <dgm:prSet/>
      <dgm:spPr/>
      <dgm:t>
        <a:bodyPr/>
        <a:lstStyle/>
        <a:p>
          <a:endParaRPr lang="ru-RU" sz="1400">
            <a:solidFill>
              <a:schemeClr val="tx1"/>
            </a:solidFill>
          </a:endParaRPr>
        </a:p>
      </dgm:t>
    </dgm:pt>
    <dgm:pt modelId="{64E863EB-6969-4CF1-9E8A-A60097FB65A4}" type="sibTrans" cxnId="{C7424035-CCD7-4138-9539-B837491AE1E3}">
      <dgm:prSet/>
      <dgm:spPr/>
      <dgm:t>
        <a:bodyPr/>
        <a:lstStyle/>
        <a:p>
          <a:endParaRPr lang="ru-RU" sz="1400">
            <a:solidFill>
              <a:schemeClr val="tx1"/>
            </a:solidFill>
          </a:endParaRPr>
        </a:p>
      </dgm:t>
    </dgm:pt>
    <dgm:pt modelId="{556A4FA1-392E-47FA-8868-BACC96157991}">
      <dgm:prSet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1200" b="0" i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Приказ Минсельхоза России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1200" b="0" i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от 30.03.2026 №185</a:t>
          </a:r>
          <a:endParaRPr lang="ru-RU" sz="1200" b="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82927E8-8973-4E62-B7C1-06AF2F6DF368}" type="sibTrans" cxnId="{D183D0F8-530C-4ACC-8E9F-4BBBD9E4FFC3}">
      <dgm:prSet/>
      <dgm:spPr/>
      <dgm:t>
        <a:bodyPr/>
        <a:lstStyle/>
        <a:p>
          <a:endParaRPr lang="ru-RU" sz="1400">
            <a:solidFill>
              <a:schemeClr val="tx1"/>
            </a:solidFill>
          </a:endParaRPr>
        </a:p>
      </dgm:t>
    </dgm:pt>
    <dgm:pt modelId="{47747EBE-5C50-45E8-BFD8-0713B77E5D3C}" type="parTrans" cxnId="{D183D0F8-530C-4ACC-8E9F-4BBBD9E4FFC3}">
      <dgm:prSet/>
      <dgm:spPr/>
      <dgm:t>
        <a:bodyPr/>
        <a:lstStyle/>
        <a:p>
          <a:endParaRPr lang="ru-RU" sz="1400">
            <a:solidFill>
              <a:schemeClr val="tx1"/>
            </a:solidFill>
          </a:endParaRPr>
        </a:p>
      </dgm:t>
    </dgm:pt>
    <dgm:pt modelId="{D94ACDD5-57BA-4869-A5AD-5208B8CFCF74}">
      <dgm:prSet phldrT="[Текст]" custT="1"/>
      <dgm:spPr/>
      <dgm:t>
        <a:bodyPr/>
        <a:lstStyle/>
        <a:p>
          <a:pPr>
            <a:lnSpc>
              <a:spcPct val="110000"/>
            </a:lnSpc>
            <a:spcAft>
              <a:spcPts val="0"/>
            </a:spcAft>
          </a:pPr>
          <a:endParaRPr lang="ru-RU" sz="1100" b="1" i="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>
            <a:lnSpc>
              <a:spcPct val="110000"/>
            </a:lnSpc>
            <a:spcAft>
              <a:spcPts val="0"/>
            </a:spcAft>
          </a:pPr>
          <a:r>
            <a:rPr lang="ru-RU" sz="1200" b="0" i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Решение о порядке предоставления субсидии от 21.09.2026 г. </a:t>
          </a:r>
        </a:p>
        <a:p>
          <a:pPr>
            <a:lnSpc>
              <a:spcPct val="110000"/>
            </a:lnSpc>
            <a:spcAft>
              <a:spcPts val="0"/>
            </a:spcAft>
          </a:pPr>
          <a:r>
            <a:rPr lang="ru-RU" sz="1200" b="0" i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№ 26-22000000-R0160-22499-Р</a:t>
          </a:r>
        </a:p>
        <a:p>
          <a:pPr>
            <a:lnSpc>
              <a:spcPct val="110000"/>
            </a:lnSpc>
            <a:spcAft>
              <a:spcPts val="0"/>
            </a:spcAft>
          </a:pPr>
          <a:endParaRPr lang="ru-RU" sz="1100" b="1" i="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0C7B4A9-2544-4AA9-BAAC-9825E2FAC206}" type="sibTrans" cxnId="{2095CD40-EB31-4D62-A12D-046BB0179AC4}">
      <dgm:prSet/>
      <dgm:spPr/>
      <dgm:t>
        <a:bodyPr/>
        <a:lstStyle/>
        <a:p>
          <a:endParaRPr lang="ru-RU" sz="1400">
            <a:solidFill>
              <a:schemeClr val="tx1"/>
            </a:solidFill>
          </a:endParaRPr>
        </a:p>
      </dgm:t>
    </dgm:pt>
    <dgm:pt modelId="{5DD600ED-9D57-4CA9-ABBA-ABA8CC9D672A}" type="parTrans" cxnId="{2095CD40-EB31-4D62-A12D-046BB0179AC4}">
      <dgm:prSet/>
      <dgm:spPr/>
      <dgm:t>
        <a:bodyPr/>
        <a:lstStyle/>
        <a:p>
          <a:endParaRPr lang="ru-RU" sz="1400">
            <a:solidFill>
              <a:schemeClr val="tx1"/>
            </a:solidFill>
          </a:endParaRPr>
        </a:p>
      </dgm:t>
    </dgm:pt>
    <dgm:pt modelId="{0A6E3086-41B0-4C13-BA08-1712139269F9}" type="pres">
      <dgm:prSet presAssocID="{AC8CCFD6-6E1D-4CAA-B69E-2FEC00E95102}" presName="Name0" presStyleCnt="0">
        <dgm:presLayoutVars>
          <dgm:dir/>
          <dgm:animLvl val="lvl"/>
          <dgm:resizeHandles val="exact"/>
        </dgm:presLayoutVars>
      </dgm:prSet>
      <dgm:spPr/>
    </dgm:pt>
    <dgm:pt modelId="{2CE51DCA-35C9-4EC1-9019-6CEAF14B47C7}" type="pres">
      <dgm:prSet presAssocID="{67EDB86F-9C24-47D0-840B-47F8155FE316}" presName="parTxOnly" presStyleLbl="node1" presStyleIdx="0" presStyleCnt="3" custScaleX="97940" custScaleY="74918" custLinFactNeighborX="-73454">
        <dgm:presLayoutVars>
          <dgm:chMax val="0"/>
          <dgm:chPref val="0"/>
          <dgm:bulletEnabled val="1"/>
        </dgm:presLayoutVars>
      </dgm:prSet>
      <dgm:spPr/>
    </dgm:pt>
    <dgm:pt modelId="{E40AA9CE-BF3D-43AF-ABEE-17FCC4B3BB7A}" type="pres">
      <dgm:prSet presAssocID="{64E863EB-6969-4CF1-9E8A-A60097FB65A4}" presName="parTxOnlySpace" presStyleCnt="0"/>
      <dgm:spPr/>
    </dgm:pt>
    <dgm:pt modelId="{7706373C-F20B-4582-A203-3B956D4CDCF2}" type="pres">
      <dgm:prSet presAssocID="{556A4FA1-392E-47FA-8868-BACC96157991}" presName="parTxOnly" presStyleLbl="node1" presStyleIdx="1" presStyleCnt="3" custScaleX="88468" custScaleY="74918">
        <dgm:presLayoutVars>
          <dgm:chMax val="0"/>
          <dgm:chPref val="0"/>
          <dgm:bulletEnabled val="1"/>
        </dgm:presLayoutVars>
      </dgm:prSet>
      <dgm:spPr/>
    </dgm:pt>
    <dgm:pt modelId="{DB5FB0D7-AA5A-42CE-B637-4F1D39814415}" type="pres">
      <dgm:prSet presAssocID="{182927E8-8973-4E62-B7C1-06AF2F6DF368}" presName="parTxOnlySpace" presStyleCnt="0"/>
      <dgm:spPr/>
    </dgm:pt>
    <dgm:pt modelId="{4A89AFB2-6644-4730-AD22-177892228F54}" type="pres">
      <dgm:prSet presAssocID="{D94ACDD5-57BA-4869-A5AD-5208B8CFCF74}" presName="parTxOnly" presStyleLbl="node1" presStyleIdx="2" presStyleCnt="3" custScaleX="100872" custScaleY="74918">
        <dgm:presLayoutVars>
          <dgm:chMax val="0"/>
          <dgm:chPref val="0"/>
          <dgm:bulletEnabled val="1"/>
        </dgm:presLayoutVars>
      </dgm:prSet>
      <dgm:spPr/>
    </dgm:pt>
  </dgm:ptLst>
  <dgm:cxnLst>
    <dgm:cxn modelId="{C3257215-79B0-4FAD-930A-04B6A8D48A84}" type="presOf" srcId="{D94ACDD5-57BA-4869-A5AD-5208B8CFCF74}" destId="{4A89AFB2-6644-4730-AD22-177892228F54}" srcOrd="0" destOrd="0" presId="urn:microsoft.com/office/officeart/2005/8/layout/chevron1"/>
    <dgm:cxn modelId="{C7424035-CCD7-4138-9539-B837491AE1E3}" srcId="{AC8CCFD6-6E1D-4CAA-B69E-2FEC00E95102}" destId="{67EDB86F-9C24-47D0-840B-47F8155FE316}" srcOrd="0" destOrd="0" parTransId="{F7B216AF-D0D6-4832-AC1D-7F4727AFABA9}" sibTransId="{64E863EB-6969-4CF1-9E8A-A60097FB65A4}"/>
    <dgm:cxn modelId="{2095CD40-EB31-4D62-A12D-046BB0179AC4}" srcId="{AC8CCFD6-6E1D-4CAA-B69E-2FEC00E95102}" destId="{D94ACDD5-57BA-4869-A5AD-5208B8CFCF74}" srcOrd="2" destOrd="0" parTransId="{5DD600ED-9D57-4CA9-ABBA-ABA8CC9D672A}" sibTransId="{20C7B4A9-2544-4AA9-BAAC-9825E2FAC206}"/>
    <dgm:cxn modelId="{DB5FCC8C-5A27-4CB9-BDD1-631D5628B2F3}" type="presOf" srcId="{AC8CCFD6-6E1D-4CAA-B69E-2FEC00E95102}" destId="{0A6E3086-41B0-4C13-BA08-1712139269F9}" srcOrd="0" destOrd="0" presId="urn:microsoft.com/office/officeart/2005/8/layout/chevron1"/>
    <dgm:cxn modelId="{AB8A87D0-DE31-450C-9724-5C53ACAC0B01}" type="presOf" srcId="{556A4FA1-392E-47FA-8868-BACC96157991}" destId="{7706373C-F20B-4582-A203-3B956D4CDCF2}" srcOrd="0" destOrd="0" presId="urn:microsoft.com/office/officeart/2005/8/layout/chevron1"/>
    <dgm:cxn modelId="{E41C2CF0-0FA8-4B03-BDA8-F76B748B9014}" type="presOf" srcId="{67EDB86F-9C24-47D0-840B-47F8155FE316}" destId="{2CE51DCA-35C9-4EC1-9019-6CEAF14B47C7}" srcOrd="0" destOrd="0" presId="urn:microsoft.com/office/officeart/2005/8/layout/chevron1"/>
    <dgm:cxn modelId="{D183D0F8-530C-4ACC-8E9F-4BBBD9E4FFC3}" srcId="{AC8CCFD6-6E1D-4CAA-B69E-2FEC00E95102}" destId="{556A4FA1-392E-47FA-8868-BACC96157991}" srcOrd="1" destOrd="0" parTransId="{47747EBE-5C50-45E8-BFD8-0713B77E5D3C}" sibTransId="{182927E8-8973-4E62-B7C1-06AF2F6DF368}"/>
    <dgm:cxn modelId="{AC98F9A1-99C1-4734-BE24-D7F0B36A8A70}" type="presParOf" srcId="{0A6E3086-41B0-4C13-BA08-1712139269F9}" destId="{2CE51DCA-35C9-4EC1-9019-6CEAF14B47C7}" srcOrd="0" destOrd="0" presId="urn:microsoft.com/office/officeart/2005/8/layout/chevron1"/>
    <dgm:cxn modelId="{7D018C60-8BB4-413B-B431-8374974FE323}" type="presParOf" srcId="{0A6E3086-41B0-4C13-BA08-1712139269F9}" destId="{E40AA9CE-BF3D-43AF-ABEE-17FCC4B3BB7A}" srcOrd="1" destOrd="0" presId="urn:microsoft.com/office/officeart/2005/8/layout/chevron1"/>
    <dgm:cxn modelId="{9A08E0BA-D511-4F57-AE1C-57F47E5391A2}" type="presParOf" srcId="{0A6E3086-41B0-4C13-BA08-1712139269F9}" destId="{7706373C-F20B-4582-A203-3B956D4CDCF2}" srcOrd="2" destOrd="0" presId="urn:microsoft.com/office/officeart/2005/8/layout/chevron1"/>
    <dgm:cxn modelId="{77C87A65-B193-49EF-8DE4-C41AA0CE9048}" type="presParOf" srcId="{0A6E3086-41B0-4C13-BA08-1712139269F9}" destId="{DB5FB0D7-AA5A-42CE-B637-4F1D39814415}" srcOrd="3" destOrd="0" presId="urn:microsoft.com/office/officeart/2005/8/layout/chevron1"/>
    <dgm:cxn modelId="{9C3BF1FB-79AB-4ED3-B899-66FCCE26EDD5}" type="presParOf" srcId="{0A6E3086-41B0-4C13-BA08-1712139269F9}" destId="{4A89AFB2-6644-4730-AD22-177892228F54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AC8CCFD6-6E1D-4CAA-B69E-2FEC00E95102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7EDB86F-9C24-47D0-840B-47F8155FE316}">
      <dgm:prSet phldrT="[Текст]" custT="1"/>
      <dgm:spPr/>
      <dgm:t>
        <a:bodyPr/>
        <a:lstStyle/>
        <a:p>
          <a:pPr>
            <a:lnSpc>
              <a:spcPct val="110000"/>
            </a:lnSpc>
            <a:spcAft>
              <a:spcPts val="0"/>
            </a:spcAft>
          </a:pPr>
          <a:r>
            <a:rPr lang="ru-RU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Постановление Правительства РФ от 14.07.2012 № 717 </a:t>
          </a:r>
        </a:p>
        <a:p>
          <a:pPr>
            <a:lnSpc>
              <a:spcPct val="110000"/>
            </a:lnSpc>
            <a:spcAft>
              <a:spcPts val="0"/>
            </a:spcAft>
          </a:pPr>
          <a:r>
            <a:rPr lang="ru-RU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(</a:t>
          </a:r>
          <a:r>
            <a:rPr lang="ru-RU" sz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Приложени</a:t>
          </a:r>
          <a:r>
            <a:rPr lang="en-US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е </a:t>
          </a:r>
          <a:r>
            <a:rPr lang="ru-RU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№ 12) </a:t>
          </a:r>
          <a:endParaRPr lang="ru-RU" sz="1200" b="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7B216AF-D0D6-4832-AC1D-7F4727AFABA9}" type="parTrans" cxnId="{C7424035-CCD7-4138-9539-B837491AE1E3}">
      <dgm:prSet/>
      <dgm:spPr/>
      <dgm:t>
        <a:bodyPr/>
        <a:lstStyle/>
        <a:p>
          <a:endParaRPr lang="ru-RU" sz="1400">
            <a:solidFill>
              <a:schemeClr val="tx1"/>
            </a:solidFill>
          </a:endParaRPr>
        </a:p>
      </dgm:t>
    </dgm:pt>
    <dgm:pt modelId="{64E863EB-6969-4CF1-9E8A-A60097FB65A4}" type="sibTrans" cxnId="{C7424035-CCD7-4138-9539-B837491AE1E3}">
      <dgm:prSet/>
      <dgm:spPr/>
      <dgm:t>
        <a:bodyPr/>
        <a:lstStyle/>
        <a:p>
          <a:endParaRPr lang="ru-RU" sz="1400">
            <a:solidFill>
              <a:schemeClr val="tx1"/>
            </a:solidFill>
          </a:endParaRPr>
        </a:p>
      </dgm:t>
    </dgm:pt>
    <dgm:pt modelId="{556A4FA1-392E-47FA-8868-BACC96157991}">
      <dgm:prSet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Приказ Минсельхоза РФ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от 17.02.2026 №88</a:t>
          </a:r>
          <a:endParaRPr lang="ru-RU" sz="1200" b="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82927E8-8973-4E62-B7C1-06AF2F6DF368}" type="sibTrans" cxnId="{D183D0F8-530C-4ACC-8E9F-4BBBD9E4FFC3}">
      <dgm:prSet/>
      <dgm:spPr/>
      <dgm:t>
        <a:bodyPr/>
        <a:lstStyle/>
        <a:p>
          <a:endParaRPr lang="ru-RU" sz="1400">
            <a:solidFill>
              <a:schemeClr val="tx1"/>
            </a:solidFill>
          </a:endParaRPr>
        </a:p>
      </dgm:t>
    </dgm:pt>
    <dgm:pt modelId="{47747EBE-5C50-45E8-BFD8-0713B77E5D3C}" type="parTrans" cxnId="{D183D0F8-530C-4ACC-8E9F-4BBBD9E4FFC3}">
      <dgm:prSet/>
      <dgm:spPr/>
      <dgm:t>
        <a:bodyPr/>
        <a:lstStyle/>
        <a:p>
          <a:endParaRPr lang="ru-RU" sz="1400">
            <a:solidFill>
              <a:schemeClr val="tx1"/>
            </a:solidFill>
          </a:endParaRPr>
        </a:p>
      </dgm:t>
    </dgm:pt>
    <dgm:pt modelId="{D94ACDD5-57BA-4869-A5AD-5208B8CFCF74}">
      <dgm:prSet phldrT="[Текст]" custT="1"/>
      <dgm:spPr/>
      <dgm:t>
        <a:bodyPr/>
        <a:lstStyle/>
        <a:p>
          <a:pPr>
            <a:lnSpc>
              <a:spcPct val="110000"/>
            </a:lnSpc>
            <a:spcAft>
              <a:spcPts val="0"/>
            </a:spcAft>
          </a:pPr>
          <a:r>
            <a:rPr lang="ru-RU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Решение о порядке предоставления субсидии от 08.04.2026 г. №25-2200000000-</a:t>
          </a:r>
          <a:r>
            <a:rPr lang="en-US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R</a:t>
          </a:r>
          <a:r>
            <a:rPr lang="ru-RU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3410-06871-Р</a:t>
          </a:r>
          <a:r>
            <a:rPr lang="ru-RU" sz="1100" dirty="0">
              <a:solidFill>
                <a:schemeClr val="tx1"/>
              </a:solidFill>
            </a:rPr>
            <a:t>. </a:t>
          </a:r>
          <a:endParaRPr lang="ru-RU" sz="1100" b="1" i="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0C7B4A9-2544-4AA9-BAAC-9825E2FAC206}" type="sibTrans" cxnId="{2095CD40-EB31-4D62-A12D-046BB0179AC4}">
      <dgm:prSet/>
      <dgm:spPr/>
      <dgm:t>
        <a:bodyPr/>
        <a:lstStyle/>
        <a:p>
          <a:endParaRPr lang="ru-RU" sz="1400">
            <a:solidFill>
              <a:schemeClr val="tx1"/>
            </a:solidFill>
          </a:endParaRPr>
        </a:p>
      </dgm:t>
    </dgm:pt>
    <dgm:pt modelId="{5DD600ED-9D57-4CA9-ABBA-ABA8CC9D672A}" type="parTrans" cxnId="{2095CD40-EB31-4D62-A12D-046BB0179AC4}">
      <dgm:prSet/>
      <dgm:spPr/>
      <dgm:t>
        <a:bodyPr/>
        <a:lstStyle/>
        <a:p>
          <a:endParaRPr lang="ru-RU" sz="1400">
            <a:solidFill>
              <a:schemeClr val="tx1"/>
            </a:solidFill>
          </a:endParaRPr>
        </a:p>
      </dgm:t>
    </dgm:pt>
    <dgm:pt modelId="{0A6E3086-41B0-4C13-BA08-1712139269F9}" type="pres">
      <dgm:prSet presAssocID="{AC8CCFD6-6E1D-4CAA-B69E-2FEC00E95102}" presName="Name0" presStyleCnt="0">
        <dgm:presLayoutVars>
          <dgm:dir/>
          <dgm:animLvl val="lvl"/>
          <dgm:resizeHandles val="exact"/>
        </dgm:presLayoutVars>
      </dgm:prSet>
      <dgm:spPr/>
    </dgm:pt>
    <dgm:pt modelId="{2CE51DCA-35C9-4EC1-9019-6CEAF14B47C7}" type="pres">
      <dgm:prSet presAssocID="{67EDB86F-9C24-47D0-840B-47F8155FE316}" presName="parTxOnly" presStyleLbl="node1" presStyleIdx="0" presStyleCnt="3" custScaleX="97940" custScaleY="74918" custLinFactNeighborX="-19731">
        <dgm:presLayoutVars>
          <dgm:chMax val="0"/>
          <dgm:chPref val="0"/>
          <dgm:bulletEnabled val="1"/>
        </dgm:presLayoutVars>
      </dgm:prSet>
      <dgm:spPr/>
    </dgm:pt>
    <dgm:pt modelId="{E40AA9CE-BF3D-43AF-ABEE-17FCC4B3BB7A}" type="pres">
      <dgm:prSet presAssocID="{64E863EB-6969-4CF1-9E8A-A60097FB65A4}" presName="parTxOnlySpace" presStyleCnt="0"/>
      <dgm:spPr/>
    </dgm:pt>
    <dgm:pt modelId="{7706373C-F20B-4582-A203-3B956D4CDCF2}" type="pres">
      <dgm:prSet presAssocID="{556A4FA1-392E-47FA-8868-BACC96157991}" presName="parTxOnly" presStyleLbl="node1" presStyleIdx="1" presStyleCnt="3" custScaleX="88468" custScaleY="74918" custLinFactNeighborY="-4467">
        <dgm:presLayoutVars>
          <dgm:chMax val="0"/>
          <dgm:chPref val="0"/>
          <dgm:bulletEnabled val="1"/>
        </dgm:presLayoutVars>
      </dgm:prSet>
      <dgm:spPr/>
    </dgm:pt>
    <dgm:pt modelId="{DB5FB0D7-AA5A-42CE-B637-4F1D39814415}" type="pres">
      <dgm:prSet presAssocID="{182927E8-8973-4E62-B7C1-06AF2F6DF368}" presName="parTxOnlySpace" presStyleCnt="0"/>
      <dgm:spPr/>
    </dgm:pt>
    <dgm:pt modelId="{4A89AFB2-6644-4730-AD22-177892228F54}" type="pres">
      <dgm:prSet presAssocID="{D94ACDD5-57BA-4869-A5AD-5208B8CFCF74}" presName="parTxOnly" presStyleLbl="node1" presStyleIdx="2" presStyleCnt="3" custScaleX="111424" custScaleY="74918">
        <dgm:presLayoutVars>
          <dgm:chMax val="0"/>
          <dgm:chPref val="0"/>
          <dgm:bulletEnabled val="1"/>
        </dgm:presLayoutVars>
      </dgm:prSet>
      <dgm:spPr/>
    </dgm:pt>
  </dgm:ptLst>
  <dgm:cxnLst>
    <dgm:cxn modelId="{4060D100-C02C-4AC5-A100-DDC19DC3909E}" type="presOf" srcId="{556A4FA1-392E-47FA-8868-BACC96157991}" destId="{7706373C-F20B-4582-A203-3B956D4CDCF2}" srcOrd="0" destOrd="0" presId="urn:microsoft.com/office/officeart/2005/8/layout/chevron1"/>
    <dgm:cxn modelId="{C7424035-CCD7-4138-9539-B837491AE1E3}" srcId="{AC8CCFD6-6E1D-4CAA-B69E-2FEC00E95102}" destId="{67EDB86F-9C24-47D0-840B-47F8155FE316}" srcOrd="0" destOrd="0" parTransId="{F7B216AF-D0D6-4832-AC1D-7F4727AFABA9}" sibTransId="{64E863EB-6969-4CF1-9E8A-A60097FB65A4}"/>
    <dgm:cxn modelId="{66EC4E40-7E10-49ED-926B-21BE850F1B04}" type="presOf" srcId="{D94ACDD5-57BA-4869-A5AD-5208B8CFCF74}" destId="{4A89AFB2-6644-4730-AD22-177892228F54}" srcOrd="0" destOrd="0" presId="urn:microsoft.com/office/officeart/2005/8/layout/chevron1"/>
    <dgm:cxn modelId="{2095CD40-EB31-4D62-A12D-046BB0179AC4}" srcId="{AC8CCFD6-6E1D-4CAA-B69E-2FEC00E95102}" destId="{D94ACDD5-57BA-4869-A5AD-5208B8CFCF74}" srcOrd="2" destOrd="0" parTransId="{5DD600ED-9D57-4CA9-ABBA-ABA8CC9D672A}" sibTransId="{20C7B4A9-2544-4AA9-BAAC-9825E2FAC206}"/>
    <dgm:cxn modelId="{50C43A69-C248-4685-A4C2-7060833E1D7D}" type="presOf" srcId="{67EDB86F-9C24-47D0-840B-47F8155FE316}" destId="{2CE51DCA-35C9-4EC1-9019-6CEAF14B47C7}" srcOrd="0" destOrd="0" presId="urn:microsoft.com/office/officeart/2005/8/layout/chevron1"/>
    <dgm:cxn modelId="{BF2ECFF1-B486-449E-8F94-49814CDC349F}" type="presOf" srcId="{AC8CCFD6-6E1D-4CAA-B69E-2FEC00E95102}" destId="{0A6E3086-41B0-4C13-BA08-1712139269F9}" srcOrd="0" destOrd="0" presId="urn:microsoft.com/office/officeart/2005/8/layout/chevron1"/>
    <dgm:cxn modelId="{D183D0F8-530C-4ACC-8E9F-4BBBD9E4FFC3}" srcId="{AC8CCFD6-6E1D-4CAA-B69E-2FEC00E95102}" destId="{556A4FA1-392E-47FA-8868-BACC96157991}" srcOrd="1" destOrd="0" parTransId="{47747EBE-5C50-45E8-BFD8-0713B77E5D3C}" sibTransId="{182927E8-8973-4E62-B7C1-06AF2F6DF368}"/>
    <dgm:cxn modelId="{8855224A-5B2F-432F-BBAB-B769C765E87F}" type="presParOf" srcId="{0A6E3086-41B0-4C13-BA08-1712139269F9}" destId="{2CE51DCA-35C9-4EC1-9019-6CEAF14B47C7}" srcOrd="0" destOrd="0" presId="urn:microsoft.com/office/officeart/2005/8/layout/chevron1"/>
    <dgm:cxn modelId="{B489D01D-2ADA-412F-B1B7-CE8EA4520A2B}" type="presParOf" srcId="{0A6E3086-41B0-4C13-BA08-1712139269F9}" destId="{E40AA9CE-BF3D-43AF-ABEE-17FCC4B3BB7A}" srcOrd="1" destOrd="0" presId="urn:microsoft.com/office/officeart/2005/8/layout/chevron1"/>
    <dgm:cxn modelId="{2197F15D-8405-46F4-A80D-BB8FD995581B}" type="presParOf" srcId="{0A6E3086-41B0-4C13-BA08-1712139269F9}" destId="{7706373C-F20B-4582-A203-3B956D4CDCF2}" srcOrd="2" destOrd="0" presId="urn:microsoft.com/office/officeart/2005/8/layout/chevron1"/>
    <dgm:cxn modelId="{5C321B54-5C2C-4DDB-9358-D3FD7CF14D48}" type="presParOf" srcId="{0A6E3086-41B0-4C13-BA08-1712139269F9}" destId="{DB5FB0D7-AA5A-42CE-B637-4F1D39814415}" srcOrd="3" destOrd="0" presId="urn:microsoft.com/office/officeart/2005/8/layout/chevron1"/>
    <dgm:cxn modelId="{197EB95A-5146-4C55-80C6-990B3E15A86A}" type="presParOf" srcId="{0A6E3086-41B0-4C13-BA08-1712139269F9}" destId="{4A89AFB2-6644-4730-AD22-177892228F54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AC8CCFD6-6E1D-4CAA-B69E-2FEC00E95102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7EDB86F-9C24-47D0-840B-47F8155FE316}">
      <dgm:prSet phldrT="[Текст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13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Постановление Правительства РФ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13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от 14.07.2012 № 717 (</a:t>
          </a:r>
          <a:r>
            <a:rPr lang="ru-RU" sz="13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Приложени</a:t>
          </a:r>
          <a:r>
            <a:rPr lang="en-US" sz="13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е </a:t>
          </a:r>
          <a:r>
            <a:rPr lang="ru-RU" sz="13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№12 (1))</a:t>
          </a:r>
        </a:p>
      </dgm:t>
    </dgm:pt>
    <dgm:pt modelId="{F7B216AF-D0D6-4832-AC1D-7F4727AFABA9}" type="parTrans" cxnId="{C7424035-CCD7-4138-9539-B837491AE1E3}">
      <dgm:prSet/>
      <dgm:spPr/>
      <dgm:t>
        <a:bodyPr/>
        <a:lstStyle/>
        <a:p>
          <a:endParaRPr lang="ru-RU" sz="1400">
            <a:solidFill>
              <a:schemeClr val="tx1"/>
            </a:solidFill>
          </a:endParaRPr>
        </a:p>
      </dgm:t>
    </dgm:pt>
    <dgm:pt modelId="{64E863EB-6969-4CF1-9E8A-A60097FB65A4}" type="sibTrans" cxnId="{C7424035-CCD7-4138-9539-B837491AE1E3}">
      <dgm:prSet/>
      <dgm:spPr/>
      <dgm:t>
        <a:bodyPr/>
        <a:lstStyle/>
        <a:p>
          <a:endParaRPr lang="ru-RU" sz="1400">
            <a:solidFill>
              <a:schemeClr val="tx1"/>
            </a:solidFill>
          </a:endParaRPr>
        </a:p>
      </dgm:t>
    </dgm:pt>
    <dgm:pt modelId="{556A4FA1-392E-47FA-8868-BACC96157991}">
      <dgm:prSet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13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Решение о порядке предоставления субсидии № 25-22000000-R0140-07863-Р</a:t>
          </a:r>
        </a:p>
      </dgm:t>
    </dgm:pt>
    <dgm:pt modelId="{47747EBE-5C50-45E8-BFD8-0713B77E5D3C}" type="parTrans" cxnId="{D183D0F8-530C-4ACC-8E9F-4BBBD9E4FFC3}">
      <dgm:prSet/>
      <dgm:spPr/>
      <dgm:t>
        <a:bodyPr/>
        <a:lstStyle/>
        <a:p>
          <a:endParaRPr lang="ru-RU" sz="1400">
            <a:solidFill>
              <a:schemeClr val="tx1"/>
            </a:solidFill>
          </a:endParaRPr>
        </a:p>
      </dgm:t>
    </dgm:pt>
    <dgm:pt modelId="{182927E8-8973-4E62-B7C1-06AF2F6DF368}" type="sibTrans" cxnId="{D183D0F8-530C-4ACC-8E9F-4BBBD9E4FFC3}">
      <dgm:prSet/>
      <dgm:spPr/>
      <dgm:t>
        <a:bodyPr/>
        <a:lstStyle/>
        <a:p>
          <a:endParaRPr lang="ru-RU" sz="1400">
            <a:solidFill>
              <a:schemeClr val="tx1"/>
            </a:solidFill>
          </a:endParaRPr>
        </a:p>
      </dgm:t>
    </dgm:pt>
    <dgm:pt modelId="{8E1B4741-74BB-4E5F-A32F-3066C7604931}">
      <dgm:prSet phldrT="[Текст]" custT="1"/>
      <dgm:spPr/>
      <dgm:t>
        <a:bodyPr/>
        <a:lstStyle/>
        <a:p>
          <a:endParaRPr lang="ru-RU" sz="1400" dirty="0">
            <a:solidFill>
              <a:schemeClr val="tx1"/>
            </a:solidFill>
          </a:endParaRPr>
        </a:p>
      </dgm:t>
    </dgm:pt>
    <dgm:pt modelId="{0048FDF8-CA27-43D4-B9B2-912DE3D2AA34}" type="sibTrans" cxnId="{E4900865-A220-4F23-9065-EF4E2CABCD65}">
      <dgm:prSet/>
      <dgm:spPr/>
      <dgm:t>
        <a:bodyPr/>
        <a:lstStyle/>
        <a:p>
          <a:endParaRPr lang="ru-RU" sz="1400">
            <a:solidFill>
              <a:schemeClr val="tx1"/>
            </a:solidFill>
          </a:endParaRPr>
        </a:p>
      </dgm:t>
    </dgm:pt>
    <dgm:pt modelId="{208F82E9-16A7-4F3B-8BA9-2E3667CC8BCD}" type="parTrans" cxnId="{E4900865-A220-4F23-9065-EF4E2CABCD65}">
      <dgm:prSet/>
      <dgm:spPr/>
      <dgm:t>
        <a:bodyPr/>
        <a:lstStyle/>
        <a:p>
          <a:endParaRPr lang="ru-RU" sz="1400">
            <a:solidFill>
              <a:schemeClr val="tx1"/>
            </a:solidFill>
          </a:endParaRPr>
        </a:p>
      </dgm:t>
    </dgm:pt>
    <dgm:pt modelId="{0A6E3086-41B0-4C13-BA08-1712139269F9}" type="pres">
      <dgm:prSet presAssocID="{AC8CCFD6-6E1D-4CAA-B69E-2FEC00E95102}" presName="Name0" presStyleCnt="0">
        <dgm:presLayoutVars>
          <dgm:dir/>
          <dgm:animLvl val="lvl"/>
          <dgm:resizeHandles val="exact"/>
        </dgm:presLayoutVars>
      </dgm:prSet>
      <dgm:spPr/>
    </dgm:pt>
    <dgm:pt modelId="{235C06C9-992D-4A12-A327-362D68D5EF2C}" type="pres">
      <dgm:prSet presAssocID="{67EDB86F-9C24-47D0-840B-47F8155FE316}" presName="composite" presStyleCnt="0"/>
      <dgm:spPr/>
    </dgm:pt>
    <dgm:pt modelId="{524BBD77-D836-4BEE-A19E-A2052DF9DF1E}" type="pres">
      <dgm:prSet presAssocID="{67EDB86F-9C24-47D0-840B-47F8155FE316}" presName="parTx" presStyleLbl="node1" presStyleIdx="0" presStyleCnt="2" custLinFactNeighborX="577" custLinFactNeighborY="-6576">
        <dgm:presLayoutVars>
          <dgm:chMax val="0"/>
          <dgm:chPref val="0"/>
          <dgm:bulletEnabled val="1"/>
        </dgm:presLayoutVars>
      </dgm:prSet>
      <dgm:spPr/>
    </dgm:pt>
    <dgm:pt modelId="{B45D1D77-C20F-4633-A23B-C5237EC8937E}" type="pres">
      <dgm:prSet presAssocID="{67EDB86F-9C24-47D0-840B-47F8155FE316}" presName="desTx" presStyleLbl="revTx" presStyleIdx="0" presStyleCnt="1">
        <dgm:presLayoutVars>
          <dgm:bulletEnabled val="1"/>
        </dgm:presLayoutVars>
      </dgm:prSet>
      <dgm:spPr/>
    </dgm:pt>
    <dgm:pt modelId="{0F7C48C2-6EA7-4665-91A1-5DD97E2A8DEB}" type="pres">
      <dgm:prSet presAssocID="{64E863EB-6969-4CF1-9E8A-A60097FB65A4}" presName="space" presStyleCnt="0"/>
      <dgm:spPr/>
    </dgm:pt>
    <dgm:pt modelId="{0868E3A6-C392-444F-9743-319B3B1EDF00}" type="pres">
      <dgm:prSet presAssocID="{556A4FA1-392E-47FA-8868-BACC96157991}" presName="composite" presStyleCnt="0"/>
      <dgm:spPr/>
    </dgm:pt>
    <dgm:pt modelId="{F22AD7F2-3EEF-4299-9CDF-67168AD17A93}" type="pres">
      <dgm:prSet presAssocID="{556A4FA1-392E-47FA-8868-BACC96157991}" presName="parTx" presStyleLbl="node1" presStyleIdx="1" presStyleCnt="2" custScaleX="94927" custLinFactNeighborX="768" custLinFactNeighborY="-38084">
        <dgm:presLayoutVars>
          <dgm:chMax val="0"/>
          <dgm:chPref val="0"/>
          <dgm:bulletEnabled val="1"/>
        </dgm:presLayoutVars>
      </dgm:prSet>
      <dgm:spPr/>
    </dgm:pt>
    <dgm:pt modelId="{1800FBD1-1012-4520-A363-6929414C3C50}" type="pres">
      <dgm:prSet presAssocID="{556A4FA1-392E-47FA-8868-BACC96157991}" presName="desTx" presStyleLbl="revTx" presStyleIdx="0" presStyleCnt="1">
        <dgm:presLayoutVars>
          <dgm:bulletEnabled val="1"/>
        </dgm:presLayoutVars>
      </dgm:prSet>
      <dgm:spPr/>
    </dgm:pt>
  </dgm:ptLst>
  <dgm:cxnLst>
    <dgm:cxn modelId="{7F85D51E-E49A-4942-A9DF-6536526CF344}" type="presOf" srcId="{8E1B4741-74BB-4E5F-A32F-3066C7604931}" destId="{B45D1D77-C20F-4633-A23B-C5237EC8937E}" srcOrd="0" destOrd="0" presId="urn:microsoft.com/office/officeart/2005/8/layout/chevron1"/>
    <dgm:cxn modelId="{C7424035-CCD7-4138-9539-B837491AE1E3}" srcId="{AC8CCFD6-6E1D-4CAA-B69E-2FEC00E95102}" destId="{67EDB86F-9C24-47D0-840B-47F8155FE316}" srcOrd="0" destOrd="0" parTransId="{F7B216AF-D0D6-4832-AC1D-7F4727AFABA9}" sibTransId="{64E863EB-6969-4CF1-9E8A-A60097FB65A4}"/>
    <dgm:cxn modelId="{E4900865-A220-4F23-9065-EF4E2CABCD65}" srcId="{67EDB86F-9C24-47D0-840B-47F8155FE316}" destId="{8E1B4741-74BB-4E5F-A32F-3066C7604931}" srcOrd="0" destOrd="0" parTransId="{208F82E9-16A7-4F3B-8BA9-2E3667CC8BCD}" sibTransId="{0048FDF8-CA27-43D4-B9B2-912DE3D2AA34}"/>
    <dgm:cxn modelId="{D0ADBD7F-40C6-4056-A448-09AE148284C2}" type="presOf" srcId="{556A4FA1-392E-47FA-8868-BACC96157991}" destId="{F22AD7F2-3EEF-4299-9CDF-67168AD17A93}" srcOrd="0" destOrd="0" presId="urn:microsoft.com/office/officeart/2005/8/layout/chevron1"/>
    <dgm:cxn modelId="{AE4B8693-E841-485C-9775-1F8EBC715854}" type="presOf" srcId="{AC8CCFD6-6E1D-4CAA-B69E-2FEC00E95102}" destId="{0A6E3086-41B0-4C13-BA08-1712139269F9}" srcOrd="0" destOrd="0" presId="urn:microsoft.com/office/officeart/2005/8/layout/chevron1"/>
    <dgm:cxn modelId="{E47588B4-D2C6-4A90-BF4D-D76CECD3E46B}" type="presOf" srcId="{67EDB86F-9C24-47D0-840B-47F8155FE316}" destId="{524BBD77-D836-4BEE-A19E-A2052DF9DF1E}" srcOrd="0" destOrd="0" presId="urn:microsoft.com/office/officeart/2005/8/layout/chevron1"/>
    <dgm:cxn modelId="{D183D0F8-530C-4ACC-8E9F-4BBBD9E4FFC3}" srcId="{AC8CCFD6-6E1D-4CAA-B69E-2FEC00E95102}" destId="{556A4FA1-392E-47FA-8868-BACC96157991}" srcOrd="1" destOrd="0" parTransId="{47747EBE-5C50-45E8-BFD8-0713B77E5D3C}" sibTransId="{182927E8-8973-4E62-B7C1-06AF2F6DF368}"/>
    <dgm:cxn modelId="{694BFCF9-2879-4A6D-B699-DA5588702794}" type="presParOf" srcId="{0A6E3086-41B0-4C13-BA08-1712139269F9}" destId="{235C06C9-992D-4A12-A327-362D68D5EF2C}" srcOrd="0" destOrd="0" presId="urn:microsoft.com/office/officeart/2005/8/layout/chevron1"/>
    <dgm:cxn modelId="{A672D493-96B6-46A0-A0E8-8899670CF00F}" type="presParOf" srcId="{235C06C9-992D-4A12-A327-362D68D5EF2C}" destId="{524BBD77-D836-4BEE-A19E-A2052DF9DF1E}" srcOrd="0" destOrd="0" presId="urn:microsoft.com/office/officeart/2005/8/layout/chevron1"/>
    <dgm:cxn modelId="{D8001852-7DBC-42A6-BEB8-95BE07C3BAE2}" type="presParOf" srcId="{235C06C9-992D-4A12-A327-362D68D5EF2C}" destId="{B45D1D77-C20F-4633-A23B-C5237EC8937E}" srcOrd="1" destOrd="0" presId="urn:microsoft.com/office/officeart/2005/8/layout/chevron1"/>
    <dgm:cxn modelId="{08BCC4F1-C02B-4938-8EBB-B422C9B948C2}" type="presParOf" srcId="{0A6E3086-41B0-4C13-BA08-1712139269F9}" destId="{0F7C48C2-6EA7-4665-91A1-5DD97E2A8DEB}" srcOrd="1" destOrd="0" presId="urn:microsoft.com/office/officeart/2005/8/layout/chevron1"/>
    <dgm:cxn modelId="{6AFF2ACB-EF46-4687-92D4-E0BB1128323E}" type="presParOf" srcId="{0A6E3086-41B0-4C13-BA08-1712139269F9}" destId="{0868E3A6-C392-444F-9743-319B3B1EDF00}" srcOrd="2" destOrd="0" presId="urn:microsoft.com/office/officeart/2005/8/layout/chevron1"/>
    <dgm:cxn modelId="{12B9A178-2024-4631-8056-88EAFF932739}" type="presParOf" srcId="{0868E3A6-C392-444F-9743-319B3B1EDF00}" destId="{F22AD7F2-3EEF-4299-9CDF-67168AD17A93}" srcOrd="0" destOrd="0" presId="urn:microsoft.com/office/officeart/2005/8/layout/chevron1"/>
    <dgm:cxn modelId="{CA63A6CC-AE23-4714-90C6-D57A40334710}" type="presParOf" srcId="{0868E3A6-C392-444F-9743-319B3B1EDF00}" destId="{1800FBD1-1012-4520-A363-6929414C3C50}" srcOrd="1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AC8CCFD6-6E1D-4CAA-B69E-2FEC00E95102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E1B4741-74BB-4E5F-A32F-3066C7604931}">
      <dgm:prSet phldrT="[Текст]" custT="1"/>
      <dgm:spPr/>
      <dgm:t>
        <a:bodyPr rIns="36000"/>
        <a:lstStyle/>
        <a:p>
          <a:pPr>
            <a:spcAft>
              <a:spcPts val="0"/>
            </a:spcAft>
          </a:pPr>
          <a:r>
            <a:rPr lang="ru-RU" sz="1400" dirty="0">
              <a:solidFill>
                <a:schemeClr val="tx1"/>
              </a:solidFill>
            </a:rPr>
            <a:t> </a:t>
          </a:r>
          <a:r>
            <a:rPr lang="ru-RU" sz="13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Приказ </a:t>
          </a:r>
          <a:r>
            <a:rPr lang="ru-RU" sz="13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Минселхоза</a:t>
          </a:r>
          <a:r>
            <a:rPr lang="ru-RU" sz="13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России </a:t>
          </a:r>
          <a:br>
            <a:rPr lang="ru-RU" sz="13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ru-RU" sz="13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от 15.03.2024 № 145</a:t>
          </a:r>
        </a:p>
      </dgm:t>
    </dgm:pt>
    <dgm:pt modelId="{208F82E9-16A7-4F3B-8BA9-2E3667CC8BCD}" type="parTrans" cxnId="{E4900865-A220-4F23-9065-EF4E2CABCD65}">
      <dgm:prSet/>
      <dgm:spPr/>
      <dgm:t>
        <a:bodyPr/>
        <a:lstStyle/>
        <a:p>
          <a:endParaRPr lang="ru-RU" sz="1400">
            <a:solidFill>
              <a:schemeClr val="tx1"/>
            </a:solidFill>
          </a:endParaRPr>
        </a:p>
      </dgm:t>
    </dgm:pt>
    <dgm:pt modelId="{0048FDF8-CA27-43D4-B9B2-912DE3D2AA34}" type="sibTrans" cxnId="{E4900865-A220-4F23-9065-EF4E2CABCD65}">
      <dgm:prSet/>
      <dgm:spPr/>
      <dgm:t>
        <a:bodyPr/>
        <a:lstStyle/>
        <a:p>
          <a:endParaRPr lang="ru-RU" sz="1400">
            <a:solidFill>
              <a:schemeClr val="tx1"/>
            </a:solidFill>
          </a:endParaRPr>
        </a:p>
      </dgm:t>
    </dgm:pt>
    <dgm:pt modelId="{67EDB86F-9C24-47D0-840B-47F8155FE316}">
      <dgm:prSet phldrT="[Текст]" custT="1"/>
      <dgm:spPr/>
      <dgm:t>
        <a:bodyPr/>
        <a:lstStyle/>
        <a:p>
          <a:r>
            <a:rPr lang="ru-RU" sz="13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Решение о порядке предоставления субсидии от 07.07.2025 № 25-68850-01698-Р</a:t>
          </a:r>
        </a:p>
      </dgm:t>
    </dgm:pt>
    <dgm:pt modelId="{64E863EB-6969-4CF1-9E8A-A60097FB65A4}" type="sibTrans" cxnId="{C7424035-CCD7-4138-9539-B837491AE1E3}">
      <dgm:prSet/>
      <dgm:spPr/>
      <dgm:t>
        <a:bodyPr/>
        <a:lstStyle/>
        <a:p>
          <a:endParaRPr lang="ru-RU" sz="1400">
            <a:solidFill>
              <a:schemeClr val="tx1"/>
            </a:solidFill>
          </a:endParaRPr>
        </a:p>
      </dgm:t>
    </dgm:pt>
    <dgm:pt modelId="{F7B216AF-D0D6-4832-AC1D-7F4727AFABA9}" type="parTrans" cxnId="{C7424035-CCD7-4138-9539-B837491AE1E3}">
      <dgm:prSet/>
      <dgm:spPr/>
      <dgm:t>
        <a:bodyPr/>
        <a:lstStyle/>
        <a:p>
          <a:endParaRPr lang="ru-RU" sz="1400">
            <a:solidFill>
              <a:schemeClr val="tx1"/>
            </a:solidFill>
          </a:endParaRPr>
        </a:p>
      </dgm:t>
    </dgm:pt>
    <dgm:pt modelId="{0A6E3086-41B0-4C13-BA08-1712139269F9}" type="pres">
      <dgm:prSet presAssocID="{AC8CCFD6-6E1D-4CAA-B69E-2FEC00E95102}" presName="Name0" presStyleCnt="0">
        <dgm:presLayoutVars>
          <dgm:dir/>
          <dgm:animLvl val="lvl"/>
          <dgm:resizeHandles val="exact"/>
        </dgm:presLayoutVars>
      </dgm:prSet>
      <dgm:spPr/>
    </dgm:pt>
    <dgm:pt modelId="{01E31719-5B5B-48FD-966C-3923000E75D6}" type="pres">
      <dgm:prSet presAssocID="{67EDB86F-9C24-47D0-840B-47F8155FE316}" presName="parTxOnly" presStyleLbl="node1" presStyleIdx="0" presStyleCnt="2" custScaleX="46934" custLinFactNeighborX="-51633">
        <dgm:presLayoutVars>
          <dgm:chMax val="0"/>
          <dgm:chPref val="0"/>
          <dgm:bulletEnabled val="1"/>
        </dgm:presLayoutVars>
      </dgm:prSet>
      <dgm:spPr/>
    </dgm:pt>
    <dgm:pt modelId="{0A2DA44D-A7A1-475F-9A08-A60C20D578A1}" type="pres">
      <dgm:prSet presAssocID="{64E863EB-6969-4CF1-9E8A-A60097FB65A4}" presName="parTxOnlySpace" presStyleCnt="0"/>
      <dgm:spPr/>
    </dgm:pt>
    <dgm:pt modelId="{08E459CB-98AD-4815-A019-0698B29C73F7}" type="pres">
      <dgm:prSet presAssocID="{8E1B4741-74BB-4E5F-A32F-3066C7604931}" presName="parTxOnly" presStyleLbl="node1" presStyleIdx="1" presStyleCnt="2" custScaleX="43218" custLinFactNeighborX="68183">
        <dgm:presLayoutVars>
          <dgm:chMax val="0"/>
          <dgm:chPref val="0"/>
          <dgm:bulletEnabled val="1"/>
        </dgm:presLayoutVars>
      </dgm:prSet>
      <dgm:spPr/>
    </dgm:pt>
  </dgm:ptLst>
  <dgm:cxnLst>
    <dgm:cxn modelId="{27E53B19-9137-4BB4-8CD9-3D9FF4B837F1}" type="presOf" srcId="{AC8CCFD6-6E1D-4CAA-B69E-2FEC00E95102}" destId="{0A6E3086-41B0-4C13-BA08-1712139269F9}" srcOrd="0" destOrd="0" presId="urn:microsoft.com/office/officeart/2005/8/layout/chevron1"/>
    <dgm:cxn modelId="{15D66730-6F54-4F8A-83AA-E8AD0C8532FA}" type="presOf" srcId="{67EDB86F-9C24-47D0-840B-47F8155FE316}" destId="{01E31719-5B5B-48FD-966C-3923000E75D6}" srcOrd="0" destOrd="0" presId="urn:microsoft.com/office/officeart/2005/8/layout/chevron1"/>
    <dgm:cxn modelId="{C7424035-CCD7-4138-9539-B837491AE1E3}" srcId="{AC8CCFD6-6E1D-4CAA-B69E-2FEC00E95102}" destId="{67EDB86F-9C24-47D0-840B-47F8155FE316}" srcOrd="0" destOrd="0" parTransId="{F7B216AF-D0D6-4832-AC1D-7F4727AFABA9}" sibTransId="{64E863EB-6969-4CF1-9E8A-A60097FB65A4}"/>
    <dgm:cxn modelId="{E4900865-A220-4F23-9065-EF4E2CABCD65}" srcId="{AC8CCFD6-6E1D-4CAA-B69E-2FEC00E95102}" destId="{8E1B4741-74BB-4E5F-A32F-3066C7604931}" srcOrd="1" destOrd="0" parTransId="{208F82E9-16A7-4F3B-8BA9-2E3667CC8BCD}" sibTransId="{0048FDF8-CA27-43D4-B9B2-912DE3D2AA34}"/>
    <dgm:cxn modelId="{D3903E8F-D78B-43C1-8997-31F5FFDA596F}" type="presOf" srcId="{8E1B4741-74BB-4E5F-A32F-3066C7604931}" destId="{08E459CB-98AD-4815-A019-0698B29C73F7}" srcOrd="0" destOrd="0" presId="urn:microsoft.com/office/officeart/2005/8/layout/chevron1"/>
    <dgm:cxn modelId="{91D49DF8-8CF2-4D65-A5F8-AE23DBAA260C}" type="presParOf" srcId="{0A6E3086-41B0-4C13-BA08-1712139269F9}" destId="{01E31719-5B5B-48FD-966C-3923000E75D6}" srcOrd="0" destOrd="0" presId="urn:microsoft.com/office/officeart/2005/8/layout/chevron1"/>
    <dgm:cxn modelId="{43FD00FD-C541-4E96-8BAA-6F778B3613D0}" type="presParOf" srcId="{0A6E3086-41B0-4C13-BA08-1712139269F9}" destId="{0A2DA44D-A7A1-475F-9A08-A60C20D578A1}" srcOrd="1" destOrd="0" presId="urn:microsoft.com/office/officeart/2005/8/layout/chevron1"/>
    <dgm:cxn modelId="{84D8A87C-28F4-427B-981E-F1E17E64AA92}" type="presParOf" srcId="{0A6E3086-41B0-4C13-BA08-1712139269F9}" destId="{08E459CB-98AD-4815-A019-0698B29C73F7}" srcOrd="2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AC8CCFD6-6E1D-4CAA-B69E-2FEC00E95102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7EDB86F-9C24-47D0-840B-47F8155FE316}">
      <dgm:prSet phldrT="[Текст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13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Постановление Правительства РФ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13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от 14.07.2012 № 717 (</a:t>
          </a:r>
          <a:r>
            <a:rPr lang="ru-RU" sz="13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Приложени</a:t>
          </a:r>
          <a:r>
            <a:rPr lang="en-US" sz="13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е </a:t>
          </a:r>
          <a:r>
            <a:rPr lang="ru-RU" sz="13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№22 )</a:t>
          </a:r>
        </a:p>
      </dgm:t>
    </dgm:pt>
    <dgm:pt modelId="{F7B216AF-D0D6-4832-AC1D-7F4727AFABA9}" type="parTrans" cxnId="{C7424035-CCD7-4138-9539-B837491AE1E3}">
      <dgm:prSet/>
      <dgm:spPr/>
      <dgm:t>
        <a:bodyPr/>
        <a:lstStyle/>
        <a:p>
          <a:endParaRPr lang="ru-RU" sz="1400">
            <a:solidFill>
              <a:schemeClr val="tx1"/>
            </a:solidFill>
          </a:endParaRPr>
        </a:p>
      </dgm:t>
    </dgm:pt>
    <dgm:pt modelId="{64E863EB-6969-4CF1-9E8A-A60097FB65A4}" type="sibTrans" cxnId="{C7424035-CCD7-4138-9539-B837491AE1E3}">
      <dgm:prSet/>
      <dgm:spPr/>
      <dgm:t>
        <a:bodyPr/>
        <a:lstStyle/>
        <a:p>
          <a:endParaRPr lang="ru-RU" sz="1400">
            <a:solidFill>
              <a:schemeClr val="tx1"/>
            </a:solidFill>
          </a:endParaRPr>
        </a:p>
      </dgm:t>
    </dgm:pt>
    <dgm:pt modelId="{556A4FA1-392E-47FA-8868-BACC96157991}">
      <dgm:prSet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13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Решение о порядке предоставления субсидии от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13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3 июня 2026 г. № 25-22000000-55330-07831-Р </a:t>
          </a:r>
        </a:p>
      </dgm:t>
    </dgm:pt>
    <dgm:pt modelId="{47747EBE-5C50-45E8-BFD8-0713B77E5D3C}" type="parTrans" cxnId="{D183D0F8-530C-4ACC-8E9F-4BBBD9E4FFC3}">
      <dgm:prSet/>
      <dgm:spPr/>
      <dgm:t>
        <a:bodyPr/>
        <a:lstStyle/>
        <a:p>
          <a:endParaRPr lang="ru-RU" sz="1400">
            <a:solidFill>
              <a:schemeClr val="tx1"/>
            </a:solidFill>
          </a:endParaRPr>
        </a:p>
      </dgm:t>
    </dgm:pt>
    <dgm:pt modelId="{182927E8-8973-4E62-B7C1-06AF2F6DF368}" type="sibTrans" cxnId="{D183D0F8-530C-4ACC-8E9F-4BBBD9E4FFC3}">
      <dgm:prSet/>
      <dgm:spPr/>
      <dgm:t>
        <a:bodyPr/>
        <a:lstStyle/>
        <a:p>
          <a:endParaRPr lang="ru-RU" sz="1400">
            <a:solidFill>
              <a:schemeClr val="tx1"/>
            </a:solidFill>
          </a:endParaRPr>
        </a:p>
      </dgm:t>
    </dgm:pt>
    <dgm:pt modelId="{8E1B4741-74BB-4E5F-A32F-3066C7604931}">
      <dgm:prSet phldrT="[Текст]" custT="1"/>
      <dgm:spPr/>
      <dgm:t>
        <a:bodyPr/>
        <a:lstStyle/>
        <a:p>
          <a:endParaRPr lang="ru-RU" sz="1400" dirty="0">
            <a:solidFill>
              <a:schemeClr val="tx1"/>
            </a:solidFill>
          </a:endParaRPr>
        </a:p>
      </dgm:t>
    </dgm:pt>
    <dgm:pt modelId="{0048FDF8-CA27-43D4-B9B2-912DE3D2AA34}" type="sibTrans" cxnId="{E4900865-A220-4F23-9065-EF4E2CABCD65}">
      <dgm:prSet/>
      <dgm:spPr/>
      <dgm:t>
        <a:bodyPr/>
        <a:lstStyle/>
        <a:p>
          <a:endParaRPr lang="ru-RU" sz="1400">
            <a:solidFill>
              <a:schemeClr val="tx1"/>
            </a:solidFill>
          </a:endParaRPr>
        </a:p>
      </dgm:t>
    </dgm:pt>
    <dgm:pt modelId="{208F82E9-16A7-4F3B-8BA9-2E3667CC8BCD}" type="parTrans" cxnId="{E4900865-A220-4F23-9065-EF4E2CABCD65}">
      <dgm:prSet/>
      <dgm:spPr/>
      <dgm:t>
        <a:bodyPr/>
        <a:lstStyle/>
        <a:p>
          <a:endParaRPr lang="ru-RU" sz="1400">
            <a:solidFill>
              <a:schemeClr val="tx1"/>
            </a:solidFill>
          </a:endParaRPr>
        </a:p>
      </dgm:t>
    </dgm:pt>
    <dgm:pt modelId="{0A6E3086-41B0-4C13-BA08-1712139269F9}" type="pres">
      <dgm:prSet presAssocID="{AC8CCFD6-6E1D-4CAA-B69E-2FEC00E95102}" presName="Name0" presStyleCnt="0">
        <dgm:presLayoutVars>
          <dgm:dir/>
          <dgm:animLvl val="lvl"/>
          <dgm:resizeHandles val="exact"/>
        </dgm:presLayoutVars>
      </dgm:prSet>
      <dgm:spPr/>
    </dgm:pt>
    <dgm:pt modelId="{235C06C9-992D-4A12-A327-362D68D5EF2C}" type="pres">
      <dgm:prSet presAssocID="{67EDB86F-9C24-47D0-840B-47F8155FE316}" presName="composite" presStyleCnt="0"/>
      <dgm:spPr/>
    </dgm:pt>
    <dgm:pt modelId="{524BBD77-D836-4BEE-A19E-A2052DF9DF1E}" type="pres">
      <dgm:prSet presAssocID="{67EDB86F-9C24-47D0-840B-47F8155FE316}" presName="parTx" presStyleLbl="node1" presStyleIdx="0" presStyleCnt="2" custLinFactNeighborX="769" custLinFactNeighborY="-6543">
        <dgm:presLayoutVars>
          <dgm:chMax val="0"/>
          <dgm:chPref val="0"/>
          <dgm:bulletEnabled val="1"/>
        </dgm:presLayoutVars>
      </dgm:prSet>
      <dgm:spPr/>
    </dgm:pt>
    <dgm:pt modelId="{B45D1D77-C20F-4633-A23B-C5237EC8937E}" type="pres">
      <dgm:prSet presAssocID="{67EDB86F-9C24-47D0-840B-47F8155FE316}" presName="desTx" presStyleLbl="revTx" presStyleIdx="0" presStyleCnt="1">
        <dgm:presLayoutVars>
          <dgm:bulletEnabled val="1"/>
        </dgm:presLayoutVars>
      </dgm:prSet>
      <dgm:spPr/>
    </dgm:pt>
    <dgm:pt modelId="{0F7C48C2-6EA7-4665-91A1-5DD97E2A8DEB}" type="pres">
      <dgm:prSet presAssocID="{64E863EB-6969-4CF1-9E8A-A60097FB65A4}" presName="space" presStyleCnt="0"/>
      <dgm:spPr/>
    </dgm:pt>
    <dgm:pt modelId="{0868E3A6-C392-444F-9743-319B3B1EDF00}" type="pres">
      <dgm:prSet presAssocID="{556A4FA1-392E-47FA-8868-BACC96157991}" presName="composite" presStyleCnt="0"/>
      <dgm:spPr/>
    </dgm:pt>
    <dgm:pt modelId="{F22AD7F2-3EEF-4299-9CDF-67168AD17A93}" type="pres">
      <dgm:prSet presAssocID="{556A4FA1-392E-47FA-8868-BACC96157991}" presName="parTx" presStyleLbl="node1" presStyleIdx="1" presStyleCnt="2" custScaleX="94927" custLinFactNeighborX="768" custLinFactNeighborY="-38084">
        <dgm:presLayoutVars>
          <dgm:chMax val="0"/>
          <dgm:chPref val="0"/>
          <dgm:bulletEnabled val="1"/>
        </dgm:presLayoutVars>
      </dgm:prSet>
      <dgm:spPr/>
    </dgm:pt>
    <dgm:pt modelId="{1800FBD1-1012-4520-A363-6929414C3C50}" type="pres">
      <dgm:prSet presAssocID="{556A4FA1-392E-47FA-8868-BACC96157991}" presName="desTx" presStyleLbl="revTx" presStyleIdx="0" presStyleCnt="1">
        <dgm:presLayoutVars>
          <dgm:bulletEnabled val="1"/>
        </dgm:presLayoutVars>
      </dgm:prSet>
      <dgm:spPr/>
    </dgm:pt>
  </dgm:ptLst>
  <dgm:cxnLst>
    <dgm:cxn modelId="{C7424035-CCD7-4138-9539-B837491AE1E3}" srcId="{AC8CCFD6-6E1D-4CAA-B69E-2FEC00E95102}" destId="{67EDB86F-9C24-47D0-840B-47F8155FE316}" srcOrd="0" destOrd="0" parTransId="{F7B216AF-D0D6-4832-AC1D-7F4727AFABA9}" sibTransId="{64E863EB-6969-4CF1-9E8A-A60097FB65A4}"/>
    <dgm:cxn modelId="{E4900865-A220-4F23-9065-EF4E2CABCD65}" srcId="{67EDB86F-9C24-47D0-840B-47F8155FE316}" destId="{8E1B4741-74BB-4E5F-A32F-3066C7604931}" srcOrd="0" destOrd="0" parTransId="{208F82E9-16A7-4F3B-8BA9-2E3667CC8BCD}" sibTransId="{0048FDF8-CA27-43D4-B9B2-912DE3D2AA34}"/>
    <dgm:cxn modelId="{0847AE4C-5D1F-40D2-9103-CC1E4B2E5C38}" type="presOf" srcId="{8E1B4741-74BB-4E5F-A32F-3066C7604931}" destId="{B45D1D77-C20F-4633-A23B-C5237EC8937E}" srcOrd="0" destOrd="0" presId="urn:microsoft.com/office/officeart/2005/8/layout/chevron1"/>
    <dgm:cxn modelId="{EB833753-B029-4C40-AB4C-D9FBEFE97AB0}" type="presOf" srcId="{67EDB86F-9C24-47D0-840B-47F8155FE316}" destId="{524BBD77-D836-4BEE-A19E-A2052DF9DF1E}" srcOrd="0" destOrd="0" presId="urn:microsoft.com/office/officeart/2005/8/layout/chevron1"/>
    <dgm:cxn modelId="{D29C3C7D-7E01-456E-9F6E-40EBDC7F7AC7}" type="presOf" srcId="{556A4FA1-392E-47FA-8868-BACC96157991}" destId="{F22AD7F2-3EEF-4299-9CDF-67168AD17A93}" srcOrd="0" destOrd="0" presId="urn:microsoft.com/office/officeart/2005/8/layout/chevron1"/>
    <dgm:cxn modelId="{EB706086-BAAE-441B-9536-A928ADECCC0A}" type="presOf" srcId="{AC8CCFD6-6E1D-4CAA-B69E-2FEC00E95102}" destId="{0A6E3086-41B0-4C13-BA08-1712139269F9}" srcOrd="0" destOrd="0" presId="urn:microsoft.com/office/officeart/2005/8/layout/chevron1"/>
    <dgm:cxn modelId="{D183D0F8-530C-4ACC-8E9F-4BBBD9E4FFC3}" srcId="{AC8CCFD6-6E1D-4CAA-B69E-2FEC00E95102}" destId="{556A4FA1-392E-47FA-8868-BACC96157991}" srcOrd="1" destOrd="0" parTransId="{47747EBE-5C50-45E8-BFD8-0713B77E5D3C}" sibTransId="{182927E8-8973-4E62-B7C1-06AF2F6DF368}"/>
    <dgm:cxn modelId="{053A54E9-B56D-4CDD-B9DD-B3AC484D5F09}" type="presParOf" srcId="{0A6E3086-41B0-4C13-BA08-1712139269F9}" destId="{235C06C9-992D-4A12-A327-362D68D5EF2C}" srcOrd="0" destOrd="0" presId="urn:microsoft.com/office/officeart/2005/8/layout/chevron1"/>
    <dgm:cxn modelId="{0ED5CBF9-960A-4B59-B918-71FBC034AE7A}" type="presParOf" srcId="{235C06C9-992D-4A12-A327-362D68D5EF2C}" destId="{524BBD77-D836-4BEE-A19E-A2052DF9DF1E}" srcOrd="0" destOrd="0" presId="urn:microsoft.com/office/officeart/2005/8/layout/chevron1"/>
    <dgm:cxn modelId="{07AC7C47-F421-4738-B17A-66866A3EF882}" type="presParOf" srcId="{235C06C9-992D-4A12-A327-362D68D5EF2C}" destId="{B45D1D77-C20F-4633-A23B-C5237EC8937E}" srcOrd="1" destOrd="0" presId="urn:microsoft.com/office/officeart/2005/8/layout/chevron1"/>
    <dgm:cxn modelId="{C2470A03-C22F-45F0-938D-D05F21EF650C}" type="presParOf" srcId="{0A6E3086-41B0-4C13-BA08-1712139269F9}" destId="{0F7C48C2-6EA7-4665-91A1-5DD97E2A8DEB}" srcOrd="1" destOrd="0" presId="urn:microsoft.com/office/officeart/2005/8/layout/chevron1"/>
    <dgm:cxn modelId="{289B7081-E7EE-4173-984F-85DAEF4DDADD}" type="presParOf" srcId="{0A6E3086-41B0-4C13-BA08-1712139269F9}" destId="{0868E3A6-C392-444F-9743-319B3B1EDF00}" srcOrd="2" destOrd="0" presId="urn:microsoft.com/office/officeart/2005/8/layout/chevron1"/>
    <dgm:cxn modelId="{619F4655-8D5B-45F3-BB12-B25D351ED995}" type="presParOf" srcId="{0868E3A6-C392-444F-9743-319B3B1EDF00}" destId="{F22AD7F2-3EEF-4299-9CDF-67168AD17A93}" srcOrd="0" destOrd="0" presId="urn:microsoft.com/office/officeart/2005/8/layout/chevron1"/>
    <dgm:cxn modelId="{14F18D49-E6C4-416A-B1BE-C52F69E94E6C}" type="presParOf" srcId="{0868E3A6-C392-444F-9743-319B3B1EDF00}" destId="{1800FBD1-1012-4520-A363-6929414C3C50}" srcOrd="1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6A3482F2-EE09-47D5-92C7-E1D7378AA187}" type="doc">
      <dgm:prSet loTypeId="urn:microsoft.com/office/officeart/2008/layout/PictureStrip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400EA49-1FB9-4FF7-BBFB-10C301FC2FAB}" type="pres">
      <dgm:prSet presAssocID="{6A3482F2-EE09-47D5-92C7-E1D7378AA187}" presName="Name0" presStyleCnt="0">
        <dgm:presLayoutVars>
          <dgm:dir/>
          <dgm:resizeHandles val="exact"/>
        </dgm:presLayoutVars>
      </dgm:prSet>
      <dgm:spPr/>
    </dgm:pt>
  </dgm:ptLst>
  <dgm:cxnLst>
    <dgm:cxn modelId="{CA417E64-09E2-4529-8E1C-32D82F4DC721}" type="presOf" srcId="{6A3482F2-EE09-47D5-92C7-E1D7378AA187}" destId="{B400EA49-1FB9-4FF7-BBFB-10C301FC2FAB}" srcOrd="0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AC8CCFD6-6E1D-4CAA-B69E-2FEC00E95102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56A4FA1-392E-47FA-8868-BACC96157991}">
      <dgm:prSet custT="1"/>
      <dgm:spPr/>
      <dgm:t>
        <a:bodyPr/>
        <a:lstStyle/>
        <a:p>
          <a:r>
            <a:rPr lang="ru-RU" sz="13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Постановление Правительства НО от 04.08.2023 № 220 </a:t>
          </a:r>
        </a:p>
      </dgm:t>
    </dgm:pt>
    <dgm:pt modelId="{47747EBE-5C50-45E8-BFD8-0713B77E5D3C}" type="parTrans" cxnId="{D183D0F8-530C-4ACC-8E9F-4BBBD9E4FFC3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182927E8-8973-4E62-B7C1-06AF2F6DF368}" type="sibTrans" cxnId="{D183D0F8-530C-4ACC-8E9F-4BBBD9E4FFC3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0A6E3086-41B0-4C13-BA08-1712139269F9}" type="pres">
      <dgm:prSet presAssocID="{AC8CCFD6-6E1D-4CAA-B69E-2FEC00E95102}" presName="Name0" presStyleCnt="0">
        <dgm:presLayoutVars>
          <dgm:dir/>
          <dgm:animLvl val="lvl"/>
          <dgm:resizeHandles val="exact"/>
        </dgm:presLayoutVars>
      </dgm:prSet>
      <dgm:spPr/>
    </dgm:pt>
    <dgm:pt modelId="{9C985426-086A-44A3-B9AE-D0A52165E426}" type="pres">
      <dgm:prSet presAssocID="{556A4FA1-392E-47FA-8868-BACC96157991}" presName="parTxOnly" presStyleLbl="node1" presStyleIdx="0" presStyleCnt="1" custScaleX="100098" custLinFactNeighborX="-776" custLinFactNeighborY="2506">
        <dgm:presLayoutVars>
          <dgm:chMax val="0"/>
          <dgm:chPref val="0"/>
          <dgm:bulletEnabled val="1"/>
        </dgm:presLayoutVars>
      </dgm:prSet>
      <dgm:spPr/>
    </dgm:pt>
  </dgm:ptLst>
  <dgm:cxnLst>
    <dgm:cxn modelId="{DF63E348-4BC7-4B64-B58C-979D85CDF391}" type="presOf" srcId="{556A4FA1-392E-47FA-8868-BACC96157991}" destId="{9C985426-086A-44A3-B9AE-D0A52165E426}" srcOrd="0" destOrd="0" presId="urn:microsoft.com/office/officeart/2005/8/layout/chevron1"/>
    <dgm:cxn modelId="{A77E789E-6AAC-4697-9B1E-8F93A09C46C9}" type="presOf" srcId="{AC8CCFD6-6E1D-4CAA-B69E-2FEC00E95102}" destId="{0A6E3086-41B0-4C13-BA08-1712139269F9}" srcOrd="0" destOrd="0" presId="urn:microsoft.com/office/officeart/2005/8/layout/chevron1"/>
    <dgm:cxn modelId="{D183D0F8-530C-4ACC-8E9F-4BBBD9E4FFC3}" srcId="{AC8CCFD6-6E1D-4CAA-B69E-2FEC00E95102}" destId="{556A4FA1-392E-47FA-8868-BACC96157991}" srcOrd="0" destOrd="0" parTransId="{47747EBE-5C50-45E8-BFD8-0713B77E5D3C}" sibTransId="{182927E8-8973-4E62-B7C1-06AF2F6DF368}"/>
    <dgm:cxn modelId="{48C3C276-803A-4832-9C75-06AF60A24C9D}" type="presParOf" srcId="{0A6E3086-41B0-4C13-BA08-1712139269F9}" destId="{9C985426-086A-44A3-B9AE-D0A52165E426}" srcOrd="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AC8CCFD6-6E1D-4CAA-B69E-2FEC00E95102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56A4FA1-392E-47FA-8868-BACC96157991}">
      <dgm:prSet custT="1"/>
      <dgm:spPr/>
      <dgm:t>
        <a:bodyPr/>
        <a:lstStyle/>
        <a:p>
          <a:r>
            <a:rPr lang="ru-RU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НПА в разработке</a:t>
          </a:r>
          <a:endParaRPr lang="ru-RU" sz="1600" dirty="0">
            <a:solidFill>
              <a:schemeClr val="tx1"/>
            </a:solidFill>
          </a:endParaRPr>
        </a:p>
      </dgm:t>
    </dgm:pt>
    <dgm:pt modelId="{47747EBE-5C50-45E8-BFD8-0713B77E5D3C}" type="parTrans" cxnId="{D183D0F8-530C-4ACC-8E9F-4BBBD9E4FFC3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182927E8-8973-4E62-B7C1-06AF2F6DF368}" type="sibTrans" cxnId="{D183D0F8-530C-4ACC-8E9F-4BBBD9E4FFC3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0A6E3086-41B0-4C13-BA08-1712139269F9}" type="pres">
      <dgm:prSet presAssocID="{AC8CCFD6-6E1D-4CAA-B69E-2FEC00E95102}" presName="Name0" presStyleCnt="0">
        <dgm:presLayoutVars>
          <dgm:dir/>
          <dgm:animLvl val="lvl"/>
          <dgm:resizeHandles val="exact"/>
        </dgm:presLayoutVars>
      </dgm:prSet>
      <dgm:spPr/>
    </dgm:pt>
    <dgm:pt modelId="{9C985426-086A-44A3-B9AE-D0A52165E426}" type="pres">
      <dgm:prSet presAssocID="{556A4FA1-392E-47FA-8868-BACC96157991}" presName="parTxOnly" presStyleLbl="node1" presStyleIdx="0" presStyleCnt="1" custLinFactNeighborX="0" custLinFactNeighborY="51664">
        <dgm:presLayoutVars>
          <dgm:chMax val="0"/>
          <dgm:chPref val="0"/>
          <dgm:bulletEnabled val="1"/>
        </dgm:presLayoutVars>
      </dgm:prSet>
      <dgm:spPr/>
    </dgm:pt>
  </dgm:ptLst>
  <dgm:cxnLst>
    <dgm:cxn modelId="{D7A35149-5461-46DA-BFBE-452258B5C4B4}" type="presOf" srcId="{AC8CCFD6-6E1D-4CAA-B69E-2FEC00E95102}" destId="{0A6E3086-41B0-4C13-BA08-1712139269F9}" srcOrd="0" destOrd="0" presId="urn:microsoft.com/office/officeart/2005/8/layout/chevron1"/>
    <dgm:cxn modelId="{D804B2F6-BD4F-4B71-8D1E-00ADBD9E8F19}" type="presOf" srcId="{556A4FA1-392E-47FA-8868-BACC96157991}" destId="{9C985426-086A-44A3-B9AE-D0A52165E426}" srcOrd="0" destOrd="0" presId="urn:microsoft.com/office/officeart/2005/8/layout/chevron1"/>
    <dgm:cxn modelId="{D183D0F8-530C-4ACC-8E9F-4BBBD9E4FFC3}" srcId="{AC8CCFD6-6E1D-4CAA-B69E-2FEC00E95102}" destId="{556A4FA1-392E-47FA-8868-BACC96157991}" srcOrd="0" destOrd="0" parTransId="{47747EBE-5C50-45E8-BFD8-0713B77E5D3C}" sibTransId="{182927E8-8973-4E62-B7C1-06AF2F6DF368}"/>
    <dgm:cxn modelId="{14BAA64B-6894-49AB-A3CA-916671FB1D2A}" type="presParOf" srcId="{0A6E3086-41B0-4C13-BA08-1712139269F9}" destId="{9C985426-086A-44A3-B9AE-D0A52165E426}" srcOrd="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AC8CCFD6-6E1D-4CAA-B69E-2FEC00E95102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56A4FA1-392E-47FA-8868-BACC96157991}">
      <dgm:prSet custT="1"/>
      <dgm:spPr/>
      <dgm:t>
        <a:bodyPr/>
        <a:lstStyle/>
        <a:p>
          <a:pPr>
            <a:spcAft>
              <a:spcPts val="0"/>
            </a:spcAft>
          </a:pPr>
          <a:r>
            <a:rPr lang="ru-RU" sz="13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Приказ министерства сельского хозяйства и продовольственных ресурсов </a:t>
          </a:r>
        </a:p>
        <a:p>
          <a:pPr>
            <a:spcAft>
              <a:spcPts val="0"/>
            </a:spcAft>
          </a:pPr>
          <a:r>
            <a:rPr lang="ru-RU" sz="13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Нижегородской области от 05.06.2026 № 232 </a:t>
          </a:r>
        </a:p>
      </dgm:t>
    </dgm:pt>
    <dgm:pt modelId="{47747EBE-5C50-45E8-BFD8-0713B77E5D3C}" type="parTrans" cxnId="{D183D0F8-530C-4ACC-8E9F-4BBBD9E4FFC3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182927E8-8973-4E62-B7C1-06AF2F6DF368}" type="sibTrans" cxnId="{D183D0F8-530C-4ACC-8E9F-4BBBD9E4FFC3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0A6E3086-41B0-4C13-BA08-1712139269F9}" type="pres">
      <dgm:prSet presAssocID="{AC8CCFD6-6E1D-4CAA-B69E-2FEC00E95102}" presName="Name0" presStyleCnt="0">
        <dgm:presLayoutVars>
          <dgm:dir/>
          <dgm:animLvl val="lvl"/>
          <dgm:resizeHandles val="exact"/>
        </dgm:presLayoutVars>
      </dgm:prSet>
      <dgm:spPr/>
    </dgm:pt>
    <dgm:pt modelId="{9C985426-086A-44A3-B9AE-D0A52165E426}" type="pres">
      <dgm:prSet presAssocID="{556A4FA1-392E-47FA-8868-BACC96157991}" presName="parTxOnly" presStyleLbl="node1" presStyleIdx="0" presStyleCnt="1" custLinFactNeighborX="422" custLinFactNeighborY="17475">
        <dgm:presLayoutVars>
          <dgm:chMax val="0"/>
          <dgm:chPref val="0"/>
          <dgm:bulletEnabled val="1"/>
        </dgm:presLayoutVars>
      </dgm:prSet>
      <dgm:spPr/>
    </dgm:pt>
  </dgm:ptLst>
  <dgm:cxnLst>
    <dgm:cxn modelId="{E8D8DF5B-611C-407F-8143-864CD4725A73}" type="presOf" srcId="{AC8CCFD6-6E1D-4CAA-B69E-2FEC00E95102}" destId="{0A6E3086-41B0-4C13-BA08-1712139269F9}" srcOrd="0" destOrd="0" presId="urn:microsoft.com/office/officeart/2005/8/layout/chevron1"/>
    <dgm:cxn modelId="{D183D0F8-530C-4ACC-8E9F-4BBBD9E4FFC3}" srcId="{AC8CCFD6-6E1D-4CAA-B69E-2FEC00E95102}" destId="{556A4FA1-392E-47FA-8868-BACC96157991}" srcOrd="0" destOrd="0" parTransId="{47747EBE-5C50-45E8-BFD8-0713B77E5D3C}" sibTransId="{182927E8-8973-4E62-B7C1-06AF2F6DF368}"/>
    <dgm:cxn modelId="{0D8BE0FA-7355-4F4A-BD05-A6196619DC9A}" type="presOf" srcId="{556A4FA1-392E-47FA-8868-BACC96157991}" destId="{9C985426-086A-44A3-B9AE-D0A52165E426}" srcOrd="0" destOrd="0" presId="urn:microsoft.com/office/officeart/2005/8/layout/chevron1"/>
    <dgm:cxn modelId="{0FADCD12-07F8-4B00-81EC-6FB1CD2A49D2}" type="presParOf" srcId="{0A6E3086-41B0-4C13-BA08-1712139269F9}" destId="{9C985426-086A-44A3-B9AE-D0A52165E426}" srcOrd="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EAB786-2612-4561-A564-7BA33F658C16}">
      <dsp:nvSpPr>
        <dsp:cNvPr id="0" name=""/>
        <dsp:cNvSpPr/>
      </dsp:nvSpPr>
      <dsp:spPr>
        <a:xfrm>
          <a:off x="0" y="0"/>
          <a:ext cx="9714972" cy="74754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4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Постановление Правительства РФ 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4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от 14.07.2012 № 717 (приложение</a:t>
          </a:r>
          <a:r>
            <a:rPr lang="en-US" sz="24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24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№8)</a:t>
          </a:r>
        </a:p>
      </dsp:txBody>
      <dsp:txXfrm>
        <a:off x="373775" y="0"/>
        <a:ext cx="8967423" cy="74754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EAB786-2612-4561-A564-7BA33F658C16}">
      <dsp:nvSpPr>
        <dsp:cNvPr id="0" name=""/>
        <dsp:cNvSpPr/>
      </dsp:nvSpPr>
      <dsp:spPr>
        <a:xfrm>
          <a:off x="38583" y="0"/>
          <a:ext cx="4127094" cy="37071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1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Решение о порядке предоставления субсидии  </a:t>
          </a:r>
        </a:p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1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от 27 мая 2026 г.  № 26-22000000-R5014-22458-Р</a:t>
          </a:r>
        </a:p>
      </dsp:txBody>
      <dsp:txXfrm>
        <a:off x="223938" y="0"/>
        <a:ext cx="3756384" cy="37071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EAB786-2612-4561-A564-7BA33F658C16}">
      <dsp:nvSpPr>
        <dsp:cNvPr id="0" name=""/>
        <dsp:cNvSpPr/>
      </dsp:nvSpPr>
      <dsp:spPr>
        <a:xfrm>
          <a:off x="0" y="0"/>
          <a:ext cx="4146027" cy="38689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1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Решение о порядке предоставления субсидии  </a:t>
          </a:r>
        </a:p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1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от 6 июля 2026 г.  № </a:t>
          </a:r>
          <a:r>
            <a:rPr lang="en-US" sz="11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25-22000000-R5016-07161-</a:t>
          </a:r>
          <a:r>
            <a:rPr lang="ru-RU" sz="10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Р</a:t>
          </a:r>
        </a:p>
      </dsp:txBody>
      <dsp:txXfrm>
        <a:off x="193448" y="0"/>
        <a:ext cx="3759132" cy="38689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EAB786-2612-4561-A564-7BA33F658C16}">
      <dsp:nvSpPr>
        <dsp:cNvPr id="0" name=""/>
        <dsp:cNvSpPr/>
      </dsp:nvSpPr>
      <dsp:spPr>
        <a:xfrm>
          <a:off x="0" y="0"/>
          <a:ext cx="4146027" cy="49470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1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Решение о порядке предоставления субсидии от 9 февраля 2026 г. № 25-22000000-R5012-06354-Р</a:t>
          </a:r>
          <a:endParaRPr lang="ru-RU" sz="1100" kern="1200" dirty="0">
            <a:solidFill>
              <a:srgbClr val="FF0000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47353" y="0"/>
        <a:ext cx="3651322" cy="49470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EAB786-2612-4561-A564-7BA33F658C16}">
      <dsp:nvSpPr>
        <dsp:cNvPr id="0" name=""/>
        <dsp:cNvSpPr/>
      </dsp:nvSpPr>
      <dsp:spPr>
        <a:xfrm>
          <a:off x="4046" y="0"/>
          <a:ext cx="4146027" cy="56787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1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Решение о порядке предоставления субсидии</a:t>
          </a:r>
        </a:p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1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 от 8 мая 2026 г.  № </a:t>
          </a:r>
          <a:r>
            <a:rPr lang="en-US" sz="11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25-22000000-R5019-07714-</a:t>
          </a:r>
          <a:r>
            <a:rPr lang="ru-RU" sz="11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Р</a:t>
          </a:r>
        </a:p>
      </dsp:txBody>
      <dsp:txXfrm>
        <a:off x="287986" y="0"/>
        <a:ext cx="3578148" cy="56787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EAB786-2612-4561-A564-7BA33F658C16}">
      <dsp:nvSpPr>
        <dsp:cNvPr id="0" name=""/>
        <dsp:cNvSpPr/>
      </dsp:nvSpPr>
      <dsp:spPr>
        <a:xfrm>
          <a:off x="4046" y="0"/>
          <a:ext cx="4146027" cy="39282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1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Решение о порядке предоставления субсидии </a:t>
          </a:r>
        </a:p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1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от 5 августа 2026 г.  № </a:t>
          </a:r>
          <a:r>
            <a:rPr lang="en-US" sz="11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26-22000000-R5015-22465-</a:t>
          </a:r>
          <a:r>
            <a:rPr lang="ru-RU" sz="11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Р</a:t>
          </a:r>
        </a:p>
      </dsp:txBody>
      <dsp:txXfrm>
        <a:off x="200461" y="0"/>
        <a:ext cx="3753198" cy="392829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EAB786-2612-4561-A564-7BA33F658C16}">
      <dsp:nvSpPr>
        <dsp:cNvPr id="0" name=""/>
        <dsp:cNvSpPr/>
      </dsp:nvSpPr>
      <dsp:spPr>
        <a:xfrm>
          <a:off x="0" y="0"/>
          <a:ext cx="4146027" cy="38689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1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Решение о порядке предоставления субсидии  </a:t>
          </a:r>
        </a:p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1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от 16 июня 2026 г.  № </a:t>
          </a:r>
          <a:r>
            <a:rPr lang="en-US" sz="11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26-22000000-R5011-22454-</a:t>
          </a:r>
          <a:r>
            <a:rPr lang="ru-RU" sz="11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Р</a:t>
          </a:r>
          <a:endParaRPr lang="ru-RU" sz="1100" kern="1200" dirty="0">
            <a:solidFill>
              <a:srgbClr val="7030A0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93448" y="0"/>
        <a:ext cx="3759132" cy="386895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4BBD77-D836-4BEE-A19E-A2052DF9DF1E}">
      <dsp:nvSpPr>
        <dsp:cNvPr id="0" name=""/>
        <dsp:cNvSpPr/>
      </dsp:nvSpPr>
      <dsp:spPr>
        <a:xfrm>
          <a:off x="9197" y="850"/>
          <a:ext cx="4792344" cy="64434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Решение о порядке предоставления субсидии 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№ 25-66428-01969-Р</a:t>
          </a:r>
        </a:p>
      </dsp:txBody>
      <dsp:txXfrm>
        <a:off x="331368" y="850"/>
        <a:ext cx="4148002" cy="644342"/>
      </dsp:txXfrm>
    </dsp:sp>
    <dsp:sp modelId="{B45D1D77-C20F-4633-A23B-C5237EC8937E}">
      <dsp:nvSpPr>
        <dsp:cNvPr id="0" name=""/>
        <dsp:cNvSpPr/>
      </dsp:nvSpPr>
      <dsp:spPr>
        <a:xfrm>
          <a:off x="13202" y="633897"/>
          <a:ext cx="3814953" cy="144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800" kern="1200" dirty="0">
            <a:solidFill>
              <a:schemeClr val="tx1"/>
            </a:solidFill>
          </a:endParaRPr>
        </a:p>
      </dsp:txBody>
      <dsp:txXfrm>
        <a:off x="13202" y="633897"/>
        <a:ext cx="3814953" cy="144000"/>
      </dsp:txXfrm>
    </dsp:sp>
    <dsp:sp modelId="{F936D895-F24F-470B-BDCA-87F9B96D7677}">
      <dsp:nvSpPr>
        <dsp:cNvPr id="0" name=""/>
        <dsp:cNvSpPr/>
      </dsp:nvSpPr>
      <dsp:spPr>
        <a:xfrm>
          <a:off x="4729389" y="24171"/>
          <a:ext cx="4465355" cy="59929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Приказы Минсельхоза России от 26.03.2026 № 179, от 03.12.2021 № 823, от 14.02.2024 № 65</a:t>
          </a:r>
        </a:p>
      </dsp:txBody>
      <dsp:txXfrm>
        <a:off x="5029034" y="24171"/>
        <a:ext cx="3866065" cy="599290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E51DCA-35C9-4EC1-9019-6CEAF14B47C7}">
      <dsp:nvSpPr>
        <dsp:cNvPr id="0" name=""/>
        <dsp:cNvSpPr/>
      </dsp:nvSpPr>
      <dsp:spPr>
        <a:xfrm>
          <a:off x="0" y="0"/>
          <a:ext cx="3580939" cy="88985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marL="0" lvl="0" indent="0" algn="ctr" defTabSz="488950">
            <a:lnSpc>
              <a:spcPct val="11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1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Постановление Правительства РФ от 14.07.2012 № 717</a:t>
          </a:r>
        </a:p>
        <a:p>
          <a:pPr marL="0" lvl="0" indent="0" algn="ctr" defTabSz="488950">
            <a:lnSpc>
              <a:spcPct val="11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1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(приложение 12(1), приложение 15, приложение 17</a:t>
          </a:r>
          <a:r>
            <a:rPr lang="ru-RU" sz="11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)</a:t>
          </a:r>
        </a:p>
      </dsp:txBody>
      <dsp:txXfrm>
        <a:off x="444928" y="0"/>
        <a:ext cx="2691083" cy="889856"/>
      </dsp:txXfrm>
    </dsp:sp>
    <dsp:sp modelId="{7706373C-F20B-4582-A203-3B956D4CDCF2}">
      <dsp:nvSpPr>
        <dsp:cNvPr id="0" name=""/>
        <dsp:cNvSpPr/>
      </dsp:nvSpPr>
      <dsp:spPr>
        <a:xfrm>
          <a:off x="3239397" y="0"/>
          <a:ext cx="3451141" cy="88985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100" b="1" i="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Приказы Минсельхоза России</a:t>
          </a:r>
        </a:p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100" b="1" i="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от 23.06.2023 № 588, </a:t>
          </a:r>
        </a:p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100" b="1" i="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от 22.01.2024 № 17,</a:t>
          </a:r>
        </a:p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100" b="1" i="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от 26.06.2024 № 350,</a:t>
          </a:r>
        </a:p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100" b="1" i="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от 01.08.2024 № 448</a:t>
          </a:r>
          <a:endParaRPr lang="ru-RU" sz="1100" b="1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684325" y="0"/>
        <a:ext cx="2561285" cy="889856"/>
      </dsp:txXfrm>
    </dsp:sp>
    <dsp:sp modelId="{4A89AFB2-6644-4730-AD22-177892228F54}">
      <dsp:nvSpPr>
        <dsp:cNvPr id="0" name=""/>
        <dsp:cNvSpPr/>
      </dsp:nvSpPr>
      <dsp:spPr>
        <a:xfrm>
          <a:off x="6345425" y="0"/>
          <a:ext cx="3481235" cy="88985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marL="0" lvl="0" indent="0" algn="ctr" defTabSz="488950">
            <a:lnSpc>
              <a:spcPct val="11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100" b="1" i="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Приказ МСХ НО </a:t>
          </a:r>
        </a:p>
        <a:p>
          <a:pPr marL="0" lvl="0" indent="0" algn="ctr" defTabSz="488950">
            <a:lnSpc>
              <a:spcPct val="11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100" b="1" i="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от 29.07.2026 № 290</a:t>
          </a:r>
        </a:p>
      </dsp:txBody>
      <dsp:txXfrm>
        <a:off x="6790353" y="0"/>
        <a:ext cx="2591379" cy="889856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4BBD77-D836-4BEE-A19E-A2052DF9DF1E}">
      <dsp:nvSpPr>
        <dsp:cNvPr id="0" name=""/>
        <dsp:cNvSpPr/>
      </dsp:nvSpPr>
      <dsp:spPr>
        <a:xfrm>
          <a:off x="9413" y="0"/>
          <a:ext cx="9629535" cy="43173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marL="0" lvl="0" indent="0" algn="ctr" defTabSz="577850">
            <a:lnSpc>
              <a:spcPct val="11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300" b="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Постановление Правительства РФ  от 14.05.2021 №</a:t>
          </a:r>
          <a:r>
            <a:rPr lang="en-US" sz="1300" b="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731</a:t>
          </a:r>
          <a:r>
            <a:rPr lang="ru-RU" sz="1300" b="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(приложение №6), </a:t>
          </a:r>
        </a:p>
        <a:p>
          <a:pPr marL="0" lvl="0" indent="0" algn="ctr" defTabSz="577850">
            <a:lnSpc>
              <a:spcPct val="11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300" b="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приказ Минсельхоза России от 28.28.2024 №</a:t>
          </a:r>
          <a:r>
            <a:rPr lang="en-US" sz="1300" b="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300" b="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495</a:t>
          </a:r>
        </a:p>
      </dsp:txBody>
      <dsp:txXfrm>
        <a:off x="225279" y="0"/>
        <a:ext cx="9197804" cy="431731"/>
      </dsp:txXfrm>
    </dsp:sp>
    <dsp:sp modelId="{B45D1D77-C20F-4633-A23B-C5237EC8937E}">
      <dsp:nvSpPr>
        <dsp:cNvPr id="0" name=""/>
        <dsp:cNvSpPr/>
      </dsp:nvSpPr>
      <dsp:spPr>
        <a:xfrm>
          <a:off x="4706" y="341731"/>
          <a:ext cx="7703628" cy="9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57150" lvl="1" indent="-57150" algn="l" defTabSz="222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500" kern="1200" dirty="0">
            <a:solidFill>
              <a:schemeClr val="tx1"/>
            </a:solidFill>
          </a:endParaRPr>
        </a:p>
      </dsp:txBody>
      <dsp:txXfrm>
        <a:off x="4706" y="341731"/>
        <a:ext cx="7703628" cy="90000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4BBD77-D836-4BEE-A19E-A2052DF9DF1E}">
      <dsp:nvSpPr>
        <dsp:cNvPr id="0" name=""/>
        <dsp:cNvSpPr/>
      </dsp:nvSpPr>
      <dsp:spPr>
        <a:xfrm>
          <a:off x="0" y="0"/>
          <a:ext cx="9633394" cy="47405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marL="0" lvl="0" indent="0" algn="ctr" defTabSz="577850">
            <a:lnSpc>
              <a:spcPct val="11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300" i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Субсидия предоставляется в размере, определенном Указом Губернатора </a:t>
          </a:r>
        </a:p>
        <a:p>
          <a:pPr marL="0" lvl="0" indent="0" algn="ctr" defTabSz="577850">
            <a:lnSpc>
              <a:spcPct val="11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300" i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Нижегородской области от 16 марта 2026 г. № 56.</a:t>
          </a:r>
          <a:endParaRPr lang="ru-RU" sz="1300" b="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37026" y="0"/>
        <a:ext cx="9159343" cy="474051"/>
      </dsp:txXfrm>
    </dsp:sp>
    <dsp:sp modelId="{B45D1D77-C20F-4633-A23B-C5237EC8937E}">
      <dsp:nvSpPr>
        <dsp:cNvPr id="0" name=""/>
        <dsp:cNvSpPr/>
      </dsp:nvSpPr>
      <dsp:spPr>
        <a:xfrm>
          <a:off x="4708" y="0"/>
          <a:ext cx="7706715" cy="4740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57150" lvl="1" indent="-57150" algn="l" defTabSz="222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500" kern="1200" dirty="0">
            <a:solidFill>
              <a:schemeClr val="tx1"/>
            </a:solidFill>
          </a:endParaRPr>
        </a:p>
      </dsp:txBody>
      <dsp:txXfrm>
        <a:off x="4708" y="0"/>
        <a:ext cx="7706715" cy="474051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4BBD77-D836-4BEE-A19E-A2052DF9DF1E}">
      <dsp:nvSpPr>
        <dsp:cNvPr id="0" name=""/>
        <dsp:cNvSpPr/>
      </dsp:nvSpPr>
      <dsp:spPr>
        <a:xfrm>
          <a:off x="0" y="124290"/>
          <a:ext cx="4642108" cy="59400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marL="0" lvl="0" indent="0" algn="ctr" defTabSz="577850">
            <a:lnSpc>
              <a:spcPct val="11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300" b="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Постановление Правительства РФ </a:t>
          </a:r>
        </a:p>
        <a:p>
          <a:pPr marL="0" lvl="0" indent="0" algn="ctr" defTabSz="577850">
            <a:lnSpc>
              <a:spcPct val="11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300" b="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от 14.07.2012 № 717 (приложение 14)</a:t>
          </a:r>
        </a:p>
      </dsp:txBody>
      <dsp:txXfrm>
        <a:off x="297000" y="124290"/>
        <a:ext cx="4048108" cy="594000"/>
      </dsp:txXfrm>
    </dsp:sp>
    <dsp:sp modelId="{B45D1D77-C20F-4633-A23B-C5237EC8937E}">
      <dsp:nvSpPr>
        <dsp:cNvPr id="0" name=""/>
        <dsp:cNvSpPr/>
      </dsp:nvSpPr>
      <dsp:spPr>
        <a:xfrm>
          <a:off x="2382" y="704402"/>
          <a:ext cx="3713686" cy="198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1100" kern="1200" dirty="0">
            <a:solidFill>
              <a:schemeClr val="tx1"/>
            </a:solidFill>
          </a:endParaRPr>
        </a:p>
      </dsp:txBody>
      <dsp:txXfrm>
        <a:off x="2382" y="704402"/>
        <a:ext cx="3713686" cy="198000"/>
      </dsp:txXfrm>
    </dsp:sp>
    <dsp:sp modelId="{F22AD7F2-3EEF-4299-9CDF-67168AD17A93}">
      <dsp:nvSpPr>
        <dsp:cNvPr id="0" name=""/>
        <dsp:cNvSpPr/>
      </dsp:nvSpPr>
      <dsp:spPr>
        <a:xfrm>
          <a:off x="4595884" y="128044"/>
          <a:ext cx="4167220" cy="59400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marL="0" lvl="0" indent="0" algn="ctr" defTabSz="577850">
            <a:lnSpc>
              <a:spcPct val="11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300" b="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Решение о порядке предоставления субсидии № 26-22000000-R3580-22508-Р</a:t>
          </a:r>
        </a:p>
      </dsp:txBody>
      <dsp:txXfrm>
        <a:off x="4892884" y="128044"/>
        <a:ext cx="3573220" cy="594000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E51DCA-35C9-4EC1-9019-6CEAF14B47C7}">
      <dsp:nvSpPr>
        <dsp:cNvPr id="0" name=""/>
        <dsp:cNvSpPr/>
      </dsp:nvSpPr>
      <dsp:spPr>
        <a:xfrm>
          <a:off x="0" y="0"/>
          <a:ext cx="3600997" cy="74450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11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200" b="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Постановление Правительства РФ от 14.07.2012 № 717</a:t>
          </a:r>
        </a:p>
        <a:p>
          <a:pPr marL="0" lvl="0" indent="0" algn="ctr" defTabSz="533400">
            <a:lnSpc>
              <a:spcPct val="11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200" b="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(приложение 22(4)</a:t>
          </a:r>
        </a:p>
      </dsp:txBody>
      <dsp:txXfrm>
        <a:off x="372253" y="0"/>
        <a:ext cx="2856491" cy="744506"/>
      </dsp:txXfrm>
    </dsp:sp>
    <dsp:sp modelId="{7706373C-F20B-4582-A203-3B956D4CDCF2}">
      <dsp:nvSpPr>
        <dsp:cNvPr id="0" name=""/>
        <dsp:cNvSpPr/>
      </dsp:nvSpPr>
      <dsp:spPr>
        <a:xfrm>
          <a:off x="3234847" y="0"/>
          <a:ext cx="3252736" cy="74450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200" b="0" i="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Приказ Минсельхоза России</a:t>
          </a:r>
        </a:p>
        <a:p>
          <a:pPr marL="0" lvl="0" indent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200" b="0" i="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от 30.03.2026 №185</a:t>
          </a:r>
          <a:endParaRPr lang="ru-RU" sz="1200" b="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607100" y="0"/>
        <a:ext cx="2508230" cy="744506"/>
      </dsp:txXfrm>
    </dsp:sp>
    <dsp:sp modelId="{4A89AFB2-6644-4730-AD22-177892228F54}">
      <dsp:nvSpPr>
        <dsp:cNvPr id="0" name=""/>
        <dsp:cNvSpPr/>
      </dsp:nvSpPr>
      <dsp:spPr>
        <a:xfrm>
          <a:off x="6119910" y="0"/>
          <a:ext cx="3708799" cy="74450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marL="0" lvl="0" indent="0" algn="ctr" defTabSz="488950">
            <a:lnSpc>
              <a:spcPct val="110000"/>
            </a:lnSpc>
            <a:spcBef>
              <a:spcPct val="0"/>
            </a:spcBef>
            <a:spcAft>
              <a:spcPts val="0"/>
            </a:spcAft>
            <a:buNone/>
          </a:pPr>
          <a:endParaRPr lang="ru-RU" sz="1100" b="1" i="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marL="0" lvl="0" indent="0" algn="ctr" defTabSz="488950">
            <a:lnSpc>
              <a:spcPct val="11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200" b="0" i="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Решение о порядке предоставления субсидии от 21.09.2026 г. </a:t>
          </a:r>
        </a:p>
        <a:p>
          <a:pPr marL="0" lvl="0" indent="0" algn="ctr" defTabSz="488950">
            <a:lnSpc>
              <a:spcPct val="11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200" b="0" i="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№ 26-22000000-R0160-22499-Р</a:t>
          </a:r>
        </a:p>
        <a:p>
          <a:pPr marL="0" lvl="0" indent="0" algn="ctr" defTabSz="488950">
            <a:lnSpc>
              <a:spcPct val="110000"/>
            </a:lnSpc>
            <a:spcBef>
              <a:spcPct val="0"/>
            </a:spcBef>
            <a:spcAft>
              <a:spcPts val="0"/>
            </a:spcAft>
            <a:buNone/>
          </a:pPr>
          <a:endParaRPr lang="ru-RU" sz="1100" b="1" i="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492163" y="0"/>
        <a:ext cx="2964293" cy="744506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E51DCA-35C9-4EC1-9019-6CEAF14B47C7}">
      <dsp:nvSpPr>
        <dsp:cNvPr id="0" name=""/>
        <dsp:cNvSpPr/>
      </dsp:nvSpPr>
      <dsp:spPr>
        <a:xfrm>
          <a:off x="0" y="0"/>
          <a:ext cx="3405885" cy="74450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11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2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Постановление Правительства РФ от 14.07.2012 № 717 </a:t>
          </a:r>
        </a:p>
        <a:p>
          <a:pPr marL="0" lvl="0" indent="0" algn="ctr" defTabSz="533400">
            <a:lnSpc>
              <a:spcPct val="11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2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(</a:t>
          </a:r>
          <a:r>
            <a:rPr lang="ru-RU" sz="1200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Приложени</a:t>
          </a:r>
          <a:r>
            <a:rPr lang="en-US" sz="12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е </a:t>
          </a:r>
          <a:r>
            <a:rPr lang="ru-RU" sz="12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№ 12) </a:t>
          </a:r>
          <a:endParaRPr lang="ru-RU" sz="1200" b="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72253" y="0"/>
        <a:ext cx="2661379" cy="744506"/>
      </dsp:txXfrm>
    </dsp:sp>
    <dsp:sp modelId="{7706373C-F20B-4582-A203-3B956D4CDCF2}">
      <dsp:nvSpPr>
        <dsp:cNvPr id="0" name=""/>
        <dsp:cNvSpPr/>
      </dsp:nvSpPr>
      <dsp:spPr>
        <a:xfrm>
          <a:off x="3059025" y="0"/>
          <a:ext cx="3076494" cy="74450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2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Приказ Минсельхоза РФ </a:t>
          </a:r>
        </a:p>
        <a:p>
          <a:pPr marL="0" lvl="0" indent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2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от 17.02.2026 №88</a:t>
          </a:r>
          <a:endParaRPr lang="ru-RU" sz="1200" b="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431278" y="0"/>
        <a:ext cx="2331988" cy="744506"/>
      </dsp:txXfrm>
    </dsp:sp>
    <dsp:sp modelId="{4A89AFB2-6644-4730-AD22-177892228F54}">
      <dsp:nvSpPr>
        <dsp:cNvPr id="0" name=""/>
        <dsp:cNvSpPr/>
      </dsp:nvSpPr>
      <dsp:spPr>
        <a:xfrm>
          <a:off x="5787768" y="0"/>
          <a:ext cx="3874794" cy="74450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11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2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Решение о порядке предоставления субсидии от 08.04.2026 г. №25-2200000000-</a:t>
          </a:r>
          <a:r>
            <a:rPr lang="en-US" sz="12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R</a:t>
          </a:r>
          <a:r>
            <a:rPr lang="ru-RU" sz="12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3410-06871-Р</a:t>
          </a:r>
          <a:r>
            <a:rPr lang="ru-RU" sz="1100" kern="1200" dirty="0">
              <a:solidFill>
                <a:schemeClr val="tx1"/>
              </a:solidFill>
            </a:rPr>
            <a:t>. </a:t>
          </a:r>
          <a:endParaRPr lang="ru-RU" sz="1100" b="1" i="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160021" y="0"/>
        <a:ext cx="3130288" cy="744506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4BBD77-D836-4BEE-A19E-A2052DF9DF1E}">
      <dsp:nvSpPr>
        <dsp:cNvPr id="0" name=""/>
        <dsp:cNvSpPr/>
      </dsp:nvSpPr>
      <dsp:spPr>
        <a:xfrm>
          <a:off x="27984" y="0"/>
          <a:ext cx="4617410" cy="42390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marL="0" lvl="0" indent="0" algn="ctr" defTabSz="57785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3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Постановление Правительства РФ </a:t>
          </a:r>
        </a:p>
        <a:p>
          <a:pPr marL="0" lvl="0" indent="0" algn="ctr" defTabSz="57785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3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от 14.07.2012 № 717 (</a:t>
          </a:r>
          <a:r>
            <a:rPr lang="ru-RU" sz="1300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Приложени</a:t>
          </a:r>
          <a:r>
            <a:rPr lang="en-US" sz="13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е </a:t>
          </a:r>
          <a:r>
            <a:rPr lang="ru-RU" sz="13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№12 (1))</a:t>
          </a:r>
        </a:p>
      </dsp:txBody>
      <dsp:txXfrm>
        <a:off x="239937" y="0"/>
        <a:ext cx="4193505" cy="423905"/>
      </dsp:txXfrm>
    </dsp:sp>
    <dsp:sp modelId="{B45D1D77-C20F-4633-A23B-C5237EC8937E}">
      <dsp:nvSpPr>
        <dsp:cNvPr id="0" name=""/>
        <dsp:cNvSpPr/>
      </dsp:nvSpPr>
      <dsp:spPr>
        <a:xfrm>
          <a:off x="1342" y="486873"/>
          <a:ext cx="3693928" cy="126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1400" kern="1200" dirty="0">
            <a:solidFill>
              <a:schemeClr val="tx1"/>
            </a:solidFill>
          </a:endParaRPr>
        </a:p>
      </dsp:txBody>
      <dsp:txXfrm>
        <a:off x="1342" y="486873"/>
        <a:ext cx="3693928" cy="126000"/>
      </dsp:txXfrm>
    </dsp:sp>
    <dsp:sp modelId="{F22AD7F2-3EEF-4299-9CDF-67168AD17A93}">
      <dsp:nvSpPr>
        <dsp:cNvPr id="0" name=""/>
        <dsp:cNvSpPr/>
      </dsp:nvSpPr>
      <dsp:spPr>
        <a:xfrm>
          <a:off x="4521215" y="0"/>
          <a:ext cx="4383168" cy="42390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marL="0" lvl="0" indent="0" algn="ctr" defTabSz="57785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3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Решение о порядке предоставления субсидии № 25-22000000-R0140-07863-Р</a:t>
          </a:r>
        </a:p>
      </dsp:txBody>
      <dsp:txXfrm>
        <a:off x="4733168" y="0"/>
        <a:ext cx="3959263" cy="423905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E31719-5B5B-48FD-966C-3923000E75D6}">
      <dsp:nvSpPr>
        <dsp:cNvPr id="0" name=""/>
        <dsp:cNvSpPr/>
      </dsp:nvSpPr>
      <dsp:spPr>
        <a:xfrm>
          <a:off x="476694" y="0"/>
          <a:ext cx="4651801" cy="53458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Решение о порядке предоставления субсидии от 07.07.2025 № 25-68850-01698-Р</a:t>
          </a:r>
        </a:p>
      </dsp:txBody>
      <dsp:txXfrm>
        <a:off x="743986" y="0"/>
        <a:ext cx="4117217" cy="534584"/>
      </dsp:txXfrm>
    </dsp:sp>
    <dsp:sp modelId="{08E459CB-98AD-4815-A019-0698B29C73F7}">
      <dsp:nvSpPr>
        <dsp:cNvPr id="0" name=""/>
        <dsp:cNvSpPr/>
      </dsp:nvSpPr>
      <dsp:spPr>
        <a:xfrm>
          <a:off x="5324900" y="0"/>
          <a:ext cx="4283495" cy="53458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36000" bIns="18669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400" kern="1200" dirty="0">
              <a:solidFill>
                <a:schemeClr val="tx1"/>
              </a:solidFill>
            </a:rPr>
            <a:t> </a:t>
          </a:r>
          <a:r>
            <a:rPr lang="ru-RU" sz="13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Приказ </a:t>
          </a:r>
          <a:r>
            <a:rPr lang="ru-RU" sz="1300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Минселхоза</a:t>
          </a:r>
          <a:r>
            <a:rPr lang="ru-RU" sz="13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России </a:t>
          </a:r>
          <a:br>
            <a:rPr lang="ru-RU" sz="13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ru-RU" sz="13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от 15.03.2024 № 145</a:t>
          </a:r>
        </a:p>
      </dsp:txBody>
      <dsp:txXfrm>
        <a:off x="5592192" y="0"/>
        <a:ext cx="3748911" cy="534584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4BBD77-D836-4BEE-A19E-A2052DF9DF1E}">
      <dsp:nvSpPr>
        <dsp:cNvPr id="0" name=""/>
        <dsp:cNvSpPr/>
      </dsp:nvSpPr>
      <dsp:spPr>
        <a:xfrm>
          <a:off x="43856" y="0"/>
          <a:ext cx="4719989" cy="48600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marL="0" lvl="0" indent="0" algn="ctr" defTabSz="57785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3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Постановление Правительства РФ </a:t>
          </a:r>
        </a:p>
        <a:p>
          <a:pPr marL="0" lvl="0" indent="0" algn="ctr" defTabSz="57785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3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от 14.07.2012 № 717 (</a:t>
          </a:r>
          <a:r>
            <a:rPr lang="ru-RU" sz="1300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Приложени</a:t>
          </a:r>
          <a:r>
            <a:rPr lang="en-US" sz="13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е </a:t>
          </a:r>
          <a:r>
            <a:rPr lang="ru-RU" sz="13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№22 )</a:t>
          </a:r>
        </a:p>
      </dsp:txBody>
      <dsp:txXfrm>
        <a:off x="286856" y="0"/>
        <a:ext cx="4233989" cy="486000"/>
      </dsp:txXfrm>
    </dsp:sp>
    <dsp:sp modelId="{B45D1D77-C20F-4633-A23B-C5237EC8937E}">
      <dsp:nvSpPr>
        <dsp:cNvPr id="0" name=""/>
        <dsp:cNvSpPr/>
      </dsp:nvSpPr>
      <dsp:spPr>
        <a:xfrm>
          <a:off x="7559" y="557467"/>
          <a:ext cx="3775991" cy="162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1400" kern="1200" dirty="0">
            <a:solidFill>
              <a:schemeClr val="tx1"/>
            </a:solidFill>
          </a:endParaRPr>
        </a:p>
      </dsp:txBody>
      <dsp:txXfrm>
        <a:off x="7559" y="557467"/>
        <a:ext cx="3775991" cy="162000"/>
      </dsp:txXfrm>
    </dsp:sp>
    <dsp:sp modelId="{F22AD7F2-3EEF-4299-9CDF-67168AD17A93}">
      <dsp:nvSpPr>
        <dsp:cNvPr id="0" name=""/>
        <dsp:cNvSpPr/>
      </dsp:nvSpPr>
      <dsp:spPr>
        <a:xfrm>
          <a:off x="4638831" y="0"/>
          <a:ext cx="4480544" cy="48600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marL="0" lvl="0" indent="0" algn="ctr" defTabSz="57785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3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Решение о порядке предоставления субсидии от</a:t>
          </a:r>
        </a:p>
        <a:p>
          <a:pPr marL="0" lvl="0" indent="0" algn="ctr" defTabSz="57785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3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3 июня 2026 г. № 25-22000000-55330-07831-Р </a:t>
          </a:r>
        </a:p>
      </dsp:txBody>
      <dsp:txXfrm>
        <a:off x="4881831" y="0"/>
        <a:ext cx="3994544" cy="486000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985426-086A-44A3-B9AE-D0A52165E426}">
      <dsp:nvSpPr>
        <dsp:cNvPr id="0" name=""/>
        <dsp:cNvSpPr/>
      </dsp:nvSpPr>
      <dsp:spPr>
        <a:xfrm>
          <a:off x="0" y="0"/>
          <a:ext cx="8461040" cy="27146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Постановление Правительства НО от 04.08.2023 № 220 </a:t>
          </a:r>
        </a:p>
      </dsp:txBody>
      <dsp:txXfrm>
        <a:off x="135733" y="0"/>
        <a:ext cx="8189574" cy="271466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985426-086A-44A3-B9AE-D0A52165E426}">
      <dsp:nvSpPr>
        <dsp:cNvPr id="0" name=""/>
        <dsp:cNvSpPr/>
      </dsp:nvSpPr>
      <dsp:spPr>
        <a:xfrm>
          <a:off x="4850" y="0"/>
          <a:ext cx="9924031" cy="29212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НПА в разработке</a:t>
          </a:r>
          <a:endParaRPr lang="ru-RU" sz="1600" kern="1200" dirty="0">
            <a:solidFill>
              <a:schemeClr val="tx1"/>
            </a:solidFill>
          </a:endParaRPr>
        </a:p>
      </dsp:txBody>
      <dsp:txXfrm>
        <a:off x="150910" y="0"/>
        <a:ext cx="9631911" cy="292120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985426-086A-44A3-B9AE-D0A52165E426}">
      <dsp:nvSpPr>
        <dsp:cNvPr id="0" name=""/>
        <dsp:cNvSpPr/>
      </dsp:nvSpPr>
      <dsp:spPr>
        <a:xfrm>
          <a:off x="8811" y="0"/>
          <a:ext cx="9014485" cy="43145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3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Приказ министерства сельского хозяйства и продовольственных ресурсов 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3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Нижегородской области от 05.06.2026 № 232 </a:t>
          </a:r>
        </a:p>
      </dsp:txBody>
      <dsp:txXfrm>
        <a:off x="224539" y="0"/>
        <a:ext cx="8583029" cy="43145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51064" cy="499045"/>
          </a:xfrm>
          <a:prstGeom prst="rect">
            <a:avLst/>
          </a:prstGeom>
        </p:spPr>
        <p:txBody>
          <a:bodyPr vert="horz" lIns="91820" tIns="45910" rIns="91820" bIns="4591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quarter" idx="1"/>
          </p:nvPr>
        </p:nvSpPr>
        <p:spPr>
          <a:xfrm>
            <a:off x="3856122" y="0"/>
            <a:ext cx="2951063" cy="499045"/>
          </a:xfrm>
          <a:prstGeom prst="rect">
            <a:avLst/>
          </a:prstGeom>
        </p:spPr>
        <p:txBody>
          <a:bodyPr vert="horz" lIns="91820" tIns="45910" rIns="91820" bIns="4591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ED7EC775-34D2-46FE-9B45-E74976D19994}" type="datetimeFigureOut">
              <a:rPr lang="uk-UA"/>
              <a:pPr>
                <a:defRPr/>
              </a:pPr>
              <a:t>28.09.2026</a:t>
            </a:fld>
            <a:endParaRPr lang="uk-UA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2"/>
          </p:nvPr>
        </p:nvSpPr>
        <p:spPr>
          <a:xfrm>
            <a:off x="2" y="9441882"/>
            <a:ext cx="2951064" cy="499045"/>
          </a:xfrm>
          <a:prstGeom prst="rect">
            <a:avLst/>
          </a:prstGeom>
        </p:spPr>
        <p:txBody>
          <a:bodyPr vert="horz" lIns="91820" tIns="45910" rIns="91820" bIns="4591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3"/>
          </p:nvPr>
        </p:nvSpPr>
        <p:spPr>
          <a:xfrm>
            <a:off x="3856122" y="9441882"/>
            <a:ext cx="2951063" cy="499045"/>
          </a:xfrm>
          <a:prstGeom prst="rect">
            <a:avLst/>
          </a:prstGeom>
        </p:spPr>
        <p:txBody>
          <a:bodyPr vert="horz" wrap="square" lIns="91820" tIns="45910" rIns="91820" bIns="4591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3F08E864-9DE9-4E06-A956-F42CA73D1043}" type="slidenum">
              <a:rPr lang="uk-UA" altLang="ru-RU"/>
              <a:pPr>
                <a:defRPr/>
              </a:pPr>
              <a:t>‹#›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28740737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51064" cy="499045"/>
          </a:xfrm>
          <a:prstGeom prst="rect">
            <a:avLst/>
          </a:prstGeom>
        </p:spPr>
        <p:txBody>
          <a:bodyPr vert="horz" lIns="91820" tIns="45910" rIns="91820" bIns="4591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56122" y="0"/>
            <a:ext cx="2951063" cy="499045"/>
          </a:xfrm>
          <a:prstGeom prst="rect">
            <a:avLst/>
          </a:prstGeom>
        </p:spPr>
        <p:txBody>
          <a:bodyPr vert="horz" lIns="91820" tIns="45910" rIns="91820" bIns="4591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357349C2-A2E3-4EF9-9143-2D3CFDD9ACDE}" type="datetimeFigureOut">
              <a:rPr lang="uk-UA"/>
              <a:pPr>
                <a:defRPr/>
              </a:pPr>
              <a:t>28.09.2026</a:t>
            </a:fld>
            <a:endParaRPr lang="uk-UA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64238" cy="33543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820" tIns="45910" rIns="91820" bIns="45910" rtlCol="0" anchor="ctr"/>
          <a:lstStyle/>
          <a:p>
            <a:pPr lvl="0"/>
            <a:endParaRPr lang="uk-UA" noProof="0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0403" y="4782521"/>
            <a:ext cx="5447993" cy="3915588"/>
          </a:xfrm>
          <a:prstGeom prst="rect">
            <a:avLst/>
          </a:prstGeom>
        </p:spPr>
        <p:txBody>
          <a:bodyPr vert="horz" lIns="91820" tIns="45910" rIns="91820" bIns="45910" rtlCol="0"/>
          <a:lstStyle/>
          <a:p>
            <a:pPr lvl="0"/>
            <a:r>
              <a:rPr lang="uk-UA" noProof="0"/>
              <a:t>Редагувати стиль зразка тексту</a:t>
            </a:r>
          </a:p>
          <a:p>
            <a:pPr lvl="1"/>
            <a:r>
              <a:rPr lang="uk-UA" noProof="0"/>
              <a:t>Другий рівень</a:t>
            </a:r>
          </a:p>
          <a:p>
            <a:pPr lvl="2"/>
            <a:r>
              <a:rPr lang="uk-UA" noProof="0"/>
              <a:t>Третій рівень</a:t>
            </a:r>
          </a:p>
          <a:p>
            <a:pPr lvl="3"/>
            <a:r>
              <a:rPr lang="uk-UA" noProof="0"/>
              <a:t>Четвертий рівень</a:t>
            </a:r>
          </a:p>
          <a:p>
            <a:pPr lvl="4"/>
            <a:r>
              <a:rPr lang="uk-UA" noProof="0"/>
              <a:t>П’ятий рівень</a:t>
            </a:r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2" y="9441882"/>
            <a:ext cx="2951064" cy="499045"/>
          </a:xfrm>
          <a:prstGeom prst="rect">
            <a:avLst/>
          </a:prstGeom>
        </p:spPr>
        <p:txBody>
          <a:bodyPr vert="horz" lIns="91820" tIns="45910" rIns="91820" bIns="4591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56122" y="9441882"/>
            <a:ext cx="2951063" cy="499045"/>
          </a:xfrm>
          <a:prstGeom prst="rect">
            <a:avLst/>
          </a:prstGeom>
        </p:spPr>
        <p:txBody>
          <a:bodyPr vert="horz" wrap="square" lIns="91820" tIns="45910" rIns="91820" bIns="4591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74FBAB4F-B7FB-4813-8FC8-07695FBCECA9}" type="slidenum">
              <a:rPr lang="uk-UA" altLang="ru-RU"/>
              <a:pPr>
                <a:defRPr/>
              </a:pPr>
              <a:t>‹#›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247146111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dirty="0"/>
          </a:p>
        </p:txBody>
      </p:sp>
      <p:sp>
        <p:nvSpPr>
          <p:cNvPr id="1126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5236" indent="-2858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6767" indent="-22807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6117" indent="-22807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65466" indent="-22807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28026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90588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53148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15709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46E265A-7E1B-4B7F-91F7-C70C8CF5F800}" type="slidenum">
              <a:rPr lang="uk-UA" altLang="ru-RU" smtClean="0"/>
              <a:pPr>
                <a:spcBef>
                  <a:spcPct val="0"/>
                </a:spcBef>
              </a:pPr>
              <a:t>2</a:t>
            </a:fld>
            <a:endParaRPr lang="uk-UA" altLang="ru-RU" dirty="0"/>
          </a:p>
        </p:txBody>
      </p:sp>
    </p:spTree>
    <p:extLst>
      <p:ext uri="{BB962C8B-B14F-4D97-AF65-F5344CB8AC3E}">
        <p14:creationId xmlns:p14="http://schemas.microsoft.com/office/powerpoint/2010/main" val="13755282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dirty="0"/>
          </a:p>
        </p:txBody>
      </p:sp>
      <p:sp>
        <p:nvSpPr>
          <p:cNvPr id="1331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5236" indent="-2858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6767" indent="-22807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6117" indent="-22807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65466" indent="-22807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28026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90588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53148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15709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F680474-56E2-4C39-B574-855AE70BC230}" type="slidenum">
              <a:rPr lang="uk-UA" altLang="ru-RU" smtClean="0"/>
              <a:pPr>
                <a:spcBef>
                  <a:spcPct val="0"/>
                </a:spcBef>
              </a:pPr>
              <a:t>3</a:t>
            </a:fld>
            <a:endParaRPr lang="uk-UA" altLang="ru-RU" dirty="0"/>
          </a:p>
        </p:txBody>
      </p:sp>
    </p:spTree>
    <p:extLst>
      <p:ext uri="{BB962C8B-B14F-4D97-AF65-F5344CB8AC3E}">
        <p14:creationId xmlns:p14="http://schemas.microsoft.com/office/powerpoint/2010/main" val="37868653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358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5236" indent="-2858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6767" indent="-22807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6117" indent="-22807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65466" indent="-22807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28026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90588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53148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15709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221E047-3931-46D3-AA4D-EF72C806817F}" type="slidenum">
              <a:rPr lang="uk-UA" altLang="ru-RU" smtClean="0"/>
              <a:pPr>
                <a:spcBef>
                  <a:spcPct val="0"/>
                </a:spcBef>
              </a:pPr>
              <a:t>4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14784741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1741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5236" indent="-2858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6767" indent="-22807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6117" indent="-22807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65466" indent="-22807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28026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90588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53148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15709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61D235A-3A5E-4C27-9D38-8BDB98C97BFE}" type="slidenum">
              <a:rPr kumimoji="0" lang="uk-UA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uk-UA" alt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87830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1946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5236" indent="-2858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6767" indent="-22807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6117" indent="-22807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65466" indent="-22807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28026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90588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53148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15709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B3A1B3A-DAEB-4645-AD0C-C67D82F32164}" type="slidenum">
              <a:rPr kumimoji="0" lang="uk-UA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uk-UA" alt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85880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2150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5236" indent="-2858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6767" indent="-22807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6117" indent="-22807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65466" indent="-22807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28026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90588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53148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15709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983B34E-21FD-4C7B-B7C4-3E91F4F0332D}" type="slidenum">
              <a:rPr lang="uk-UA" altLang="ru-RU" smtClean="0"/>
              <a:pPr>
                <a:spcBef>
                  <a:spcPct val="0"/>
                </a:spcBef>
              </a:pPr>
              <a:t>7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28342508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1946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5236" indent="-2858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6767" indent="-22807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6117" indent="-22807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65466" indent="-22807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28026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90588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53148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15709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B3A1B3A-DAEB-4645-AD0C-C67D82F32164}" type="slidenum">
              <a:rPr lang="uk-UA" altLang="ru-RU" smtClean="0"/>
              <a:pPr>
                <a:spcBef>
                  <a:spcPct val="0"/>
                </a:spcBef>
              </a:pPr>
              <a:t>8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6201068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dirty="0"/>
          </a:p>
        </p:txBody>
      </p:sp>
      <p:sp>
        <p:nvSpPr>
          <p:cNvPr id="358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5236" indent="-2858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6767" indent="-22807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6117" indent="-22807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65466" indent="-22807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28026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90588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53148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15709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221E047-3931-46D3-AA4D-EF72C806817F}" type="slidenum">
              <a:rPr lang="uk-UA" altLang="ru-RU" smtClean="0"/>
              <a:pPr>
                <a:spcBef>
                  <a:spcPct val="0"/>
                </a:spcBef>
              </a:pPr>
              <a:t>9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14784741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dirty="0"/>
          </a:p>
        </p:txBody>
      </p:sp>
      <p:sp>
        <p:nvSpPr>
          <p:cNvPr id="358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5236" indent="-2858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6767" indent="-22807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6117" indent="-22807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65466" indent="-22807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28026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90588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53148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15709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221E047-3931-46D3-AA4D-EF72C806817F}" type="slidenum">
              <a:rPr kumimoji="0" lang="uk-UA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uk-UA" alt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631053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3174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5236" indent="-2858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6767" indent="-22807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6117" indent="-22807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65466" indent="-22807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28026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90588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53148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15709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D44D221-2994-4731-A9E9-90BD7290158F}" type="slidenum">
              <a:rPr lang="uk-UA" altLang="ru-RU" smtClean="0"/>
              <a:pPr>
                <a:spcBef>
                  <a:spcPct val="0"/>
                </a:spcBef>
              </a:pPr>
              <a:t>11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388887693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1741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5236" indent="-2858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6767" indent="-22807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6117" indent="-22807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65466" indent="-22807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28026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90588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53148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15709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61D235A-3A5E-4C27-9D38-8BDB98C97BFE}" type="slidenum">
              <a:rPr lang="uk-UA" altLang="ru-RU" smtClean="0"/>
              <a:pPr>
                <a:spcBef>
                  <a:spcPct val="0"/>
                </a:spcBef>
              </a:pPr>
              <a:t>12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11996394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1741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5236" indent="-2858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6767" indent="-22807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6117" indent="-22807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65466" indent="-22807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28026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90588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53148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15709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61D235A-3A5E-4C27-9D38-8BDB98C97BFE}" type="slidenum">
              <a:rPr lang="uk-UA" altLang="ru-RU" smtClean="0"/>
              <a:pPr>
                <a:spcBef>
                  <a:spcPct val="0"/>
                </a:spcBef>
              </a:pPr>
              <a:t>13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11996394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dirty="0"/>
          </a:p>
        </p:txBody>
      </p:sp>
      <p:sp>
        <p:nvSpPr>
          <p:cNvPr id="1741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5236" indent="-2858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6767" indent="-22807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6117" indent="-22807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65466" indent="-22807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28026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90588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53148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15709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61D235A-3A5E-4C27-9D38-8BDB98C97BFE}" type="slidenum">
              <a:rPr lang="uk-UA" altLang="ru-RU" smtClean="0"/>
              <a:pPr>
                <a:spcBef>
                  <a:spcPct val="0"/>
                </a:spcBef>
              </a:pPr>
              <a:t>14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220342653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5222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5236" indent="-2858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6767" indent="-22807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6117" indent="-22807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65466" indent="-22807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28026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90588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53148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15709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4F9ACB7-1665-43DA-9381-70CC43661196}" type="slidenum">
              <a:rPr lang="uk-UA" altLang="ru-RU" smtClean="0"/>
              <a:pPr>
                <a:spcBef>
                  <a:spcPct val="0"/>
                </a:spcBef>
              </a:pPr>
              <a:t>15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74461326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dirty="0"/>
          </a:p>
        </p:txBody>
      </p:sp>
      <p:sp>
        <p:nvSpPr>
          <p:cNvPr id="3994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5236" indent="-2858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6767" indent="-22807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6117" indent="-22807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65466" indent="-22807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28026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90588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53148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15709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5E15CD5-B3A6-4BDE-8CF4-7B337DDFBF21}" type="slidenum">
              <a:rPr lang="uk-UA" altLang="ru-RU" smtClean="0"/>
              <a:pPr>
                <a:spcBef>
                  <a:spcPct val="0"/>
                </a:spcBef>
              </a:pPr>
              <a:t>16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382341214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dirty="0"/>
          </a:p>
        </p:txBody>
      </p:sp>
      <p:sp>
        <p:nvSpPr>
          <p:cNvPr id="3994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5236" indent="-2858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6767" indent="-22807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6117" indent="-22807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65466" indent="-22807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28026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90588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53148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15709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5E15CD5-B3A6-4BDE-8CF4-7B337DDFBF21}" type="slidenum">
              <a:rPr lang="uk-UA" altLang="ru-RU" smtClean="0"/>
              <a:pPr>
                <a:spcBef>
                  <a:spcPct val="0"/>
                </a:spcBef>
              </a:pPr>
              <a:t>17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265846631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dirty="0"/>
          </a:p>
        </p:txBody>
      </p:sp>
      <p:sp>
        <p:nvSpPr>
          <p:cNvPr id="3994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5236" indent="-2858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6767" indent="-22807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6117" indent="-22807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65466" indent="-22807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28026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90588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53148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15709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5E15CD5-B3A6-4BDE-8CF4-7B337DDFBF21}" type="slidenum">
              <a:rPr lang="uk-UA" altLang="ru-RU" smtClean="0"/>
              <a:pPr>
                <a:spcBef>
                  <a:spcPct val="0"/>
                </a:spcBef>
              </a:pPr>
              <a:t>18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297610531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4198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5236" indent="-2858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6767" indent="-22807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6117" indent="-22807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65466" indent="-22807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28026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90588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53148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15709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B91229B-368C-47A3-8204-A1AA48A33525}" type="slidenum">
              <a:rPr lang="uk-UA" altLang="ru-RU" smtClean="0"/>
              <a:pPr>
                <a:spcBef>
                  <a:spcPct val="0"/>
                </a:spcBef>
              </a:pPr>
              <a:t>19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334591693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4198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5236" indent="-2858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6767" indent="-22807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6117" indent="-22807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65466" indent="-22807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28026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90588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53148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15709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B91229B-368C-47A3-8204-A1AA48A33525}" type="slidenum">
              <a:rPr lang="uk-UA" altLang="ru-RU" smtClean="0"/>
              <a:pPr>
                <a:spcBef>
                  <a:spcPct val="0"/>
                </a:spcBef>
              </a:pPr>
              <a:t>20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334591693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4198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5236" indent="-2858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6767" indent="-22807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6117" indent="-22807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65466" indent="-22807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28026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90588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53148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15709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B91229B-368C-47A3-8204-A1AA48A33525}" type="slidenum">
              <a:rPr lang="uk-UA" altLang="ru-RU" smtClean="0"/>
              <a:pPr>
                <a:spcBef>
                  <a:spcPct val="0"/>
                </a:spcBef>
              </a:pPr>
              <a:t>21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334591693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dirty="0"/>
          </a:p>
        </p:txBody>
      </p:sp>
      <p:sp>
        <p:nvSpPr>
          <p:cNvPr id="4198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5236" indent="-2858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6767" indent="-22807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6117" indent="-22807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65466" indent="-22807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28026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90588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53148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15709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B91229B-368C-47A3-8204-A1AA48A33525}" type="slidenum">
              <a:rPr lang="uk-UA" altLang="ru-RU" smtClean="0"/>
              <a:pPr>
                <a:spcBef>
                  <a:spcPct val="0"/>
                </a:spcBef>
              </a:pPr>
              <a:t>22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334591693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dirty="0"/>
          </a:p>
        </p:txBody>
      </p:sp>
      <p:sp>
        <p:nvSpPr>
          <p:cNvPr id="4198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5236" indent="-2858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6767" indent="-22807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6117" indent="-22807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65466" indent="-22807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28026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90588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53148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15709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B91229B-368C-47A3-8204-A1AA48A33525}" type="slidenum">
              <a:rPr lang="uk-UA" altLang="ru-RU" smtClean="0"/>
              <a:pPr>
                <a:spcBef>
                  <a:spcPct val="0"/>
                </a:spcBef>
              </a:pPr>
              <a:t>23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334591693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dirty="0"/>
          </a:p>
        </p:txBody>
      </p:sp>
      <p:sp>
        <p:nvSpPr>
          <p:cNvPr id="4198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5236" indent="-2858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6767" indent="-22807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6117" indent="-22807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65466" indent="-22807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28026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90588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53148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15709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B91229B-368C-47A3-8204-A1AA48A33525}" type="slidenum">
              <a:rPr lang="uk-UA" altLang="ru-RU" smtClean="0"/>
              <a:pPr>
                <a:spcBef>
                  <a:spcPct val="0"/>
                </a:spcBef>
              </a:pPr>
              <a:t>24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334591693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dirty="0"/>
          </a:p>
        </p:txBody>
      </p:sp>
      <p:sp>
        <p:nvSpPr>
          <p:cNvPr id="4198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5236" indent="-2858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6767" indent="-22807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6117" indent="-22807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65466" indent="-22807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28026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90588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53148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15709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B91229B-368C-47A3-8204-A1AA48A33525}" type="slidenum">
              <a:rPr lang="uk-UA" altLang="ru-RU" smtClean="0"/>
              <a:pPr>
                <a:spcBef>
                  <a:spcPct val="0"/>
                </a:spcBef>
              </a:pPr>
              <a:t>25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334591693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dirty="0"/>
          </a:p>
        </p:txBody>
      </p:sp>
      <p:sp>
        <p:nvSpPr>
          <p:cNvPr id="4198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5236" indent="-2858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6767" indent="-22807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6117" indent="-22807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65466" indent="-22807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28026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90588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53148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15709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B91229B-368C-47A3-8204-A1AA48A33525}" type="slidenum">
              <a:rPr lang="uk-UA" altLang="ru-RU" smtClean="0"/>
              <a:pPr>
                <a:spcBef>
                  <a:spcPct val="0"/>
                </a:spcBef>
              </a:pPr>
              <a:t>26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334591693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dirty="0"/>
          </a:p>
        </p:txBody>
      </p:sp>
      <p:sp>
        <p:nvSpPr>
          <p:cNvPr id="4198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5236" indent="-2858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6767" indent="-22807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6117" indent="-22807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65466" indent="-22807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28026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90588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53148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15709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B91229B-368C-47A3-8204-A1AA48A33525}" type="slidenum">
              <a:rPr lang="uk-UA" altLang="ru-RU" smtClean="0"/>
              <a:pPr>
                <a:spcBef>
                  <a:spcPct val="0"/>
                </a:spcBef>
              </a:pPr>
              <a:t>27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334591693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4198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5236" indent="-2858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6767" indent="-22807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6117" indent="-22807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65466" indent="-22807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28026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90588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53148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15709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B91229B-368C-47A3-8204-A1AA48A33525}" type="slidenum">
              <a:rPr lang="uk-UA" altLang="ru-RU" smtClean="0"/>
              <a:pPr>
                <a:spcBef>
                  <a:spcPct val="0"/>
                </a:spcBef>
              </a:pPr>
              <a:t>28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334591693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2355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5236" indent="-2858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6767" indent="-22807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6117" indent="-22807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65466" indent="-22807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28026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90588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53148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15709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25124">
              <a:spcBef>
                <a:spcPct val="0"/>
              </a:spcBef>
              <a:defRPr/>
            </a:pPr>
            <a:fld id="{074634CE-C4D0-413B-B160-2946E5726AA1}" type="slidenum">
              <a:rPr lang="uk-UA" altLang="ru-RU">
                <a:solidFill>
                  <a:prstClr val="black"/>
                </a:solidFill>
              </a:rPr>
              <a:pPr defTabSz="925124">
                <a:spcBef>
                  <a:spcPct val="0"/>
                </a:spcBef>
                <a:defRPr/>
              </a:pPr>
              <a:t>29</a:t>
            </a:fld>
            <a:endParaRPr lang="uk-UA" alt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967124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3174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5236" indent="-2858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6767" indent="-22807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6117" indent="-22807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65466" indent="-22807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28026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90588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53148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15709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D44D221-2994-4731-A9E9-90BD7290158F}" type="slidenum">
              <a:rPr lang="uk-UA" altLang="ru-RU" smtClean="0"/>
              <a:pPr>
                <a:spcBef>
                  <a:spcPct val="0"/>
                </a:spcBef>
              </a:pPr>
              <a:t>30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139999653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dirty="0"/>
          </a:p>
        </p:txBody>
      </p:sp>
      <p:sp>
        <p:nvSpPr>
          <p:cNvPr id="3174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5236" indent="-2858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6767" indent="-22807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6117" indent="-22807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65466" indent="-22807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28026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90588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53148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15709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D44D221-2994-4731-A9E9-90BD7290158F}" type="slidenum">
              <a:rPr lang="uk-UA" altLang="ru-RU" smtClean="0"/>
              <a:pPr>
                <a:spcBef>
                  <a:spcPct val="0"/>
                </a:spcBef>
              </a:pPr>
              <a:t>31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139999653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3174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5236" indent="-2858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6767" indent="-22807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6117" indent="-22807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65466" indent="-22807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28026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90588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53148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15709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D44D221-2994-4731-A9E9-90BD7290158F}" type="slidenum">
              <a:rPr lang="uk-UA" altLang="ru-RU" smtClean="0"/>
              <a:pPr>
                <a:spcBef>
                  <a:spcPct val="0"/>
                </a:spcBef>
              </a:pPr>
              <a:t>32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139999653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427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5427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5236" indent="-2858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6767" indent="-22807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6117" indent="-22807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65466" indent="-22807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28026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90588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53148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15709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E504B30-D214-4427-98EB-BD90697D55D9}" type="slidenum">
              <a:rPr lang="uk-UA" altLang="ru-RU" smtClean="0">
                <a:solidFill>
                  <a:prstClr val="black"/>
                </a:solidFill>
              </a:rPr>
              <a:pPr>
                <a:spcBef>
                  <a:spcPct val="0"/>
                </a:spcBef>
              </a:pPr>
              <a:t>33</a:t>
            </a:fld>
            <a:endParaRPr lang="uk-UA" alt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016532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427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5427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5236" indent="-2858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6767" indent="-22807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6117" indent="-22807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65466" indent="-22807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28026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90588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53148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15709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E504B30-D214-4427-98EB-BD90697D55D9}" type="slidenum">
              <a:rPr lang="uk-UA" altLang="ru-RU" smtClean="0">
                <a:solidFill>
                  <a:prstClr val="black"/>
                </a:solidFill>
              </a:rPr>
              <a:pPr>
                <a:spcBef>
                  <a:spcPct val="0"/>
                </a:spcBef>
              </a:pPr>
              <a:t>34</a:t>
            </a:fld>
            <a:endParaRPr lang="uk-UA" alt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751926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427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5427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5236" indent="-2858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6767" indent="-22807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6117" indent="-22807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65466" indent="-22807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28026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90588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53148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15709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E504B30-D214-4427-98EB-BD90697D55D9}" type="slidenum">
              <a:rPr lang="uk-UA" altLang="ru-RU" smtClean="0">
                <a:solidFill>
                  <a:prstClr val="black"/>
                </a:solidFill>
              </a:rPr>
              <a:pPr>
                <a:spcBef>
                  <a:spcPct val="0"/>
                </a:spcBef>
              </a:pPr>
              <a:t>35</a:t>
            </a:fld>
            <a:endParaRPr lang="uk-UA" alt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751926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1946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5236" indent="-2858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6767" indent="-22807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6117" indent="-22807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65466" indent="-22807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28026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90588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53148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15709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B3A1B3A-DAEB-4645-AD0C-C67D82F32164}" type="slidenum">
              <a:rPr lang="uk-UA" altLang="ru-RU" smtClean="0"/>
              <a:pPr>
                <a:spcBef>
                  <a:spcPct val="0"/>
                </a:spcBef>
              </a:pPr>
              <a:t>36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137678812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427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dirty="0"/>
          </a:p>
        </p:txBody>
      </p:sp>
      <p:sp>
        <p:nvSpPr>
          <p:cNvPr id="5427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5236" indent="-2858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6767" indent="-22807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6117" indent="-22807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65466" indent="-22807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28026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90588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53148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15709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E504B30-D214-4427-98EB-BD90697D55D9}" type="slidenum">
              <a:rPr lang="uk-UA" altLang="ru-RU" smtClean="0"/>
              <a:pPr>
                <a:spcBef>
                  <a:spcPct val="0"/>
                </a:spcBef>
              </a:pPr>
              <a:t>37</a:t>
            </a:fld>
            <a:endParaRPr lang="uk-UA" altLang="ru-RU" dirty="0"/>
          </a:p>
        </p:txBody>
      </p:sp>
    </p:spTree>
    <p:extLst>
      <p:ext uri="{BB962C8B-B14F-4D97-AF65-F5344CB8AC3E}">
        <p14:creationId xmlns:p14="http://schemas.microsoft.com/office/powerpoint/2010/main" val="260770514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dirty="0"/>
          </a:p>
        </p:txBody>
      </p:sp>
      <p:sp>
        <p:nvSpPr>
          <p:cNvPr id="563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5236" indent="-2858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6767" indent="-22807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6117" indent="-22807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65466" indent="-22807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28026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90588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53148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15709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A5B7FB6-2A8F-462F-9887-1E8D291DE535}" type="slidenum">
              <a:rPr lang="uk-UA" altLang="ru-RU" smtClean="0"/>
              <a:pPr>
                <a:spcBef>
                  <a:spcPct val="0"/>
                </a:spcBef>
              </a:pPr>
              <a:t>38</a:t>
            </a:fld>
            <a:endParaRPr lang="uk-UA" altLang="ru-RU" dirty="0"/>
          </a:p>
        </p:txBody>
      </p:sp>
    </p:spTree>
    <p:extLst>
      <p:ext uri="{BB962C8B-B14F-4D97-AF65-F5344CB8AC3E}">
        <p14:creationId xmlns:p14="http://schemas.microsoft.com/office/powerpoint/2010/main" val="310663706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dirty="0"/>
          </a:p>
        </p:txBody>
      </p:sp>
      <p:sp>
        <p:nvSpPr>
          <p:cNvPr id="3174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5236" indent="-2858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6767" indent="-22807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6117" indent="-22807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65466" indent="-22807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28026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90588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53148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15709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D44D221-2994-4731-A9E9-90BD7290158F}" type="slidenum">
              <a:rPr lang="uk-UA" altLang="ru-RU" smtClean="0"/>
              <a:pPr>
                <a:spcBef>
                  <a:spcPct val="0"/>
                </a:spcBef>
              </a:pPr>
              <a:t>39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188505498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dirty="0"/>
          </a:p>
        </p:txBody>
      </p:sp>
      <p:sp>
        <p:nvSpPr>
          <p:cNvPr id="3174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5236" indent="-2858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6767" indent="-22807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6117" indent="-22807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65466" indent="-22807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28026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90588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53148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15709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D44D221-2994-4731-A9E9-90BD7290158F}" type="slidenum">
              <a:rPr lang="uk-UA" altLang="ru-RU" smtClean="0"/>
              <a:pPr>
                <a:spcBef>
                  <a:spcPct val="0"/>
                </a:spcBef>
              </a:pPr>
              <a:t>40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260518495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1536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5236" indent="-2858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6767" indent="-22807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6117" indent="-22807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65466" indent="-22807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28026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90588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53148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15709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90ABC53-EAEB-48A7-87C5-3318836FA08C}" type="slidenum">
              <a:rPr lang="uk-UA" altLang="ru-RU" smtClean="0"/>
              <a:pPr>
                <a:spcBef>
                  <a:spcPct val="0"/>
                </a:spcBef>
              </a:pPr>
              <a:t>41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99449461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041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6042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5236" indent="-2858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6767" indent="-22807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6117" indent="-22807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65466" indent="-22807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28026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90588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53148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15709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C0400F5-6C04-4050-88B2-154768BF629F}" type="slidenum">
              <a:rPr lang="uk-UA" altLang="ru-RU" smtClean="0"/>
              <a:pPr>
                <a:spcBef>
                  <a:spcPct val="0"/>
                </a:spcBef>
              </a:pPr>
              <a:t>42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177882231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246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6246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5236" indent="-2858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6767" indent="-22807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6117" indent="-22807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65466" indent="-22807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28026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90588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53148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15709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5928EF2-48C5-41BD-A647-AF1993F6E73A}" type="slidenum">
              <a:rPr lang="uk-UA" altLang="ru-RU" smtClean="0"/>
              <a:pPr>
                <a:spcBef>
                  <a:spcPct val="0"/>
                </a:spcBef>
              </a:pPr>
              <a:t>43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242601627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246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6246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5236" indent="-2858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6767" indent="-22807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6117" indent="-22807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65466" indent="-22807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28026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90588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53148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15709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5928EF2-48C5-41BD-A647-AF1993F6E73A}" type="slidenum">
              <a:rPr lang="uk-UA" altLang="ru-RU" smtClean="0"/>
              <a:pPr>
                <a:spcBef>
                  <a:spcPct val="0"/>
                </a:spcBef>
              </a:pPr>
              <a:t>44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4268496249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246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6246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5236" indent="-2858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6767" indent="-22807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6117" indent="-22807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65466" indent="-22807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28026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90588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53148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15709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5928EF2-48C5-41BD-A647-AF1993F6E73A}" type="slidenum">
              <a:rPr lang="uk-UA" altLang="ru-RU" smtClean="0"/>
              <a:pPr>
                <a:spcBef>
                  <a:spcPct val="0"/>
                </a:spcBef>
              </a:pPr>
              <a:t>45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2426016270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246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6246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5236" indent="-2858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6767" indent="-22807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6117" indent="-22807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65466" indent="-22807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28026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90588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53148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15709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5928EF2-48C5-41BD-A647-AF1993F6E73A}" type="slidenum">
              <a:rPr lang="uk-UA" altLang="ru-RU" smtClean="0"/>
              <a:pPr>
                <a:spcBef>
                  <a:spcPct val="0"/>
                </a:spcBef>
              </a:pPr>
              <a:t>46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3095539814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656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6656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5236" indent="-2858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6767" indent="-22807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6117" indent="-22807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65466" indent="-22807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28026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90588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53148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15709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45030A0-6BC0-4684-A1C0-C668317514DA}" type="slidenum">
              <a:rPr lang="uk-UA" altLang="ru-RU" smtClean="0"/>
              <a:pPr>
                <a:spcBef>
                  <a:spcPct val="0"/>
                </a:spcBef>
              </a:pPr>
              <a:t>47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1895289822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861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6861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5236" indent="-2858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6767" indent="-22807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6117" indent="-22807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65466" indent="-22807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28026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90588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53148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15709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9A00A6D-6985-4189-8D0B-02033BC5DA0B}" type="slidenum">
              <a:rPr lang="uk-UA" altLang="ru-RU" smtClean="0"/>
              <a:pPr>
                <a:spcBef>
                  <a:spcPct val="0"/>
                </a:spcBef>
              </a:pPr>
              <a:t>48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248540833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065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7066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5236" indent="-2858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6767" indent="-22807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6117" indent="-22807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65466" indent="-22807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28026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90588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53148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15709" indent="-22807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1C72B0E-5B91-4D66-8B22-7DFC8D37C844}" type="slidenum">
              <a:rPr lang="uk-UA" altLang="ru-RU" smtClean="0"/>
              <a:pPr>
                <a:spcBef>
                  <a:spcPct val="0"/>
                </a:spcBef>
              </a:pPr>
              <a:t>49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21051763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кутник 9"/>
          <p:cNvSpPr/>
          <p:nvPr userDrawn="1"/>
        </p:nvSpPr>
        <p:spPr>
          <a:xfrm>
            <a:off x="8804275" y="5597525"/>
            <a:ext cx="2117725" cy="126047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  <p:pic>
        <p:nvPicPr>
          <p:cNvPr id="5" name="Рисунок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472" t="2" b="28299"/>
          <a:stretch>
            <a:fillRect/>
          </a:stretch>
        </p:blipFill>
        <p:spPr bwMode="auto">
          <a:xfrm>
            <a:off x="8789988" y="0"/>
            <a:ext cx="2136775" cy="491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кутник 7"/>
          <p:cNvSpPr/>
          <p:nvPr userDrawn="1"/>
        </p:nvSpPr>
        <p:spPr>
          <a:xfrm>
            <a:off x="8966200" y="0"/>
            <a:ext cx="2119313" cy="4916488"/>
          </a:xfrm>
          <a:prstGeom prst="rect">
            <a:avLst/>
          </a:prstGeom>
          <a:solidFill>
            <a:srgbClr val="C79478">
              <a:alpha val="678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  <p:sp>
        <p:nvSpPr>
          <p:cNvPr id="7" name="Прямокутник 8"/>
          <p:cNvSpPr/>
          <p:nvPr userDrawn="1"/>
        </p:nvSpPr>
        <p:spPr>
          <a:xfrm>
            <a:off x="8966200" y="5597525"/>
            <a:ext cx="2119313" cy="1260475"/>
          </a:xfrm>
          <a:prstGeom prst="rect">
            <a:avLst/>
          </a:prstGeom>
          <a:solidFill>
            <a:srgbClr val="C794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  <p:pic>
        <p:nvPicPr>
          <p:cNvPr id="8" name="Рисунок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375" y="917575"/>
            <a:ext cx="1400175" cy="206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87375" y="3350703"/>
            <a:ext cx="7264400" cy="1143317"/>
          </a:xfrm>
        </p:spPr>
        <p:txBody>
          <a:bodyPr>
            <a:normAutofit/>
          </a:bodyPr>
          <a:lstStyle>
            <a:lvl1pPr algn="l">
              <a:defRPr sz="4400" b="1">
                <a:latin typeface="+mn-lt"/>
              </a:defRPr>
            </a:lvl1pPr>
          </a:lstStyle>
          <a:p>
            <a:r>
              <a:rPr lang="ru-RU"/>
              <a:t>Образец заголовка</a:t>
            </a:r>
            <a:endParaRPr lang="uk-UA" dirty="0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587375" y="4360393"/>
            <a:ext cx="7244080" cy="1655762"/>
          </a:xfrm>
        </p:spPr>
        <p:txBody>
          <a:bodyPr anchor="b">
            <a:normAutofit/>
          </a:bodyPr>
          <a:lstStyle>
            <a:lvl1pPr marL="0" indent="0" algn="l">
              <a:buNone/>
              <a:defRPr sz="1800">
                <a:solidFill>
                  <a:srgbClr val="6B6666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5515256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лайд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кутник 7"/>
          <p:cNvSpPr/>
          <p:nvPr userDrawn="1"/>
        </p:nvSpPr>
        <p:spPr>
          <a:xfrm>
            <a:off x="8636000" y="5994400"/>
            <a:ext cx="2449513" cy="863600"/>
          </a:xfrm>
          <a:prstGeom prst="rect">
            <a:avLst/>
          </a:prstGeom>
          <a:solidFill>
            <a:srgbClr val="C794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  <p:pic>
        <p:nvPicPr>
          <p:cNvPr id="6" name="Рисунок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565"/>
          <a:stretch>
            <a:fillRect/>
          </a:stretch>
        </p:blipFill>
        <p:spPr bwMode="auto">
          <a:xfrm>
            <a:off x="8745538" y="5197475"/>
            <a:ext cx="1400175" cy="153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кутник 9"/>
          <p:cNvSpPr/>
          <p:nvPr userDrawn="1"/>
        </p:nvSpPr>
        <p:spPr>
          <a:xfrm>
            <a:off x="10052050" y="5360988"/>
            <a:ext cx="987425" cy="44450"/>
          </a:xfrm>
          <a:prstGeom prst="rect">
            <a:avLst/>
          </a:prstGeom>
          <a:solidFill>
            <a:srgbClr val="C794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  <p:pic>
        <p:nvPicPr>
          <p:cNvPr id="8" name="Рисунок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801" b="-6847"/>
          <a:stretch>
            <a:fillRect/>
          </a:stretch>
        </p:blipFill>
        <p:spPr bwMode="auto">
          <a:xfrm>
            <a:off x="10055225" y="5486400"/>
            <a:ext cx="1022350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Заголовок 1"/>
          <p:cNvSpPr>
            <a:spLocks noGrp="1"/>
          </p:cNvSpPr>
          <p:nvPr>
            <p:ph type="title"/>
          </p:nvPr>
        </p:nvSpPr>
        <p:spPr>
          <a:xfrm>
            <a:off x="587375" y="549274"/>
            <a:ext cx="10515600" cy="666067"/>
          </a:xfrm>
        </p:spPr>
        <p:txBody>
          <a:bodyPr>
            <a:noAutofit/>
          </a:bodyPr>
          <a:lstStyle>
            <a:lvl1pPr>
              <a:defRPr sz="6000" b="1"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ru-RU"/>
              <a:t>Образец заголовка</a:t>
            </a:r>
            <a:endParaRPr lang="uk-UA" dirty="0"/>
          </a:p>
        </p:txBody>
      </p:sp>
      <p:sp>
        <p:nvSpPr>
          <p:cNvPr id="1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539432" y="1422653"/>
            <a:ext cx="5369391" cy="4922585"/>
          </a:xfrm>
        </p:spPr>
        <p:txBody>
          <a:bodyPr/>
          <a:lstStyle>
            <a:lvl1pPr marL="0" indent="0" algn="l">
              <a:buNone/>
              <a:defRPr sz="2400">
                <a:solidFill>
                  <a:srgbClr val="6B6666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uk-UA" dirty="0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quarter" idx="13"/>
          </p:nvPr>
        </p:nvSpPr>
        <p:spPr>
          <a:xfrm>
            <a:off x="587375" y="5405376"/>
            <a:ext cx="4111625" cy="939861"/>
          </a:xfrm>
        </p:spPr>
        <p:txBody>
          <a:bodyPr anchor="b"/>
          <a:lstStyle>
            <a:lvl1pPr marL="0" indent="0">
              <a:buNone/>
              <a:defRPr sz="2000" b="1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Місце для номера слайда 17"/>
          <p:cNvSpPr>
            <a:spLocks noGrp="1"/>
          </p:cNvSpPr>
          <p:nvPr>
            <p:ph type="sldNum" sz="quarter" idx="14"/>
          </p:nvPr>
        </p:nvSpPr>
        <p:spPr>
          <a:xfrm>
            <a:off x="8861425" y="6308725"/>
            <a:ext cx="2743200" cy="365125"/>
          </a:xfrm>
        </p:spPr>
        <p:txBody>
          <a:bodyPr/>
          <a:lstStyle>
            <a:lvl1pPr>
              <a:defRPr sz="16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007B75A8-1AE2-4613-8334-06EB4AF0A1D8}" type="slidenum">
              <a:rPr lang="uk-UA" altLang="ru-RU"/>
              <a:pPr>
                <a:defRPr/>
              </a:pPr>
              <a:t>‹#›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2578489760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лайд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кутник 7"/>
          <p:cNvSpPr/>
          <p:nvPr userDrawn="1"/>
        </p:nvSpPr>
        <p:spPr>
          <a:xfrm>
            <a:off x="8636000" y="5994400"/>
            <a:ext cx="2449513" cy="863600"/>
          </a:xfrm>
          <a:prstGeom prst="rect">
            <a:avLst/>
          </a:prstGeom>
          <a:solidFill>
            <a:srgbClr val="C794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  <p:pic>
        <p:nvPicPr>
          <p:cNvPr id="9" name="Рисунок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565"/>
          <a:stretch>
            <a:fillRect/>
          </a:stretch>
        </p:blipFill>
        <p:spPr bwMode="auto">
          <a:xfrm>
            <a:off x="8745538" y="5197475"/>
            <a:ext cx="1400175" cy="153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Прямокутник 9"/>
          <p:cNvSpPr/>
          <p:nvPr userDrawn="1"/>
        </p:nvSpPr>
        <p:spPr>
          <a:xfrm>
            <a:off x="10052050" y="5357813"/>
            <a:ext cx="1046163" cy="47625"/>
          </a:xfrm>
          <a:prstGeom prst="rect">
            <a:avLst/>
          </a:prstGeom>
          <a:solidFill>
            <a:srgbClr val="C794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  <p:pic>
        <p:nvPicPr>
          <p:cNvPr id="11" name="Рисунок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801" b="-6847"/>
          <a:stretch>
            <a:fillRect/>
          </a:stretch>
        </p:blipFill>
        <p:spPr bwMode="auto">
          <a:xfrm>
            <a:off x="10055225" y="5486400"/>
            <a:ext cx="1022350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Рисунок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7975" y="1365250"/>
            <a:ext cx="4140200" cy="369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Заголовок 1"/>
          <p:cNvSpPr>
            <a:spLocks noGrp="1"/>
          </p:cNvSpPr>
          <p:nvPr>
            <p:ph type="title"/>
          </p:nvPr>
        </p:nvSpPr>
        <p:spPr>
          <a:xfrm>
            <a:off x="587375" y="512762"/>
            <a:ext cx="10515600" cy="630577"/>
          </a:xfrm>
        </p:spPr>
        <p:txBody>
          <a:bodyPr>
            <a:noAutofit/>
          </a:bodyPr>
          <a:lstStyle>
            <a:lvl1pPr>
              <a:defRPr sz="6000" b="1"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ru-RU"/>
              <a:t>Образец заголовка</a:t>
            </a:r>
            <a:endParaRPr lang="uk-UA" dirty="0"/>
          </a:p>
        </p:txBody>
      </p:sp>
      <p:sp>
        <p:nvSpPr>
          <p:cNvPr id="1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643605" y="1373801"/>
            <a:ext cx="5265074" cy="617046"/>
          </a:xfrm>
        </p:spPr>
        <p:txBody>
          <a:bodyPr>
            <a:normAutofit/>
          </a:bodyPr>
          <a:lstStyle>
            <a:lvl1pPr marL="0" indent="0" algn="l">
              <a:buNone/>
              <a:defRPr sz="3600" b="1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uk-UA" dirty="0"/>
          </a:p>
        </p:txBody>
      </p:sp>
      <p:sp>
        <p:nvSpPr>
          <p:cNvPr id="7" name="Місце для тексту 6"/>
          <p:cNvSpPr>
            <a:spLocks noGrp="1"/>
          </p:cNvSpPr>
          <p:nvPr>
            <p:ph type="body" sz="quarter" idx="10"/>
          </p:nvPr>
        </p:nvSpPr>
        <p:spPr>
          <a:xfrm>
            <a:off x="8924805" y="2658807"/>
            <a:ext cx="1397205" cy="894480"/>
          </a:xfrm>
        </p:spPr>
        <p:txBody>
          <a:bodyPr anchor="ctr">
            <a:normAutofit/>
          </a:bodyPr>
          <a:lstStyle>
            <a:lvl1pPr marL="0" indent="0">
              <a:buNone/>
              <a:defRPr sz="1400" b="1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Місце для тексту 19"/>
          <p:cNvSpPr>
            <a:spLocks noGrp="1"/>
          </p:cNvSpPr>
          <p:nvPr>
            <p:ph type="body" sz="quarter" idx="11"/>
          </p:nvPr>
        </p:nvSpPr>
        <p:spPr>
          <a:xfrm>
            <a:off x="1631950" y="2071626"/>
            <a:ext cx="5289550" cy="393780"/>
          </a:xfrm>
        </p:spPr>
        <p:txBody>
          <a:bodyPr>
            <a:normAutofit/>
          </a:bodyPr>
          <a:lstStyle>
            <a:lvl2pPr marL="252000" indent="0">
              <a:buNone/>
              <a:defRPr sz="2000">
                <a:solidFill>
                  <a:srgbClr val="6B6666"/>
                </a:solidFill>
              </a:defRPr>
            </a:lvl2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Місце для тексту 3"/>
          <p:cNvSpPr>
            <a:spLocks noGrp="1"/>
          </p:cNvSpPr>
          <p:nvPr>
            <p:ph type="body" sz="quarter" idx="13"/>
          </p:nvPr>
        </p:nvSpPr>
        <p:spPr>
          <a:xfrm>
            <a:off x="587375" y="5368864"/>
            <a:ext cx="4111625" cy="939861"/>
          </a:xfrm>
        </p:spPr>
        <p:txBody>
          <a:bodyPr anchor="b"/>
          <a:lstStyle>
            <a:lvl1pPr marL="0" indent="0">
              <a:buNone/>
              <a:defRPr sz="2000" b="1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Місце для номера слайда 17"/>
          <p:cNvSpPr>
            <a:spLocks noGrp="1"/>
          </p:cNvSpPr>
          <p:nvPr>
            <p:ph type="sldNum" sz="quarter" idx="14"/>
          </p:nvPr>
        </p:nvSpPr>
        <p:spPr>
          <a:xfrm>
            <a:off x="8861425" y="6308725"/>
            <a:ext cx="2743200" cy="365125"/>
          </a:xfrm>
        </p:spPr>
        <p:txBody>
          <a:bodyPr/>
          <a:lstStyle>
            <a:lvl1pPr>
              <a:defRPr sz="16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D645874E-A924-4372-BA99-D1FB7704F41F}" type="slidenum">
              <a:rPr lang="uk-UA" altLang="ru-RU"/>
              <a:pPr>
                <a:defRPr/>
              </a:pPr>
              <a:t>‹#›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2475125428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лайд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кутник 18"/>
          <p:cNvSpPr/>
          <p:nvPr userDrawn="1"/>
        </p:nvSpPr>
        <p:spPr>
          <a:xfrm>
            <a:off x="587375" y="3622675"/>
            <a:ext cx="2857500" cy="272256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  <p:sp>
        <p:nvSpPr>
          <p:cNvPr id="9" name="Прямокутник 7"/>
          <p:cNvSpPr/>
          <p:nvPr userDrawn="1"/>
        </p:nvSpPr>
        <p:spPr>
          <a:xfrm>
            <a:off x="8636000" y="5994400"/>
            <a:ext cx="2449513" cy="863600"/>
          </a:xfrm>
          <a:prstGeom prst="rect">
            <a:avLst/>
          </a:prstGeom>
          <a:solidFill>
            <a:srgbClr val="C794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  <p:pic>
        <p:nvPicPr>
          <p:cNvPr id="10" name="Рисунок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565"/>
          <a:stretch>
            <a:fillRect/>
          </a:stretch>
        </p:blipFill>
        <p:spPr bwMode="auto">
          <a:xfrm>
            <a:off x="8745538" y="5197475"/>
            <a:ext cx="1400175" cy="153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Прямокутник 9"/>
          <p:cNvSpPr/>
          <p:nvPr userDrawn="1"/>
        </p:nvSpPr>
        <p:spPr>
          <a:xfrm>
            <a:off x="10052050" y="5360988"/>
            <a:ext cx="987425" cy="44450"/>
          </a:xfrm>
          <a:prstGeom prst="rect">
            <a:avLst/>
          </a:prstGeom>
          <a:solidFill>
            <a:srgbClr val="C794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  <p:pic>
        <p:nvPicPr>
          <p:cNvPr id="14" name="Рисунок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801" b="-6847"/>
          <a:stretch>
            <a:fillRect/>
          </a:stretch>
        </p:blipFill>
        <p:spPr bwMode="auto">
          <a:xfrm>
            <a:off x="10055225" y="5486400"/>
            <a:ext cx="1022350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Прямокутник 16"/>
          <p:cNvSpPr/>
          <p:nvPr userDrawn="1"/>
        </p:nvSpPr>
        <p:spPr>
          <a:xfrm>
            <a:off x="6389688" y="512763"/>
            <a:ext cx="2557462" cy="2924175"/>
          </a:xfrm>
          <a:prstGeom prst="rect">
            <a:avLst/>
          </a:prstGeom>
          <a:solidFill>
            <a:srgbClr val="C794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  <p:sp>
        <p:nvSpPr>
          <p:cNvPr id="12" name="Заголовок 1"/>
          <p:cNvSpPr>
            <a:spLocks noGrp="1"/>
          </p:cNvSpPr>
          <p:nvPr>
            <p:ph type="title"/>
          </p:nvPr>
        </p:nvSpPr>
        <p:spPr>
          <a:xfrm>
            <a:off x="587375" y="512762"/>
            <a:ext cx="2780858" cy="910923"/>
          </a:xfrm>
        </p:spPr>
        <p:txBody>
          <a:bodyPr>
            <a:noAutofit/>
          </a:bodyPr>
          <a:lstStyle>
            <a:lvl1pPr>
              <a:defRPr sz="3600" b="1"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ru-RU"/>
              <a:t>Образец заголовка</a:t>
            </a:r>
            <a:endParaRPr lang="uk-UA" dirty="0"/>
          </a:p>
        </p:txBody>
      </p:sp>
      <p:sp>
        <p:nvSpPr>
          <p:cNvPr id="1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587375" y="1527859"/>
            <a:ext cx="2780858" cy="1886314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rgbClr val="6B6666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uk-UA" dirty="0"/>
          </a:p>
        </p:txBody>
      </p:sp>
      <p:sp>
        <p:nvSpPr>
          <p:cNvPr id="16" name="Місце для зображення 3"/>
          <p:cNvSpPr>
            <a:spLocks noGrp="1"/>
          </p:cNvSpPr>
          <p:nvPr>
            <p:ph type="pic" sz="quarter" idx="11"/>
          </p:nvPr>
        </p:nvSpPr>
        <p:spPr>
          <a:xfrm>
            <a:off x="3524772" y="512776"/>
            <a:ext cx="2737132" cy="2901755"/>
          </a:xfrm>
        </p:spPr>
        <p:txBody>
          <a:bodyPr rtlCol="0">
            <a:normAutofit/>
          </a:bodyPr>
          <a:lstStyle>
            <a:lvl1pPr marL="0" indent="0" algn="ctr">
              <a:buNone/>
              <a:defRPr sz="1800" i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24" name="Місце для тексту 23"/>
          <p:cNvSpPr>
            <a:spLocks noGrp="1"/>
          </p:cNvSpPr>
          <p:nvPr>
            <p:ph type="body" sz="quarter" idx="13"/>
          </p:nvPr>
        </p:nvSpPr>
        <p:spPr>
          <a:xfrm>
            <a:off x="753018" y="4862070"/>
            <a:ext cx="2499468" cy="1319212"/>
          </a:xfrm>
        </p:spPr>
        <p:txBody>
          <a:bodyPr anchor="b">
            <a:norm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Місце для зображення 3"/>
          <p:cNvSpPr>
            <a:spLocks noGrp="1"/>
          </p:cNvSpPr>
          <p:nvPr>
            <p:ph type="pic" sz="quarter" idx="14"/>
          </p:nvPr>
        </p:nvSpPr>
        <p:spPr>
          <a:xfrm>
            <a:off x="9062977" y="512776"/>
            <a:ext cx="2505136" cy="2936479"/>
          </a:xfrm>
        </p:spPr>
        <p:txBody>
          <a:bodyPr rtlCol="0">
            <a:normAutofit/>
          </a:bodyPr>
          <a:lstStyle>
            <a:lvl1pPr marL="0" indent="0" algn="ctr">
              <a:buNone/>
              <a:defRPr sz="1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27" name="Місце для зображення 3"/>
          <p:cNvSpPr>
            <a:spLocks noGrp="1"/>
          </p:cNvSpPr>
          <p:nvPr>
            <p:ph type="pic" sz="quarter" idx="15"/>
          </p:nvPr>
        </p:nvSpPr>
        <p:spPr>
          <a:xfrm>
            <a:off x="3543781" y="3611336"/>
            <a:ext cx="2706548" cy="2733005"/>
          </a:xfrm>
        </p:spPr>
        <p:txBody>
          <a:bodyPr rtlCol="0">
            <a:normAutofit/>
          </a:bodyPr>
          <a:lstStyle>
            <a:lvl1pPr marL="0" indent="0" algn="ctr">
              <a:buNone/>
              <a:defRPr sz="1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17" name="Місце для номера слайда 17"/>
          <p:cNvSpPr>
            <a:spLocks noGrp="1"/>
          </p:cNvSpPr>
          <p:nvPr>
            <p:ph type="sldNum" sz="quarter" idx="16"/>
          </p:nvPr>
        </p:nvSpPr>
        <p:spPr>
          <a:xfrm>
            <a:off x="8861425" y="6308725"/>
            <a:ext cx="2743200" cy="365125"/>
          </a:xfrm>
        </p:spPr>
        <p:txBody>
          <a:bodyPr/>
          <a:lstStyle>
            <a:lvl1pPr>
              <a:defRPr sz="16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C3521FB5-2EAE-4FF3-9AC0-FAA1C7FB6840}" type="slidenum">
              <a:rPr lang="uk-UA" altLang="ru-RU"/>
              <a:pPr>
                <a:defRPr/>
              </a:pPr>
              <a:t>‹#›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4239436203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лайд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кутник 7"/>
          <p:cNvSpPr/>
          <p:nvPr userDrawn="1"/>
        </p:nvSpPr>
        <p:spPr>
          <a:xfrm>
            <a:off x="8636000" y="5994400"/>
            <a:ext cx="2449513" cy="863600"/>
          </a:xfrm>
          <a:prstGeom prst="rect">
            <a:avLst/>
          </a:prstGeom>
          <a:solidFill>
            <a:srgbClr val="C794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uk-UA"/>
          </a:p>
        </p:txBody>
      </p:sp>
      <p:pic>
        <p:nvPicPr>
          <p:cNvPr id="9" name="Рисунок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375" y="479425"/>
            <a:ext cx="1400175" cy="206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Заголовок 1"/>
          <p:cNvSpPr>
            <a:spLocks noGrp="1"/>
          </p:cNvSpPr>
          <p:nvPr>
            <p:ph type="ctrTitle"/>
          </p:nvPr>
        </p:nvSpPr>
        <p:spPr>
          <a:xfrm>
            <a:off x="587375" y="2589005"/>
            <a:ext cx="3811005" cy="1143317"/>
          </a:xfrm>
        </p:spPr>
        <p:txBody>
          <a:bodyPr>
            <a:normAutofit/>
          </a:bodyPr>
          <a:lstStyle>
            <a:lvl1pPr algn="l">
              <a:defRPr sz="2800" b="1">
                <a:latin typeface="+mn-lt"/>
              </a:defRPr>
            </a:lvl1pPr>
          </a:lstStyle>
          <a:p>
            <a:r>
              <a:rPr lang="ru-RU"/>
              <a:t>Образец заголовка</a:t>
            </a:r>
            <a:endParaRPr lang="uk-UA" dirty="0"/>
          </a:p>
        </p:txBody>
      </p:sp>
      <p:sp>
        <p:nvSpPr>
          <p:cNvPr id="21" name="Підзаголовок 2"/>
          <p:cNvSpPr>
            <a:spLocks noGrp="1"/>
          </p:cNvSpPr>
          <p:nvPr>
            <p:ph type="subTitle" idx="1"/>
          </p:nvPr>
        </p:nvSpPr>
        <p:spPr>
          <a:xfrm>
            <a:off x="5344570" y="2464376"/>
            <a:ext cx="6223543" cy="1274248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rgbClr val="6B6666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uk-UA" dirty="0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10"/>
          </p:nvPr>
        </p:nvSpPr>
        <p:spPr>
          <a:xfrm>
            <a:off x="5335267" y="1157468"/>
            <a:ext cx="6232846" cy="1168400"/>
          </a:xfrm>
        </p:spPr>
        <p:txBody>
          <a:bodyPr anchor="b"/>
          <a:lstStyle>
            <a:lvl1pPr marL="0" indent="0">
              <a:buNone/>
              <a:defRPr b="1">
                <a:latin typeface="+mn-lt"/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Місце для діаграми 6"/>
          <p:cNvSpPr>
            <a:spLocks noGrp="1"/>
          </p:cNvSpPr>
          <p:nvPr>
            <p:ph type="chart" sz="quarter" idx="11"/>
          </p:nvPr>
        </p:nvSpPr>
        <p:spPr>
          <a:xfrm>
            <a:off x="5348288" y="3298825"/>
            <a:ext cx="6219825" cy="3009900"/>
          </a:xfrm>
        </p:spPr>
        <p:txBody>
          <a:bodyPr rtlCol="0">
            <a:normAutofit/>
          </a:bodyPr>
          <a:lstStyle>
            <a:lvl1pPr marL="0" indent="0">
              <a:buNone/>
              <a:defRPr sz="1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ru-RU" noProof="0"/>
              <a:t>Вставка диаграммы</a:t>
            </a:r>
            <a:endParaRPr lang="uk-UA" noProof="0" dirty="0"/>
          </a:p>
        </p:txBody>
      </p:sp>
      <p:sp>
        <p:nvSpPr>
          <p:cNvPr id="26" name="Місце для тексту 25"/>
          <p:cNvSpPr>
            <a:spLocks noGrp="1"/>
          </p:cNvSpPr>
          <p:nvPr>
            <p:ph type="body" sz="quarter" idx="12"/>
          </p:nvPr>
        </p:nvSpPr>
        <p:spPr>
          <a:xfrm>
            <a:off x="587375" y="4884738"/>
            <a:ext cx="3857303" cy="1423987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Місце для номера слайда 17"/>
          <p:cNvSpPr>
            <a:spLocks noGrp="1"/>
          </p:cNvSpPr>
          <p:nvPr>
            <p:ph type="sldNum" sz="quarter" idx="13"/>
          </p:nvPr>
        </p:nvSpPr>
        <p:spPr>
          <a:xfrm>
            <a:off x="8861425" y="6308725"/>
            <a:ext cx="2743200" cy="365125"/>
          </a:xfrm>
        </p:spPr>
        <p:txBody>
          <a:bodyPr/>
          <a:lstStyle>
            <a:lvl1pPr>
              <a:defRPr sz="16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95C0C0CA-2D4C-40F9-B773-806468121AAA}" type="slidenum">
              <a:rPr lang="uk-UA" altLang="ru-RU"/>
              <a:pPr>
                <a:defRPr/>
              </a:pPr>
              <a:t>‹#›</a:t>
            </a:fld>
            <a:endParaRPr lang="uk-UA" altLang="ru-RU"/>
          </a:p>
        </p:txBody>
      </p:sp>
    </p:spTree>
    <p:extLst>
      <p:ext uri="{BB962C8B-B14F-4D97-AF65-F5344CB8AC3E}">
        <p14:creationId xmlns:p14="http://schemas.microsoft.com/office/powerpoint/2010/main" val="3555512723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Місце для заголовка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uk-UA" altLang="ru-RU"/>
              <a:t>Зразок заголовка</a:t>
            </a:r>
          </a:p>
        </p:txBody>
      </p:sp>
      <p:sp>
        <p:nvSpPr>
          <p:cNvPr id="1027" name="Місце для тексту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altLang="ru-RU"/>
              <a:t>Редагувати стиль зразка тексту</a:t>
            </a:r>
          </a:p>
          <a:p>
            <a:pPr lvl="1"/>
            <a:r>
              <a:rPr lang="uk-UA" altLang="ru-RU"/>
              <a:t>Другий рівень</a:t>
            </a:r>
          </a:p>
          <a:p>
            <a:pPr lvl="2"/>
            <a:r>
              <a:rPr lang="uk-UA" altLang="ru-RU"/>
              <a:t>Третій рівень</a:t>
            </a:r>
          </a:p>
          <a:p>
            <a:pPr lvl="3"/>
            <a:r>
              <a:rPr lang="uk-UA" altLang="ru-RU"/>
              <a:t>Четвертий рівень</a:t>
            </a:r>
          </a:p>
          <a:p>
            <a:pPr lvl="4"/>
            <a:r>
              <a:rPr lang="uk-UA" altLang="ru-RU"/>
              <a:t>П’ятий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C96435B-E8C3-4108-8234-844BEE9F3A02}" type="datetime1">
              <a:rPr lang="uk-UA"/>
              <a:pPr>
                <a:defRPr/>
              </a:pPr>
              <a:t>28.09.2026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587FD2A1-B332-47F8-8B21-99EE2C43C535}" type="slidenum">
              <a:rPr lang="uk-UA" altLang="ru-RU"/>
              <a:pPr>
                <a:defRPr/>
              </a:pPr>
              <a:t>‹#›</a:t>
            </a:fld>
            <a:endParaRPr lang="uk-UA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8" r:id="rId1"/>
    <p:sldLayoutId id="2147483929" r:id="rId2"/>
    <p:sldLayoutId id="2147483930" r:id="rId3"/>
    <p:sldLayoutId id="2147483931" r:id="rId4"/>
    <p:sldLayoutId id="2147483932" r:id="rId5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1.jpeg"/><Relationship Id="rId3" Type="http://schemas.openxmlformats.org/officeDocument/2006/relationships/image" Target="../media/image4.png"/><Relationship Id="rId7" Type="http://schemas.microsoft.com/office/2007/relationships/hdphoto" Target="../media/hdphoto2.wdp"/><Relationship Id="rId12" Type="http://schemas.openxmlformats.org/officeDocument/2006/relationships/image" Target="../media/image10.png"/><Relationship Id="rId17" Type="http://schemas.microsoft.com/office/2007/relationships/hdphoto" Target="../media/hdphoto5.wdp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11" Type="http://schemas.openxmlformats.org/officeDocument/2006/relationships/image" Target="../media/image9.jpeg"/><Relationship Id="rId5" Type="http://schemas.microsoft.com/office/2007/relationships/hdphoto" Target="../media/hdphoto1.wdp"/><Relationship Id="rId15" Type="http://schemas.microsoft.com/office/2007/relationships/hdphoto" Target="../media/hdphoto4.wdp"/><Relationship Id="rId10" Type="http://schemas.openxmlformats.org/officeDocument/2006/relationships/image" Target="../media/image8.jpeg"/><Relationship Id="rId4" Type="http://schemas.openxmlformats.org/officeDocument/2006/relationships/image" Target="../media/image5.png"/><Relationship Id="rId9" Type="http://schemas.microsoft.com/office/2007/relationships/hdphoto" Target="../media/hdphoto3.wdp"/><Relationship Id="rId1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0.png"/><Relationship Id="rId18" Type="http://schemas.microsoft.com/office/2007/relationships/hdphoto" Target="../media/hdphoto12.wdp"/><Relationship Id="rId3" Type="http://schemas.openxmlformats.org/officeDocument/2006/relationships/image" Target="../media/image14.png"/><Relationship Id="rId21" Type="http://schemas.openxmlformats.org/officeDocument/2006/relationships/image" Target="../media/image24.png"/><Relationship Id="rId7" Type="http://schemas.openxmlformats.org/officeDocument/2006/relationships/image" Target="../media/image16.png"/><Relationship Id="rId12" Type="http://schemas.microsoft.com/office/2007/relationships/hdphoto" Target="../media/hdphoto9.wdp"/><Relationship Id="rId17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6" Type="http://schemas.microsoft.com/office/2007/relationships/hdphoto" Target="../media/hdphoto11.wdp"/><Relationship Id="rId20" Type="http://schemas.microsoft.com/office/2007/relationships/hdphoto" Target="../media/hdphoto13.wdp"/><Relationship Id="rId1" Type="http://schemas.openxmlformats.org/officeDocument/2006/relationships/slideLayout" Target="../slideLayouts/slideLayout5.xml"/><Relationship Id="rId6" Type="http://schemas.microsoft.com/office/2007/relationships/hdphoto" Target="../media/hdphoto7.wdp"/><Relationship Id="rId11" Type="http://schemas.openxmlformats.org/officeDocument/2006/relationships/image" Target="../media/image19.png"/><Relationship Id="rId24" Type="http://schemas.openxmlformats.org/officeDocument/2006/relationships/image" Target="../media/image26.png"/><Relationship Id="rId5" Type="http://schemas.openxmlformats.org/officeDocument/2006/relationships/image" Target="../media/image15.png"/><Relationship Id="rId15" Type="http://schemas.openxmlformats.org/officeDocument/2006/relationships/image" Target="../media/image21.png"/><Relationship Id="rId23" Type="http://schemas.openxmlformats.org/officeDocument/2006/relationships/image" Target="../media/image25.png"/><Relationship Id="rId10" Type="http://schemas.openxmlformats.org/officeDocument/2006/relationships/image" Target="../media/image18.jpeg"/><Relationship Id="rId19" Type="http://schemas.openxmlformats.org/officeDocument/2006/relationships/image" Target="../media/image23.png"/><Relationship Id="rId4" Type="http://schemas.microsoft.com/office/2007/relationships/hdphoto" Target="../media/hdphoto6.wdp"/><Relationship Id="rId9" Type="http://schemas.microsoft.com/office/2007/relationships/hdphoto" Target="../media/hdphoto8.wdp"/><Relationship Id="rId14" Type="http://schemas.microsoft.com/office/2007/relationships/hdphoto" Target="../media/hdphoto10.wdp"/><Relationship Id="rId22" Type="http://schemas.microsoft.com/office/2007/relationships/hdphoto" Target="../media/hdphoto14.wdp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diagramData" Target="../diagrams/data3.xml"/><Relationship Id="rId18" Type="http://schemas.openxmlformats.org/officeDocument/2006/relationships/diagramData" Target="../diagrams/data4.xml"/><Relationship Id="rId26" Type="http://schemas.openxmlformats.org/officeDocument/2006/relationships/diagramColors" Target="../diagrams/colors5.xml"/><Relationship Id="rId21" Type="http://schemas.openxmlformats.org/officeDocument/2006/relationships/diagramColors" Target="../diagrams/colors4.xml"/><Relationship Id="rId34" Type="http://schemas.openxmlformats.org/officeDocument/2006/relationships/diagramLayout" Target="../diagrams/layout7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17" Type="http://schemas.microsoft.com/office/2007/relationships/diagramDrawing" Target="../diagrams/drawing3.xml"/><Relationship Id="rId25" Type="http://schemas.openxmlformats.org/officeDocument/2006/relationships/diagramQuickStyle" Target="../diagrams/quickStyle5.xml"/><Relationship Id="rId33" Type="http://schemas.openxmlformats.org/officeDocument/2006/relationships/diagramData" Target="../diagrams/data7.xml"/><Relationship Id="rId2" Type="http://schemas.openxmlformats.org/officeDocument/2006/relationships/notesSlide" Target="../notesSlides/notesSlide3.xml"/><Relationship Id="rId16" Type="http://schemas.openxmlformats.org/officeDocument/2006/relationships/diagramColors" Target="../diagrams/colors3.xml"/><Relationship Id="rId20" Type="http://schemas.openxmlformats.org/officeDocument/2006/relationships/diagramQuickStyle" Target="../diagrams/quickStyle4.xml"/><Relationship Id="rId29" Type="http://schemas.openxmlformats.org/officeDocument/2006/relationships/diagramLayout" Target="../diagrams/layout6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24" Type="http://schemas.openxmlformats.org/officeDocument/2006/relationships/diagramLayout" Target="../diagrams/layout5.xml"/><Relationship Id="rId32" Type="http://schemas.microsoft.com/office/2007/relationships/diagramDrawing" Target="../diagrams/drawing6.xml"/><Relationship Id="rId37" Type="http://schemas.microsoft.com/office/2007/relationships/diagramDrawing" Target="../diagrams/drawing7.xml"/><Relationship Id="rId5" Type="http://schemas.openxmlformats.org/officeDocument/2006/relationships/diagramQuickStyle" Target="../diagrams/quickStyle1.xml"/><Relationship Id="rId15" Type="http://schemas.openxmlformats.org/officeDocument/2006/relationships/diagramQuickStyle" Target="../diagrams/quickStyle3.xml"/><Relationship Id="rId23" Type="http://schemas.openxmlformats.org/officeDocument/2006/relationships/diagramData" Target="../diagrams/data5.xml"/><Relationship Id="rId28" Type="http://schemas.openxmlformats.org/officeDocument/2006/relationships/diagramData" Target="../diagrams/data6.xml"/><Relationship Id="rId36" Type="http://schemas.openxmlformats.org/officeDocument/2006/relationships/diagramColors" Target="../diagrams/colors7.xml"/><Relationship Id="rId10" Type="http://schemas.openxmlformats.org/officeDocument/2006/relationships/diagramQuickStyle" Target="../diagrams/quickStyle2.xml"/><Relationship Id="rId19" Type="http://schemas.openxmlformats.org/officeDocument/2006/relationships/diagramLayout" Target="../diagrams/layout4.xml"/><Relationship Id="rId31" Type="http://schemas.openxmlformats.org/officeDocument/2006/relationships/diagramColors" Target="../diagrams/colors6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Relationship Id="rId14" Type="http://schemas.openxmlformats.org/officeDocument/2006/relationships/diagramLayout" Target="../diagrams/layout3.xml"/><Relationship Id="rId22" Type="http://schemas.microsoft.com/office/2007/relationships/diagramDrawing" Target="../diagrams/drawing4.xml"/><Relationship Id="rId27" Type="http://schemas.microsoft.com/office/2007/relationships/diagramDrawing" Target="../diagrams/drawing5.xml"/><Relationship Id="rId30" Type="http://schemas.openxmlformats.org/officeDocument/2006/relationships/diagramQuickStyle" Target="../diagrams/quickStyle6.xml"/><Relationship Id="rId35" Type="http://schemas.openxmlformats.org/officeDocument/2006/relationships/diagramQuickStyle" Target="../diagrams/quickStyle7.xml"/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8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1.xml"/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12" Type="http://schemas.microsoft.com/office/2007/relationships/diagramDrawing" Target="../diagrams/drawing11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10.xml"/><Relationship Id="rId11" Type="http://schemas.openxmlformats.org/officeDocument/2006/relationships/diagramColors" Target="../diagrams/colors11.xml"/><Relationship Id="rId5" Type="http://schemas.openxmlformats.org/officeDocument/2006/relationships/diagramQuickStyle" Target="../diagrams/quickStyle10.xml"/><Relationship Id="rId10" Type="http://schemas.openxmlformats.org/officeDocument/2006/relationships/diagramQuickStyle" Target="../diagrams/quickStyle11.xml"/><Relationship Id="rId4" Type="http://schemas.openxmlformats.org/officeDocument/2006/relationships/diagramLayout" Target="../diagrams/layout10.xml"/><Relationship Id="rId9" Type="http://schemas.openxmlformats.org/officeDocument/2006/relationships/diagramLayout" Target="../diagrams/layout1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2.xml"/><Relationship Id="rId7" Type="http://schemas.microsoft.com/office/2007/relationships/diagramDrawing" Target="../diagrams/drawing12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12.xml"/><Relationship Id="rId5" Type="http://schemas.openxmlformats.org/officeDocument/2006/relationships/diagramQuickStyle" Target="../diagrams/quickStyle12.xml"/><Relationship Id="rId4" Type="http://schemas.openxmlformats.org/officeDocument/2006/relationships/diagramLayout" Target="../diagrams/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3.xml"/><Relationship Id="rId7" Type="http://schemas.microsoft.com/office/2007/relationships/diagramDrawing" Target="../diagrams/drawing13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13.xml"/><Relationship Id="rId5" Type="http://schemas.openxmlformats.org/officeDocument/2006/relationships/diagramQuickStyle" Target="../diagrams/quickStyle13.xml"/><Relationship Id="rId4" Type="http://schemas.openxmlformats.org/officeDocument/2006/relationships/diagramLayout" Target="../diagrams/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4.xml"/><Relationship Id="rId7" Type="http://schemas.microsoft.com/office/2007/relationships/diagramDrawing" Target="../diagrams/drawing14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14.xml"/><Relationship Id="rId5" Type="http://schemas.openxmlformats.org/officeDocument/2006/relationships/diagramQuickStyle" Target="../diagrams/quickStyle14.xml"/><Relationship Id="rId4" Type="http://schemas.openxmlformats.org/officeDocument/2006/relationships/diagramLayout" Target="../diagrams/layout1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5.xml"/><Relationship Id="rId7" Type="http://schemas.microsoft.com/office/2007/relationships/diagramDrawing" Target="../diagrams/drawing15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15.xml"/><Relationship Id="rId5" Type="http://schemas.openxmlformats.org/officeDocument/2006/relationships/diagramQuickStyle" Target="../diagrams/quickStyle15.xml"/><Relationship Id="rId4" Type="http://schemas.openxmlformats.org/officeDocument/2006/relationships/diagramLayout" Target="../diagrams/layout1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6.xml"/><Relationship Id="rId7" Type="http://schemas.microsoft.com/office/2007/relationships/diagramDrawing" Target="../diagrams/drawing16.xm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16.xml"/><Relationship Id="rId5" Type="http://schemas.openxmlformats.org/officeDocument/2006/relationships/diagramQuickStyle" Target="../diagrams/quickStyle16.xml"/><Relationship Id="rId4" Type="http://schemas.openxmlformats.org/officeDocument/2006/relationships/diagramLayout" Target="../diagrams/layout1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7.xml"/><Relationship Id="rId7" Type="http://schemas.microsoft.com/office/2007/relationships/diagramDrawing" Target="../diagrams/drawing17.xm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17.xml"/><Relationship Id="rId5" Type="http://schemas.openxmlformats.org/officeDocument/2006/relationships/diagramQuickStyle" Target="../diagrams/quickStyle17.xml"/><Relationship Id="rId4" Type="http://schemas.openxmlformats.org/officeDocument/2006/relationships/diagramLayout" Target="../diagrams/layout1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8" Type="http://schemas.microsoft.com/office/2007/relationships/hdphoto" Target="../media/hdphoto17.wdp"/><Relationship Id="rId13" Type="http://schemas.microsoft.com/office/2007/relationships/hdphoto" Target="../media/hdphoto19.wdp"/><Relationship Id="rId18" Type="http://schemas.openxmlformats.org/officeDocument/2006/relationships/image" Target="../media/image38.jpeg"/><Relationship Id="rId3" Type="http://schemas.openxmlformats.org/officeDocument/2006/relationships/image" Target="../media/image29.png"/><Relationship Id="rId7" Type="http://schemas.openxmlformats.org/officeDocument/2006/relationships/image" Target="../media/image31.png"/><Relationship Id="rId12" Type="http://schemas.openxmlformats.org/officeDocument/2006/relationships/image" Target="../media/image34.png"/><Relationship Id="rId17" Type="http://schemas.openxmlformats.org/officeDocument/2006/relationships/image" Target="../media/image37.png"/><Relationship Id="rId2" Type="http://schemas.openxmlformats.org/officeDocument/2006/relationships/notesSlide" Target="../notesSlides/notesSlide36.xml"/><Relationship Id="rId16" Type="http://schemas.openxmlformats.org/officeDocument/2006/relationships/image" Target="../media/image36.png"/><Relationship Id="rId1" Type="http://schemas.openxmlformats.org/officeDocument/2006/relationships/slideLayout" Target="../slideLayouts/slideLayout5.xml"/><Relationship Id="rId6" Type="http://schemas.microsoft.com/office/2007/relationships/hdphoto" Target="../media/hdphoto16.wdp"/><Relationship Id="rId11" Type="http://schemas.openxmlformats.org/officeDocument/2006/relationships/image" Target="../media/image33.png"/><Relationship Id="rId5" Type="http://schemas.openxmlformats.org/officeDocument/2006/relationships/image" Target="../media/image30.png"/><Relationship Id="rId15" Type="http://schemas.microsoft.com/office/2007/relationships/hdphoto" Target="../media/hdphoto20.wdp"/><Relationship Id="rId10" Type="http://schemas.microsoft.com/office/2007/relationships/hdphoto" Target="../media/hdphoto18.wdp"/><Relationship Id="rId4" Type="http://schemas.microsoft.com/office/2007/relationships/hdphoto" Target="../media/hdphoto15.wdp"/><Relationship Id="rId9" Type="http://schemas.openxmlformats.org/officeDocument/2006/relationships/image" Target="../media/image32.png"/><Relationship Id="rId14" Type="http://schemas.openxmlformats.org/officeDocument/2006/relationships/image" Target="../media/image35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9.xml"/><Relationship Id="rId3" Type="http://schemas.openxmlformats.org/officeDocument/2006/relationships/diagramData" Target="../diagrams/data18.xml"/><Relationship Id="rId7" Type="http://schemas.microsoft.com/office/2007/relationships/diagramDrawing" Target="../diagrams/drawing18.xml"/><Relationship Id="rId12" Type="http://schemas.microsoft.com/office/2007/relationships/diagramDrawing" Target="../diagrams/drawing19.xm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18.xml"/><Relationship Id="rId11" Type="http://schemas.openxmlformats.org/officeDocument/2006/relationships/diagramColors" Target="../diagrams/colors19.xml"/><Relationship Id="rId5" Type="http://schemas.openxmlformats.org/officeDocument/2006/relationships/diagramQuickStyle" Target="../diagrams/quickStyle18.xml"/><Relationship Id="rId10" Type="http://schemas.openxmlformats.org/officeDocument/2006/relationships/diagramQuickStyle" Target="../diagrams/quickStyle19.xml"/><Relationship Id="rId4" Type="http://schemas.openxmlformats.org/officeDocument/2006/relationships/diagramLayout" Target="../diagrams/layout18.xml"/><Relationship Id="rId9" Type="http://schemas.openxmlformats.org/officeDocument/2006/relationships/diagramLayout" Target="../diagrams/layout19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0.xml"/><Relationship Id="rId7" Type="http://schemas.microsoft.com/office/2007/relationships/diagramDrawing" Target="../diagrams/drawing20.xml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20.xml"/><Relationship Id="rId5" Type="http://schemas.openxmlformats.org/officeDocument/2006/relationships/diagramQuickStyle" Target="../diagrams/quickStyle20.xml"/><Relationship Id="rId4" Type="http://schemas.openxmlformats.org/officeDocument/2006/relationships/diagramLayout" Target="../diagrams/layout20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diagramData" Target="../diagrams/data21.xml"/><Relationship Id="rId7" Type="http://schemas.microsoft.com/office/2007/relationships/diagramDrawing" Target="../diagrams/drawing21.xml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21.xml"/><Relationship Id="rId5" Type="http://schemas.openxmlformats.org/officeDocument/2006/relationships/diagramQuickStyle" Target="../diagrams/quickStyle21.xml"/><Relationship Id="rId4" Type="http://schemas.openxmlformats.org/officeDocument/2006/relationships/diagramLayout" Target="../diagrams/layout2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Box 8"/>
          <p:cNvSpPr txBox="1">
            <a:spLocks noChangeArrowheads="1"/>
          </p:cNvSpPr>
          <p:nvPr/>
        </p:nvSpPr>
        <p:spPr bwMode="auto">
          <a:xfrm>
            <a:off x="1643063" y="1536174"/>
            <a:ext cx="7510462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4000" b="1" dirty="0">
                <a:latin typeface="Arial" panose="020B0604020202020204" pitchFamily="34" charset="0"/>
                <a:cs typeface="Arial" panose="020B0604020202020204" pitchFamily="34" charset="0"/>
              </a:rPr>
              <a:t>ГОСУДАРСТВЕННАЯ ПОДДЕРЖКА АГРОПРОМЫШЛЕННОГО КОМПЛЕКСА НИЖЕГОРОДСКОЙ ОБЛАСТИ В 2026 ГОДУ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Місце для номера слайда 4"/>
          <p:cNvSpPr>
            <a:spLocks noGrp="1"/>
          </p:cNvSpPr>
          <p:nvPr>
            <p:ph type="sldNum" sz="quarter" idx="13"/>
          </p:nvPr>
        </p:nvSpPr>
        <p:spPr bwMode="auto">
          <a:xfrm>
            <a:off x="11513380" y="6430142"/>
            <a:ext cx="305396" cy="34952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uk-UA" altLang="ru-RU" sz="1600" dirty="0">
              <a:solidFill>
                <a:schemeClr val="accent1"/>
              </a:solidFill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002146B9-5B10-46EE-93A8-52638B9BE452}" type="slidenum">
              <a:rPr lang="uk-UA" altLang="ru-RU" sz="1600" smtClean="0">
                <a:solidFill>
                  <a:schemeClr val="accent1"/>
                </a:solidFill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2</a:t>
            </a:fld>
            <a:endParaRPr lang="uk-UA" altLang="ru-RU" sz="1600" dirty="0">
              <a:solidFill>
                <a:schemeClr val="accent1"/>
              </a:solidFill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uk-UA" altLang="ru-RU" sz="1600" dirty="0">
              <a:solidFill>
                <a:schemeClr val="accent1"/>
              </a:solidFill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757363" y="485775"/>
            <a:ext cx="7499350" cy="1143000"/>
          </a:xfrm>
          <a:prstGeom prst="rect">
            <a:avLst/>
          </a:prstGeom>
        </p:spPr>
        <p:txBody>
          <a:bodyPr anchor="ctr">
            <a:normAutofit fontScale="97500"/>
          </a:bodyPr>
          <a:lstStyle/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endParaRPr lang="ru-RU" sz="2400" b="1" dirty="0">
              <a:solidFill>
                <a:schemeClr val="accent5">
                  <a:lumMod val="75000"/>
                </a:schemeClr>
              </a:solidFill>
              <a:latin typeface="+mn-lt"/>
              <a:ea typeface="+mj-ea"/>
              <a:cs typeface="+mj-cs"/>
            </a:endParaRPr>
          </a:p>
        </p:txBody>
      </p:sp>
      <p:sp>
        <p:nvSpPr>
          <p:cNvPr id="10244" name="TextBox 8"/>
          <p:cNvSpPr txBox="1">
            <a:spLocks noChangeArrowheads="1"/>
          </p:cNvSpPr>
          <p:nvPr/>
        </p:nvSpPr>
        <p:spPr bwMode="auto">
          <a:xfrm>
            <a:off x="2278197" y="148388"/>
            <a:ext cx="8640763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dirty="0">
                <a:latin typeface="Arial" panose="020B0604020202020204" pitchFamily="34" charset="0"/>
                <a:cs typeface="Arial" panose="020B0604020202020204" pitchFamily="34" charset="0"/>
              </a:rPr>
              <a:t>БАЗОВЫЕ УСЛОВИЯ ПОЛУЧЕНИЯ ГОСУДАРСТВЕННОЙ ПОДДЕРЖКИ</a:t>
            </a:r>
          </a:p>
        </p:txBody>
      </p:sp>
      <p:sp>
        <p:nvSpPr>
          <p:cNvPr id="10245" name="Прямоугольник 12"/>
          <p:cNvSpPr>
            <a:spLocks noChangeArrowheads="1"/>
          </p:cNvSpPr>
          <p:nvPr/>
        </p:nvSpPr>
        <p:spPr bwMode="auto">
          <a:xfrm>
            <a:off x="2094722" y="1165639"/>
            <a:ext cx="972405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700" dirty="0">
                <a:latin typeface="Arial" panose="020B0604020202020204" pitchFamily="34" charset="0"/>
                <a:cs typeface="Arial" panose="020B0604020202020204" pitchFamily="34" charset="0"/>
              </a:rPr>
              <a:t>Требования, которым должен соответствовать получатель на первое число месяца, предшествующего месяцу, в котором принимается решение о предоставлении субсидии: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355953B-AB26-941E-F711-28BB722F3F11}"/>
              </a:ext>
            </a:extLst>
          </p:cNvPr>
          <p:cNvSpPr txBox="1"/>
          <p:nvPr/>
        </p:nvSpPr>
        <p:spPr bwMode="auto">
          <a:xfrm>
            <a:off x="3003288" y="1875819"/>
            <a:ext cx="3867540" cy="861774"/>
          </a:xfrm>
          <a:prstGeom prst="rect">
            <a:avLst/>
          </a:prstGeom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1000" dirty="0">
                <a:effectLst/>
                <a:cs typeface="Arial" panose="020B0604020202020204" pitchFamily="34" charset="0"/>
              </a:rPr>
              <a:t>Не является иностранным ЮЛ, в т.ч. не включен Минфином РФ в перечень государств и территорий, используемых для офшорного владения активами в РФ, а также российским ЮЛ, в капитале которого доля офшорных компаний  превышает 25%  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CDB98DA1-F94C-994A-C0D6-1A076CA4D845}"/>
              </a:ext>
            </a:extLst>
          </p:cNvPr>
          <p:cNvSpPr/>
          <p:nvPr/>
        </p:nvSpPr>
        <p:spPr>
          <a:xfrm>
            <a:off x="2094721" y="1798874"/>
            <a:ext cx="4776107" cy="93871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7542E81-7536-9E95-2FF8-1C3941D618DE}"/>
              </a:ext>
            </a:extLst>
          </p:cNvPr>
          <p:cNvSpPr txBox="1"/>
          <p:nvPr/>
        </p:nvSpPr>
        <p:spPr bwMode="auto">
          <a:xfrm>
            <a:off x="3024180" y="2892703"/>
            <a:ext cx="3825753" cy="553998"/>
          </a:xfrm>
          <a:prstGeom prst="rect">
            <a:avLst/>
          </a:prstGeom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1000" dirty="0">
                <a:effectLst/>
                <a:cs typeface="Arial" panose="020B0604020202020204" pitchFamily="34" charset="0"/>
              </a:rPr>
              <a:t>Не находится в перечне организаций и физических лиц, в отношении которых имеются сведения об их причастности к экстремистской деятельности или терроризму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69A2BB15-926B-159B-7E5F-C95E3C255C12}"/>
              </a:ext>
            </a:extLst>
          </p:cNvPr>
          <p:cNvSpPr/>
          <p:nvPr/>
        </p:nvSpPr>
        <p:spPr>
          <a:xfrm>
            <a:off x="2105219" y="2844149"/>
            <a:ext cx="4765609" cy="65110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779A931-594D-DE7B-18FB-29F9C8475BBC}"/>
              </a:ext>
            </a:extLst>
          </p:cNvPr>
          <p:cNvSpPr txBox="1"/>
          <p:nvPr/>
        </p:nvSpPr>
        <p:spPr bwMode="auto">
          <a:xfrm>
            <a:off x="3045074" y="3599212"/>
            <a:ext cx="3825753" cy="707886"/>
          </a:xfrm>
          <a:prstGeom prst="rect">
            <a:avLst/>
          </a:prstGeom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1000" dirty="0">
                <a:effectLst/>
                <a:cs typeface="Arial" panose="020B0604020202020204" pitchFamily="34" charset="0"/>
              </a:rPr>
              <a:t>Не находится в перечнях организаций и физических лиц, связанных с террористическими организациями и террористами или с распространением оружия массового уничтожения 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D66EE025-1C6A-85EA-4A69-B478AE4F7917}"/>
              </a:ext>
            </a:extLst>
          </p:cNvPr>
          <p:cNvSpPr/>
          <p:nvPr/>
        </p:nvSpPr>
        <p:spPr>
          <a:xfrm>
            <a:off x="2105219" y="3580558"/>
            <a:ext cx="4776107" cy="75958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9CB5BEE-D0B6-2B93-719C-5EDEEE419DA4}"/>
              </a:ext>
            </a:extLst>
          </p:cNvPr>
          <p:cNvSpPr txBox="1"/>
          <p:nvPr/>
        </p:nvSpPr>
        <p:spPr bwMode="auto">
          <a:xfrm>
            <a:off x="3034628" y="5106703"/>
            <a:ext cx="3846697" cy="1323439"/>
          </a:xfrm>
          <a:prstGeom prst="rect">
            <a:avLst/>
          </a:prstGeom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1000" dirty="0">
                <a:effectLst/>
                <a:cs typeface="Arial" panose="020B0604020202020204" pitchFamily="34" charset="0"/>
              </a:rPr>
              <a:t>Обладает статусом партнера Фонда развития патриотизма и содействия участникам специальной военной операции и членам их семей «Фонд Народного Единства Нижегородской области» или осуществляет безвозмездные перечисления, в том числе добровольные пожертвования, в областной бюджет и (или) в некоммерческую организацию «Благотворительный фонд развития социального партнерства»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71CB0442-A3BE-9F1C-5D7D-BD3E7513EF15}"/>
              </a:ext>
            </a:extLst>
          </p:cNvPr>
          <p:cNvSpPr/>
          <p:nvPr/>
        </p:nvSpPr>
        <p:spPr>
          <a:xfrm>
            <a:off x="2094718" y="5048239"/>
            <a:ext cx="4776109" cy="138190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01351CCC-0C7A-019A-0282-3F978987F22C}"/>
              </a:ext>
            </a:extLst>
          </p:cNvPr>
          <p:cNvSpPr txBox="1"/>
          <p:nvPr/>
        </p:nvSpPr>
        <p:spPr bwMode="auto">
          <a:xfrm>
            <a:off x="3003288" y="4425668"/>
            <a:ext cx="3867540" cy="400110"/>
          </a:xfrm>
          <a:prstGeom prst="rect">
            <a:avLst/>
          </a:prstGeom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lvl="0" algn="just"/>
            <a:r>
              <a:rPr lang="ru-RU" sz="1000" dirty="0">
                <a:cs typeface="Arial" panose="020B0604020202020204" pitchFamily="34" charset="0"/>
              </a:rPr>
              <a:t>Не является иностранным агентом в соответствии с Федеральным законом от 14.07.2022 г. № 255-ФЗ  </a:t>
            </a:r>
          </a:p>
        </p:txBody>
      </p: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id="{C23063CC-FB1E-6435-2220-79DC121C6E1B}"/>
              </a:ext>
            </a:extLst>
          </p:cNvPr>
          <p:cNvSpPr/>
          <p:nvPr/>
        </p:nvSpPr>
        <p:spPr>
          <a:xfrm>
            <a:off x="2094722" y="4392622"/>
            <a:ext cx="4776107" cy="49698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AA59D348-521F-ADBD-D10F-6FE72E8CC8DB}"/>
              </a:ext>
            </a:extLst>
          </p:cNvPr>
          <p:cNvSpPr txBox="1"/>
          <p:nvPr/>
        </p:nvSpPr>
        <p:spPr bwMode="auto">
          <a:xfrm>
            <a:off x="7983288" y="1914289"/>
            <a:ext cx="3780083" cy="707886"/>
          </a:xfrm>
          <a:prstGeom prst="rect">
            <a:avLst/>
          </a:prstGeom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1000" dirty="0">
                <a:effectLst/>
                <a:cs typeface="Arial" panose="020B0604020202020204" pitchFamily="34" charset="0"/>
              </a:rPr>
              <a:t>ЮЛ не находится в процессе ликвидации, банкротства, деятельность не должна быть приостановлена. </a:t>
            </a:r>
          </a:p>
          <a:p>
            <a:pPr algn="just">
              <a:spcAft>
                <a:spcPts val="0"/>
              </a:spcAft>
            </a:pPr>
            <a:r>
              <a:rPr lang="ru-RU" sz="1000" dirty="0">
                <a:effectLst/>
                <a:cs typeface="Arial" panose="020B0604020202020204" pitchFamily="34" charset="0"/>
              </a:rPr>
              <a:t>В отношении ИП не должна быть введена процедура банкротства, не прекратил деятельность в качестве ИП</a:t>
            </a:r>
          </a:p>
        </p:txBody>
      </p:sp>
      <p:sp>
        <p:nvSpPr>
          <p:cNvPr id="46" name="Прямоугольник 45">
            <a:extLst>
              <a:ext uri="{FF2B5EF4-FFF2-40B4-BE49-F238E27FC236}">
                <a16:creationId xmlns:a16="http://schemas.microsoft.com/office/drawing/2014/main" id="{0F065567-B979-F390-FF4B-679C3AAC65AC}"/>
              </a:ext>
            </a:extLst>
          </p:cNvPr>
          <p:cNvSpPr/>
          <p:nvPr/>
        </p:nvSpPr>
        <p:spPr>
          <a:xfrm>
            <a:off x="7042670" y="1798874"/>
            <a:ext cx="4786604" cy="93871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CCA9D67C-551C-3574-B048-761FEAC27997}"/>
              </a:ext>
            </a:extLst>
          </p:cNvPr>
          <p:cNvSpPr txBox="1"/>
          <p:nvPr/>
        </p:nvSpPr>
        <p:spPr bwMode="auto">
          <a:xfrm>
            <a:off x="7948879" y="2861486"/>
            <a:ext cx="3848902" cy="707886"/>
          </a:xfrm>
          <a:prstGeom prst="rect">
            <a:avLst/>
          </a:prstGeom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lvl="0" algn="just"/>
            <a:r>
              <a:rPr lang="ru-RU" sz="1000" dirty="0">
                <a:cs typeface="Arial" panose="020B0604020202020204" pitchFamily="34" charset="0"/>
              </a:rPr>
              <a:t>Не выявлены факты нарушения условий, установленных при получении бюджетных средств, и их нецелевого использования, либо нарушения устранены или возвращены средства в соответствующий бюджет</a:t>
            </a:r>
          </a:p>
        </p:txBody>
      </p:sp>
      <p:sp>
        <p:nvSpPr>
          <p:cNvPr id="49" name="Прямоугольник 48">
            <a:extLst>
              <a:ext uri="{FF2B5EF4-FFF2-40B4-BE49-F238E27FC236}">
                <a16:creationId xmlns:a16="http://schemas.microsoft.com/office/drawing/2014/main" id="{A3558B23-BFCD-4F00-47D3-884F46D7D8E8}"/>
              </a:ext>
            </a:extLst>
          </p:cNvPr>
          <p:cNvSpPr/>
          <p:nvPr/>
        </p:nvSpPr>
        <p:spPr>
          <a:xfrm>
            <a:off x="7049928" y="2861486"/>
            <a:ext cx="4786604" cy="74566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23C57712-9ED8-0860-4621-7E734B2E4DAB}"/>
              </a:ext>
            </a:extLst>
          </p:cNvPr>
          <p:cNvSpPr txBox="1"/>
          <p:nvPr/>
        </p:nvSpPr>
        <p:spPr bwMode="auto">
          <a:xfrm>
            <a:off x="7972830" y="3867424"/>
            <a:ext cx="3812716" cy="553998"/>
          </a:xfrm>
          <a:prstGeom prst="rect">
            <a:avLst/>
          </a:prstGeom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lvl="0" algn="just"/>
            <a:r>
              <a:rPr lang="ru-RU" sz="1000" dirty="0">
                <a:effectLst/>
                <a:cs typeface="Arial" panose="020B0604020202020204" pitchFamily="34" charset="0"/>
              </a:rPr>
              <a:t>Не получает средства из бюджета из которого планируется предоставление субсидии на основании иных правовых актов на аналогичные цели</a:t>
            </a:r>
            <a:endParaRPr lang="ru-RU" sz="1000" dirty="0">
              <a:cs typeface="Arial" panose="020B0604020202020204" pitchFamily="34" charset="0"/>
            </a:endParaRPr>
          </a:p>
        </p:txBody>
      </p:sp>
      <p:sp>
        <p:nvSpPr>
          <p:cNvPr id="52" name="Прямоугольник 51">
            <a:extLst>
              <a:ext uri="{FF2B5EF4-FFF2-40B4-BE49-F238E27FC236}">
                <a16:creationId xmlns:a16="http://schemas.microsoft.com/office/drawing/2014/main" id="{751EDF90-4A2F-4F87-8312-55A441B69D0D}"/>
              </a:ext>
            </a:extLst>
          </p:cNvPr>
          <p:cNvSpPr/>
          <p:nvPr/>
        </p:nvSpPr>
        <p:spPr>
          <a:xfrm>
            <a:off x="7032172" y="3763369"/>
            <a:ext cx="4804360" cy="80827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9CCB8AC5-9FA2-D3D1-9636-9511BCB70AC4}"/>
              </a:ext>
            </a:extLst>
          </p:cNvPr>
          <p:cNvSpPr txBox="1"/>
          <p:nvPr/>
        </p:nvSpPr>
        <p:spPr bwMode="auto">
          <a:xfrm>
            <a:off x="7943336" y="4776390"/>
            <a:ext cx="3867540" cy="553998"/>
          </a:xfrm>
          <a:prstGeom prst="rect">
            <a:avLst/>
          </a:prstGeom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lvl="0" algn="just"/>
            <a:r>
              <a:rPr lang="ru-RU" sz="1000" dirty="0">
                <a:cs typeface="Arial" panose="020B0604020202020204" pitchFamily="34" charset="0"/>
              </a:rPr>
              <a:t>Предоставил отчетность о финансово-экономическом состоянии товаропроизводителей агропромышленного комплекса на последнюю отчетную дату</a:t>
            </a:r>
          </a:p>
        </p:txBody>
      </p:sp>
      <p:sp>
        <p:nvSpPr>
          <p:cNvPr id="55" name="Прямоугольник 54">
            <a:extLst>
              <a:ext uri="{FF2B5EF4-FFF2-40B4-BE49-F238E27FC236}">
                <a16:creationId xmlns:a16="http://schemas.microsoft.com/office/drawing/2014/main" id="{C9FA46DA-90A1-2658-400D-478187903CC4}"/>
              </a:ext>
            </a:extLst>
          </p:cNvPr>
          <p:cNvSpPr/>
          <p:nvPr/>
        </p:nvSpPr>
        <p:spPr>
          <a:xfrm>
            <a:off x="7005559" y="5616678"/>
            <a:ext cx="4805317" cy="813464"/>
          </a:xfrm>
          <a:prstGeom prst="rect">
            <a:avLst/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Прямоугольник 57">
            <a:extLst>
              <a:ext uri="{FF2B5EF4-FFF2-40B4-BE49-F238E27FC236}">
                <a16:creationId xmlns:a16="http://schemas.microsoft.com/office/drawing/2014/main" id="{677EA29C-2671-6C7A-814E-62AAD91FE24B}"/>
              </a:ext>
            </a:extLst>
          </p:cNvPr>
          <p:cNvSpPr/>
          <p:nvPr/>
        </p:nvSpPr>
        <p:spPr>
          <a:xfrm>
            <a:off x="7040312" y="4742637"/>
            <a:ext cx="4786604" cy="71469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3" name="Прямоугольник 62">
            <a:extLst>
              <a:ext uri="{FF2B5EF4-FFF2-40B4-BE49-F238E27FC236}">
                <a16:creationId xmlns:a16="http://schemas.microsoft.com/office/drawing/2014/main" id="{2BD19819-394E-13F9-4500-7059A51E1633}"/>
              </a:ext>
            </a:extLst>
          </p:cNvPr>
          <p:cNvSpPr/>
          <p:nvPr/>
        </p:nvSpPr>
        <p:spPr>
          <a:xfrm>
            <a:off x="7100290" y="4758482"/>
            <a:ext cx="757021" cy="635980"/>
          </a:xfrm>
          <a:prstGeom prst="rect">
            <a:avLst/>
          </a:prstGeom>
          <a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b="-11486"/>
            </a:stretch>
          </a:blip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ru-RU" dirty="0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B6CFF796-F6DE-388D-B753-F201B074282D}"/>
              </a:ext>
            </a:extLst>
          </p:cNvPr>
          <p:cNvSpPr txBox="1"/>
          <p:nvPr/>
        </p:nvSpPr>
        <p:spPr bwMode="auto">
          <a:xfrm>
            <a:off x="7974561" y="5711356"/>
            <a:ext cx="3810985" cy="553998"/>
          </a:xfrm>
          <a:prstGeom prst="rect">
            <a:avLst/>
          </a:prstGeom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1000" dirty="0">
                <a:effectLst/>
                <a:cs typeface="Arial" panose="020B0604020202020204" pitchFamily="34" charset="0"/>
              </a:rPr>
              <a:t>Отсутствие просроченной задолженности по возврату в бюджет субсидий, бюджетных инвестиций, а также иная просроченная задолженность по денежным обязательствам</a:t>
            </a:r>
          </a:p>
        </p:txBody>
      </p:sp>
      <p:pic>
        <p:nvPicPr>
          <p:cNvPr id="3074" name="Picture 2" descr="Picture background">
            <a:extLst>
              <a:ext uri="{FF2B5EF4-FFF2-40B4-BE49-F238E27FC236}">
                <a16:creationId xmlns:a16="http://schemas.microsoft.com/office/drawing/2014/main" id="{28B0D3ED-4E40-DFC6-42AE-C9D16AF78D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250" b="93000" l="6125" r="93625">
                        <a14:foregroundMark x1="40000" y1="7000" x2="38875" y2="5250"/>
                        <a14:foregroundMark x1="62875" y1="7875" x2="71125" y2="10000"/>
                        <a14:foregroundMark x1="75500" y1="12500" x2="66750" y2="17250"/>
                        <a14:foregroundMark x1="89625" y1="15375" x2="92625" y2="24500"/>
                        <a14:foregroundMark x1="90000" y1="17875" x2="93625" y2="22750"/>
                        <a14:foregroundMark x1="69250" y1="23500" x2="63625" y2="28625"/>
                        <a14:foregroundMark x1="63625" y1="28625" x2="63625" y2="28375"/>
                        <a14:foregroundMark x1="84750" y1="54875" x2="87875" y2="54125"/>
                        <a14:foregroundMark x1="76375" y1="64750" x2="77125" y2="73250"/>
                        <a14:foregroundMark x1="77125" y1="73250" x2="70625" y2="75625"/>
                        <a14:foregroundMark x1="70625" y1="75625" x2="69250" y2="73250"/>
                        <a14:foregroundMark x1="75000" y1="84250" x2="86750" y2="83750"/>
                        <a14:foregroundMark x1="13500" y1="87875" x2="21750" y2="85250"/>
                        <a14:foregroundMark x1="21750" y1="85250" x2="32250" y2="89500"/>
                        <a14:foregroundMark x1="32250" y1="89500" x2="32375" y2="89625"/>
                        <a14:foregroundMark x1="45375" y1="94750" x2="51000" y2="88250"/>
                        <a14:foregroundMark x1="51000" y1="88250" x2="54500" y2="93000"/>
                        <a14:foregroundMark x1="23500" y1="72750" x2="30750" y2="67875"/>
                        <a14:foregroundMark x1="30750" y1="67875" x2="30375" y2="76125"/>
                        <a14:foregroundMark x1="30375" y1="76125" x2="31500" y2="76250"/>
                        <a14:foregroundMark x1="27250" y1="80500" x2="25125" y2="76625"/>
                        <a14:foregroundMark x1="26750" y1="72500" x2="25500" y2="72625"/>
                        <a14:foregroundMark x1="15125" y1="63000" x2="21000" y2="68750"/>
                        <a14:foregroundMark x1="28750" y1="53750" x2="29625" y2="54875"/>
                        <a14:foregroundMark x1="27000" y1="59000" x2="27250" y2="60250"/>
                        <a14:foregroundMark x1="11750" y1="50125" x2="11625" y2="47000"/>
                        <a14:foregroundMark x1="7625" y1="14250" x2="6125" y2="22625"/>
                        <a14:foregroundMark x1="6125" y1="22625" x2="8500" y2="14875"/>
                        <a14:foregroundMark x1="8500" y1="14875" x2="8500" y2="14250"/>
                        <a14:foregroundMark x1="5875" y1="16750" x2="6125" y2="23875"/>
                        <a14:foregroundMark x1="6125" y1="23875" x2="7250" y2="241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9928" y="5517390"/>
            <a:ext cx="875649" cy="885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Picture background">
            <a:extLst>
              <a:ext uri="{FF2B5EF4-FFF2-40B4-BE49-F238E27FC236}">
                <a16:creationId xmlns:a16="http://schemas.microsoft.com/office/drawing/2014/main" id="{60132C56-67C2-0F3B-1A43-67888EE73D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8630" r="90000">
                        <a14:foregroundMark x1="19041" y1="22192" x2="17671" y2="20685"/>
                        <a14:foregroundMark x1="80822" y1="31507" x2="81644" y2="24247"/>
                        <a14:foregroundMark x1="81644" y1="24247" x2="81644" y2="26849"/>
                        <a14:foregroundMark x1="80685" y1="74658" x2="77123" y2="73699"/>
                        <a14:foregroundMark x1="77945" y1="73151" x2="80000" y2="82740"/>
                        <a14:foregroundMark x1="80000" y1="82740" x2="77397" y2="78630"/>
                        <a14:foregroundMark x1="75753" y1="58219" x2="75479" y2="65479"/>
                        <a14:foregroundMark x1="75479" y1="65479" x2="75890" y2="65342"/>
                        <a14:foregroundMark x1="8630" y1="61781" x2="12603" y2="60685"/>
                        <a14:foregroundMark x1="47397" y1="51644" x2="48082" y2="36986"/>
                        <a14:foregroundMark x1="48082" y1="36986" x2="48493" y2="35753"/>
                        <a14:foregroundMark x1="51507" y1="46301" x2="49452" y2="52055"/>
                        <a14:foregroundMark x1="33288" y1="29863" x2="41233" y2="31918"/>
                        <a14:foregroundMark x1="41233" y1="31918" x2="53973" y2="29178"/>
                        <a14:foregroundMark x1="53973" y1="29178" x2="49589" y2="22055"/>
                        <a14:foregroundMark x1="49589" y1="22055" x2="55479" y2="21507"/>
                        <a14:foregroundMark x1="26986" y1="16027" x2="25205" y2="1424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6749" y="1721441"/>
            <a:ext cx="1093583" cy="1093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Picture background">
            <a:extLst>
              <a:ext uri="{FF2B5EF4-FFF2-40B4-BE49-F238E27FC236}">
                <a16:creationId xmlns:a16="http://schemas.microsoft.com/office/drawing/2014/main" id="{F71D5F6B-9CDE-6CE0-72E0-51377D0E8E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5078" b="89844" l="10000" r="90000">
                        <a14:foregroundMark x1="54778" y1="10938" x2="44000" y2="26367"/>
                        <a14:foregroundMark x1="44000" y1="26367" x2="40444" y2="37891"/>
                        <a14:foregroundMark x1="40444" y1="37891" x2="38667" y2="55273"/>
                        <a14:foregroundMark x1="38667" y1="55273" x2="40333" y2="70313"/>
                        <a14:foregroundMark x1="40333" y1="70313" x2="49111" y2="77734"/>
                        <a14:foregroundMark x1="49111" y1="77734" x2="58111" y2="73438"/>
                        <a14:foregroundMark x1="58111" y1="73438" x2="62778" y2="67969"/>
                        <a14:foregroundMark x1="62778" y1="67969" x2="66222" y2="56836"/>
                        <a14:foregroundMark x1="66222" y1="56836" x2="69556" y2="29102"/>
                        <a14:foregroundMark x1="69556" y1="29102" x2="68444" y2="18750"/>
                        <a14:foregroundMark x1="68444" y1="18750" x2="65222" y2="10156"/>
                        <a14:foregroundMark x1="65222" y1="10156" x2="61778" y2="8594"/>
                        <a14:foregroundMark x1="40778" y1="36523" x2="49000" y2="26367"/>
                        <a14:foregroundMark x1="49000" y1="26367" x2="68333" y2="27344"/>
                        <a14:foregroundMark x1="68333" y1="27344" x2="61778" y2="70117"/>
                        <a14:foregroundMark x1="61778" y1="70117" x2="49333" y2="20508"/>
                        <a14:foregroundMark x1="49333" y1="20508" x2="62000" y2="25000"/>
                        <a14:foregroundMark x1="62000" y1="25000" x2="48667" y2="59961"/>
                        <a14:foregroundMark x1="48667" y1="59961" x2="58444" y2="32617"/>
                        <a14:foregroundMark x1="58444" y1="32617" x2="53000" y2="43750"/>
                        <a14:foregroundMark x1="53000" y1="43750" x2="59778" y2="31836"/>
                        <a14:foregroundMark x1="59778" y1="31836" x2="59889" y2="44336"/>
                        <a14:foregroundMark x1="59889" y1="44336" x2="61222" y2="25586"/>
                        <a14:foregroundMark x1="61222" y1="25586" x2="56333" y2="32227"/>
                        <a14:foregroundMark x1="56333" y1="32227" x2="61444" y2="12891"/>
                        <a14:foregroundMark x1="61444" y1="12891" x2="69111" y2="34961"/>
                        <a14:foregroundMark x1="69111" y1="34961" x2="75222" y2="16992"/>
                        <a14:foregroundMark x1="75222" y1="16992" x2="70111" y2="60352"/>
                        <a14:foregroundMark x1="75778" y1="11523" x2="70222" y2="6250"/>
                        <a14:foregroundMark x1="70222" y1="6250" x2="54222" y2="11523"/>
                        <a14:foregroundMark x1="54222" y1="11523" x2="46778" y2="22070"/>
                        <a14:foregroundMark x1="46778" y1="22070" x2="43778" y2="33203"/>
                        <a14:foregroundMark x1="66778" y1="5078" x2="53333" y2="7813"/>
                        <a14:foregroundMark x1="53333" y1="7813" x2="43556" y2="22461"/>
                        <a14:foregroundMark x1="43556" y1="22461" x2="37333" y2="40039"/>
                        <a14:foregroundMark x1="52667" y1="28125" x2="48333" y2="64453"/>
                        <a14:foregroundMark x1="48333" y1="64453" x2="61889" y2="72070"/>
                        <a14:foregroundMark x1="61889" y1="72070" x2="69111" y2="51758"/>
                        <a14:foregroundMark x1="67333" y1="65430" x2="59000" y2="81836"/>
                        <a14:foregroundMark x1="59000" y1="81836" x2="49667" y2="85156"/>
                        <a14:foregroundMark x1="49667" y1="85156" x2="42111" y2="81055"/>
                        <a14:foregroundMark x1="42111" y1="81055" x2="38111" y2="51758"/>
                        <a14:foregroundMark x1="38111" y1="51758" x2="44667" y2="39844"/>
                        <a14:foregroundMark x1="44667" y1="39844" x2="48000" y2="61523"/>
                        <a14:foregroundMark x1="48000" y1="61523" x2="43778" y2="54297"/>
                        <a14:foregroundMark x1="43778" y1="54297" x2="49889" y2="32031"/>
                        <a14:foregroundMark x1="49889" y1="32031" x2="55667" y2="83789"/>
                        <a14:foregroundMark x1="55667" y1="83789" x2="57444" y2="83594"/>
                        <a14:foregroundMark x1="72333" y1="14453" x2="71667" y2="9961"/>
                        <a14:foregroundMark x1="37000" y1="49609" x2="38222" y2="41406"/>
                        <a14:foregroundMark x1="51111" y1="19336" x2="64000" y2="15430"/>
                        <a14:foregroundMark x1="60444" y1="84570" x2="69778" y2="68359"/>
                        <a14:foregroundMark x1="69778" y1="68359" x2="73556" y2="54297"/>
                        <a14:foregroundMark x1="72667" y1="55273" x2="71000" y2="68164"/>
                        <a14:foregroundMark x1="71000" y1="68164" x2="63444" y2="84180"/>
                        <a14:backgroundMark x1="36556" y1="12305" x2="20667" y2="14648"/>
                        <a14:backgroundMark x1="20667" y1="14648" x2="4667" y2="38477"/>
                        <a14:backgroundMark x1="4667" y1="38477" x2="9333" y2="77734"/>
                        <a14:backgroundMark x1="9333" y1="77734" x2="36333" y2="97266"/>
                        <a14:backgroundMark x1="36333" y1="97266" x2="61333" y2="90430"/>
                        <a14:backgroundMark x1="74114" y1="55842" x2="85222" y2="25781"/>
                        <a14:backgroundMark x1="61333" y1="90430" x2="63581" y2="84346"/>
                        <a14:backgroundMark x1="85222" y1="25781" x2="89778" y2="35547"/>
                        <a14:backgroundMark x1="89778" y1="35547" x2="92556" y2="83594"/>
                        <a14:backgroundMark x1="92556" y1="83594" x2="89000" y2="38477"/>
                        <a14:backgroundMark x1="89000" y1="38477" x2="77556" y2="2930"/>
                        <a14:backgroundMark x1="75889" y1="9180" x2="82111" y2="22070"/>
                        <a14:backgroundMark x1="82111" y1="22070" x2="88111" y2="73438"/>
                        <a14:backgroundMark x1="88111" y1="73438" x2="86333" y2="77734"/>
                        <a14:backgroundMark x1="95889" y1="12891" x2="90778" y2="32813"/>
                        <a14:backgroundMark x1="90778" y1="32813" x2="82333" y2="45898"/>
                        <a14:backgroundMark x1="82333" y1="45898" x2="87222" y2="66211"/>
                        <a14:backgroundMark x1="87222" y1="66211" x2="83000" y2="74219"/>
                        <a14:backgroundMark x1="83000" y1="74219" x2="85889" y2="52734"/>
                        <a14:backgroundMark x1="86111" y1="49219" x2="84444" y2="77539"/>
                        <a14:backgroundMark x1="83000" y1="31445" x2="80333" y2="75586"/>
                        <a14:backgroundMark x1="84222" y1="43164" x2="83111" y2="55078"/>
                        <a14:backgroundMark x1="84444" y1="42773" x2="82889" y2="55273"/>
                        <a14:backgroundMark x1="82889" y1="55273" x2="82000" y2="53906"/>
                        <a14:backgroundMark x1="82000" y1="41797" x2="82000" y2="417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017" r="18967"/>
          <a:stretch/>
        </p:blipFill>
        <p:spPr bwMode="auto">
          <a:xfrm>
            <a:off x="7042670" y="3886508"/>
            <a:ext cx="906209" cy="722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8" name="Picture 16" descr="Picture background">
            <a:extLst>
              <a:ext uri="{FF2B5EF4-FFF2-40B4-BE49-F238E27FC236}">
                <a16:creationId xmlns:a16="http://schemas.microsoft.com/office/drawing/2014/main" id="{519733F2-A3B5-C7F1-E4AB-30D7AE84499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84" r="27071"/>
          <a:stretch/>
        </p:blipFill>
        <p:spPr bwMode="auto">
          <a:xfrm>
            <a:off x="2156760" y="5153700"/>
            <a:ext cx="888315" cy="898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2" name="Picture 20" descr="Picture background">
            <a:extLst>
              <a:ext uri="{FF2B5EF4-FFF2-40B4-BE49-F238E27FC236}">
                <a16:creationId xmlns:a16="http://schemas.microsoft.com/office/drawing/2014/main" id="{4D210459-FBCE-E61F-85D2-8A0A4AA9CB9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201"/>
          <a:stretch/>
        </p:blipFill>
        <p:spPr bwMode="auto">
          <a:xfrm>
            <a:off x="2105219" y="1875819"/>
            <a:ext cx="898069" cy="852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4" name="Picture 22" descr="Picture background">
            <a:extLst>
              <a:ext uri="{FF2B5EF4-FFF2-40B4-BE49-F238E27FC236}">
                <a16:creationId xmlns:a16="http://schemas.microsoft.com/office/drawing/2014/main" id="{253DD741-73B2-0F01-FD9F-AB6095C90CF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65" t="4607" r="20127" b="5255"/>
          <a:stretch/>
        </p:blipFill>
        <p:spPr bwMode="auto">
          <a:xfrm>
            <a:off x="2207720" y="2879615"/>
            <a:ext cx="634226" cy="600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6" name="Picture 24" descr="Picture background">
            <a:extLst>
              <a:ext uri="{FF2B5EF4-FFF2-40B4-BE49-F238E27FC236}">
                <a16:creationId xmlns:a16="http://schemas.microsoft.com/office/drawing/2014/main" id="{32F6383E-FE1C-3D7A-8E99-251BADF25C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4819" y="3607146"/>
            <a:ext cx="718868" cy="680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8" name="Picture 26" descr="Picture background">
            <a:extLst>
              <a:ext uri="{FF2B5EF4-FFF2-40B4-BE49-F238E27FC236}">
                <a16:creationId xmlns:a16="http://schemas.microsoft.com/office/drawing/2014/main" id="{292B70DB-98B6-CBC9-D6F3-2CBE1FBBD2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7813" b="97500" l="10000" r="90000">
                        <a14:foregroundMark x1="42500" y1="11563" x2="58125" y2="20000"/>
                        <a14:foregroundMark x1="58125" y1="20000" x2="48125" y2="7813"/>
                        <a14:foregroundMark x1="48125" y1="7813" x2="42500" y2="7813"/>
                        <a14:foregroundMark x1="26875" y1="22500" x2="66563" y2="26875"/>
                        <a14:foregroundMark x1="66563" y1="26875" x2="75938" y2="22813"/>
                        <a14:foregroundMark x1="47813" y1="41563" x2="37813" y2="35938"/>
                        <a14:foregroundMark x1="33750" y1="52500" x2="37813" y2="75938"/>
                        <a14:foregroundMark x1="37813" y1="75938" x2="37813" y2="75313"/>
                        <a14:foregroundMark x1="70313" y1="51250" x2="61563" y2="74375"/>
                        <a14:foregroundMark x1="61563" y1="74375" x2="62500" y2="70625"/>
                        <a14:foregroundMark x1="70313" y1="66250" x2="80625" y2="91875"/>
                        <a14:foregroundMark x1="80625" y1="91875" x2="83125" y2="79063"/>
                        <a14:foregroundMark x1="18125" y1="75938" x2="6250" y2="98438"/>
                        <a14:foregroundMark x1="6250" y1="98438" x2="30312" y2="96563"/>
                        <a14:foregroundMark x1="30312" y1="96563" x2="16563" y2="72188"/>
                        <a14:foregroundMark x1="92500" y1="84375" x2="80000" y2="97500"/>
                        <a14:foregroundMark x1="80000" y1="97500" x2="55000" y2="88125"/>
                        <a14:foregroundMark x1="55000" y1="88125" x2="55000" y2="85000"/>
                        <a14:foregroundMark x1="48438" y1="94063" x2="45313" y2="75625"/>
                        <a14:foregroundMark x1="45313" y1="75625" x2="50625" y2="93125"/>
                        <a14:foregroundMark x1="50625" y1="93125" x2="45000" y2="75938"/>
                        <a14:foregroundMark x1="44375" y1="56250" x2="44063" y2="5468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6760" y="4392622"/>
            <a:ext cx="563749" cy="514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070EB87F-0E0C-7175-68AD-53A0528676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6667" b="91667" l="9746" r="89972">
                        <a14:foregroundMark x1="39407" y1="9000" x2="48164" y2="6667"/>
                        <a14:foregroundMark x1="64689" y1="90444" x2="63418" y2="91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5029" y="2794373"/>
            <a:ext cx="757021" cy="786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Місце для номера слайда 4"/>
          <p:cNvSpPr>
            <a:spLocks noGrp="1"/>
          </p:cNvSpPr>
          <p:nvPr>
            <p:ph type="sldNum" sz="quarter" idx="13"/>
          </p:nvPr>
        </p:nvSpPr>
        <p:spPr bwMode="auto">
          <a:xfrm>
            <a:off x="8824913" y="6308725"/>
            <a:ext cx="27432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uk-UA" altLang="ru-RU" sz="1600" dirty="0">
              <a:solidFill>
                <a:schemeClr val="accent1"/>
              </a:solidFill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219764C1-0D34-45B8-9995-29B3964AADDA}" type="slidenum">
              <a:rPr lang="uk-UA" altLang="ru-RU" sz="1600" smtClean="0">
                <a:solidFill>
                  <a:schemeClr val="accent1"/>
                </a:solidFill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3</a:t>
            </a:fld>
            <a:endParaRPr lang="uk-UA" altLang="ru-RU" sz="1600" dirty="0">
              <a:solidFill>
                <a:schemeClr val="accent1"/>
              </a:solidFill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uk-UA" altLang="ru-RU" sz="1600" dirty="0">
              <a:solidFill>
                <a:schemeClr val="accent1"/>
              </a:solidFill>
            </a:endParaRPr>
          </a:p>
        </p:txBody>
      </p:sp>
      <p:sp>
        <p:nvSpPr>
          <p:cNvPr id="6" name="TextBox 8"/>
          <p:cNvSpPr txBox="1">
            <a:spLocks noChangeArrowheads="1"/>
          </p:cNvSpPr>
          <p:nvPr/>
        </p:nvSpPr>
        <p:spPr bwMode="auto">
          <a:xfrm>
            <a:off x="2288881" y="298108"/>
            <a:ext cx="9166586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dirty="0">
                <a:latin typeface="Arial" panose="020B0604020202020204" pitchFamily="34" charset="0"/>
                <a:cs typeface="Arial" panose="020B0604020202020204" pitchFamily="34" charset="0"/>
              </a:rPr>
              <a:t>НАПРАВЛЕНИЯ ГОСУДАРСТВЕННОЙ ПОДДЕРЖКИ АГРОПРОМЫШЛЕННОГО КОМПЛЕКСА В 2026 ГОДУ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3E01649-FF3E-19F5-6856-14840E4F39CC}"/>
              </a:ext>
            </a:extLst>
          </p:cNvPr>
          <p:cNvSpPr txBox="1"/>
          <p:nvPr/>
        </p:nvSpPr>
        <p:spPr bwMode="auto">
          <a:xfrm>
            <a:off x="3329038" y="1858316"/>
            <a:ext cx="2172037" cy="669414"/>
          </a:xfrm>
          <a:prstGeom prst="rect">
            <a:avLst/>
          </a:prstGeom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1250" dirty="0"/>
              <a:t>1. Субсидия на поддержку приоритетных направлений АПК</a:t>
            </a: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741ED901-E00C-14B0-2D6C-7E68A9D4916C}"/>
              </a:ext>
            </a:extLst>
          </p:cNvPr>
          <p:cNvSpPr/>
          <p:nvPr/>
        </p:nvSpPr>
        <p:spPr>
          <a:xfrm>
            <a:off x="2175029" y="1589210"/>
            <a:ext cx="3330032" cy="113832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D2EB5FEE-8955-2270-4365-2D96F9ED4140}"/>
              </a:ext>
            </a:extLst>
          </p:cNvPr>
          <p:cNvSpPr txBox="1"/>
          <p:nvPr/>
        </p:nvSpPr>
        <p:spPr bwMode="auto">
          <a:xfrm>
            <a:off x="6600782" y="1907721"/>
            <a:ext cx="2024931" cy="438582"/>
          </a:xfrm>
          <a:prstGeom prst="rect">
            <a:avLst/>
          </a:prstGeom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85725" lvl="0" defTabSz="666750">
              <a:lnSpc>
                <a:spcPct val="90000"/>
              </a:lnSpc>
              <a:spcAft>
                <a:spcPct val="35000"/>
              </a:spcAft>
            </a:pPr>
            <a:r>
              <a:rPr lang="ru-RU" sz="1250" dirty="0"/>
              <a:t>2. Федеральное льготное кредитование</a:t>
            </a:r>
          </a:p>
        </p:txBody>
      </p:sp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id="{75388327-F07E-1F72-CE09-1AD3A502647F}"/>
              </a:ext>
            </a:extLst>
          </p:cNvPr>
          <p:cNvSpPr/>
          <p:nvPr/>
        </p:nvSpPr>
        <p:spPr>
          <a:xfrm>
            <a:off x="5646198" y="1589210"/>
            <a:ext cx="2979516" cy="113832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7B86279B-8847-AF29-ACED-BDB08850E4BE}"/>
              </a:ext>
            </a:extLst>
          </p:cNvPr>
          <p:cNvSpPr txBox="1"/>
          <p:nvPr/>
        </p:nvSpPr>
        <p:spPr bwMode="auto">
          <a:xfrm>
            <a:off x="9614517" y="1719817"/>
            <a:ext cx="2237172" cy="784830"/>
          </a:xfrm>
          <a:prstGeom prst="rect">
            <a:avLst/>
          </a:prstGeom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85725" lvl="0" algn="just" defTabSz="666750">
              <a:lnSpc>
                <a:spcPct val="90000"/>
              </a:lnSpc>
              <a:spcAft>
                <a:spcPct val="35000"/>
              </a:spcAft>
            </a:pPr>
            <a:r>
              <a:rPr lang="ru-RU" sz="1250" dirty="0"/>
              <a:t>3. Возмещение прямых понесенных затрат на создание и модернизацию объектов АПК</a:t>
            </a:r>
          </a:p>
        </p:txBody>
      </p:sp>
      <p:sp>
        <p:nvSpPr>
          <p:cNvPr id="60" name="Прямоугольник 59">
            <a:extLst>
              <a:ext uri="{FF2B5EF4-FFF2-40B4-BE49-F238E27FC236}">
                <a16:creationId xmlns:a16="http://schemas.microsoft.com/office/drawing/2014/main" id="{32684C41-243C-A968-9666-C0779E309A46}"/>
              </a:ext>
            </a:extLst>
          </p:cNvPr>
          <p:cNvSpPr/>
          <p:nvPr/>
        </p:nvSpPr>
        <p:spPr>
          <a:xfrm>
            <a:off x="8776804" y="1589211"/>
            <a:ext cx="3074883" cy="114446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E59679F6-9DFF-945F-F732-FE48294D7270}"/>
              </a:ext>
            </a:extLst>
          </p:cNvPr>
          <p:cNvSpPr txBox="1"/>
          <p:nvPr/>
        </p:nvSpPr>
        <p:spPr bwMode="auto">
          <a:xfrm>
            <a:off x="3329038" y="2975850"/>
            <a:ext cx="2172036" cy="784830"/>
          </a:xfrm>
          <a:prstGeom prst="rect">
            <a:avLst/>
          </a:prstGeom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just" defTabSz="666750">
              <a:lnSpc>
                <a:spcPct val="90000"/>
              </a:lnSpc>
              <a:spcAft>
                <a:spcPts val="0"/>
              </a:spcAft>
            </a:pPr>
            <a:r>
              <a:rPr lang="ru-RU" sz="1250" dirty="0"/>
              <a:t>4. Эффективное</a:t>
            </a:r>
          </a:p>
          <a:p>
            <a:pPr algn="just" defTabSz="666750">
              <a:lnSpc>
                <a:spcPct val="90000"/>
              </a:lnSpc>
              <a:spcAft>
                <a:spcPts val="0"/>
              </a:spcAft>
            </a:pPr>
            <a:r>
              <a:rPr lang="ru-RU" sz="1250" dirty="0"/>
              <a:t>вовлечение в оборот сельхозземель (мелиорация)</a:t>
            </a:r>
          </a:p>
        </p:txBody>
      </p:sp>
      <p:sp>
        <p:nvSpPr>
          <p:cNvPr id="72704" name="Прямоугольник 72703">
            <a:extLst>
              <a:ext uri="{FF2B5EF4-FFF2-40B4-BE49-F238E27FC236}">
                <a16:creationId xmlns:a16="http://schemas.microsoft.com/office/drawing/2014/main" id="{2AE40C92-E98C-96FF-A536-28FF7868BD1B}"/>
              </a:ext>
            </a:extLst>
          </p:cNvPr>
          <p:cNvSpPr/>
          <p:nvPr/>
        </p:nvSpPr>
        <p:spPr>
          <a:xfrm>
            <a:off x="2175029" y="2813022"/>
            <a:ext cx="3330032" cy="93736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2708" name="TextBox 72707">
            <a:extLst>
              <a:ext uri="{FF2B5EF4-FFF2-40B4-BE49-F238E27FC236}">
                <a16:creationId xmlns:a16="http://schemas.microsoft.com/office/drawing/2014/main" id="{77AA25C1-38DF-B60E-130F-232A435D2180}"/>
              </a:ext>
            </a:extLst>
          </p:cNvPr>
          <p:cNvSpPr txBox="1"/>
          <p:nvPr/>
        </p:nvSpPr>
        <p:spPr bwMode="auto">
          <a:xfrm>
            <a:off x="6689311" y="2875237"/>
            <a:ext cx="1924142" cy="611706"/>
          </a:xfrm>
          <a:prstGeom prst="rect">
            <a:avLst/>
          </a:prstGeom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lvl="0" defTabSz="666750">
              <a:lnSpc>
                <a:spcPct val="90000"/>
              </a:lnSpc>
              <a:spcAft>
                <a:spcPct val="35000"/>
              </a:spcAft>
            </a:pPr>
            <a:r>
              <a:rPr lang="ru-RU" sz="1250" dirty="0"/>
              <a:t>5. Субсидии производителям зерновых культур</a:t>
            </a:r>
          </a:p>
        </p:txBody>
      </p:sp>
      <p:sp>
        <p:nvSpPr>
          <p:cNvPr id="72709" name="Прямоугольник 72708">
            <a:extLst>
              <a:ext uri="{FF2B5EF4-FFF2-40B4-BE49-F238E27FC236}">
                <a16:creationId xmlns:a16="http://schemas.microsoft.com/office/drawing/2014/main" id="{B5C70A03-0ACE-013E-760B-C4E06433B8F2}"/>
              </a:ext>
            </a:extLst>
          </p:cNvPr>
          <p:cNvSpPr/>
          <p:nvPr/>
        </p:nvSpPr>
        <p:spPr>
          <a:xfrm>
            <a:off x="5646198" y="2813022"/>
            <a:ext cx="2979516" cy="93736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2711" name="TextBox 72710">
            <a:extLst>
              <a:ext uri="{FF2B5EF4-FFF2-40B4-BE49-F238E27FC236}">
                <a16:creationId xmlns:a16="http://schemas.microsoft.com/office/drawing/2014/main" id="{F9ADBF0F-E5D4-AE04-9676-433E769465F5}"/>
              </a:ext>
            </a:extLst>
          </p:cNvPr>
          <p:cNvSpPr txBox="1"/>
          <p:nvPr/>
        </p:nvSpPr>
        <p:spPr bwMode="auto">
          <a:xfrm>
            <a:off x="9614518" y="2875237"/>
            <a:ext cx="2237170" cy="784830"/>
          </a:xfrm>
          <a:prstGeom prst="rect">
            <a:avLst/>
          </a:prstGeom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85725" lvl="0" algn="just" defTabSz="666750">
              <a:lnSpc>
                <a:spcPct val="90000"/>
              </a:lnSpc>
              <a:spcAft>
                <a:spcPct val="35000"/>
              </a:spcAft>
            </a:pPr>
            <a:r>
              <a:rPr lang="ru-RU" sz="1250" dirty="0"/>
              <a:t>6. Субсидия на поддержку приоритетных направлений малого агробизнеса</a:t>
            </a:r>
          </a:p>
        </p:txBody>
      </p:sp>
      <p:sp>
        <p:nvSpPr>
          <p:cNvPr id="72712" name="Прямоугольник 72711">
            <a:extLst>
              <a:ext uri="{FF2B5EF4-FFF2-40B4-BE49-F238E27FC236}">
                <a16:creationId xmlns:a16="http://schemas.microsoft.com/office/drawing/2014/main" id="{1E410F5A-2BE2-618A-0C70-AD5BB2C9E130}"/>
              </a:ext>
            </a:extLst>
          </p:cNvPr>
          <p:cNvSpPr/>
          <p:nvPr/>
        </p:nvSpPr>
        <p:spPr>
          <a:xfrm>
            <a:off x="8776804" y="2808346"/>
            <a:ext cx="3074881" cy="91609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0BFEE0E-2E8C-EA23-6616-9ADC57D69841}"/>
              </a:ext>
            </a:extLst>
          </p:cNvPr>
          <p:cNvSpPr txBox="1"/>
          <p:nvPr/>
        </p:nvSpPr>
        <p:spPr bwMode="auto">
          <a:xfrm>
            <a:off x="3329038" y="4070611"/>
            <a:ext cx="2172036" cy="438582"/>
          </a:xfrm>
          <a:prstGeom prst="rect">
            <a:avLst/>
          </a:prstGeom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lvl="0" algn="just" defTabSz="666750">
              <a:lnSpc>
                <a:spcPct val="90000"/>
              </a:lnSpc>
              <a:spcAft>
                <a:spcPts val="0"/>
              </a:spcAft>
            </a:pPr>
            <a:r>
              <a:rPr lang="ru-RU" sz="1250" dirty="0"/>
              <a:t>7. Развитие сельского</a:t>
            </a:r>
          </a:p>
          <a:p>
            <a:pPr lvl="0" defTabSz="666750">
              <a:lnSpc>
                <a:spcPct val="90000"/>
              </a:lnSpc>
              <a:spcAft>
                <a:spcPts val="0"/>
              </a:spcAft>
            </a:pPr>
            <a:r>
              <a:rPr lang="ru-RU" sz="1250" dirty="0"/>
              <a:t>туризма</a:t>
            </a:r>
            <a:endParaRPr lang="ru-RU" sz="1250" kern="1200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F23F4C76-59BC-8129-ABCE-821B17CC073E}"/>
              </a:ext>
            </a:extLst>
          </p:cNvPr>
          <p:cNvSpPr/>
          <p:nvPr/>
        </p:nvSpPr>
        <p:spPr>
          <a:xfrm>
            <a:off x="2175029" y="3847250"/>
            <a:ext cx="3330032" cy="87127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A90E52C-7C36-5552-63FF-08A54CB3C28C}"/>
              </a:ext>
            </a:extLst>
          </p:cNvPr>
          <p:cNvSpPr txBox="1"/>
          <p:nvPr/>
        </p:nvSpPr>
        <p:spPr bwMode="auto">
          <a:xfrm>
            <a:off x="6656908" y="3912650"/>
            <a:ext cx="2002927" cy="611706"/>
          </a:xfrm>
          <a:prstGeom prst="rect">
            <a:avLst/>
          </a:prstGeom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85725" lvl="0" defTabSz="666750">
              <a:lnSpc>
                <a:spcPct val="90000"/>
              </a:lnSpc>
              <a:spcAft>
                <a:spcPct val="35000"/>
              </a:spcAft>
            </a:pPr>
            <a:r>
              <a:rPr lang="ru-RU" sz="1250" dirty="0"/>
              <a:t>8. Субсидии производителям картофеля и овощей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7BDCC31-E945-E257-1302-B322B0A2C5DE}"/>
              </a:ext>
            </a:extLst>
          </p:cNvPr>
          <p:cNvSpPr/>
          <p:nvPr/>
        </p:nvSpPr>
        <p:spPr>
          <a:xfrm>
            <a:off x="5628679" y="3847250"/>
            <a:ext cx="2997034" cy="87127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EB8991A-F2CB-91BB-DC85-71D5905B6EF8}"/>
              </a:ext>
            </a:extLst>
          </p:cNvPr>
          <p:cNvSpPr txBox="1"/>
          <p:nvPr/>
        </p:nvSpPr>
        <p:spPr bwMode="auto">
          <a:xfrm>
            <a:off x="9783089" y="3850945"/>
            <a:ext cx="1989811" cy="784830"/>
          </a:xfrm>
          <a:prstGeom prst="rect">
            <a:avLst/>
          </a:prstGeom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lvl="0" algn="just" defTabSz="666750">
              <a:lnSpc>
                <a:spcPct val="90000"/>
              </a:lnSpc>
              <a:spcAft>
                <a:spcPts val="0"/>
              </a:spcAft>
            </a:pPr>
            <a:r>
              <a:rPr lang="ru-RU" sz="1250" dirty="0"/>
              <a:t>9. Федеральный проект «Экспорт продукции агропромышленного комплекса»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65507845-6C5B-E7FE-CC5E-6A5ECA50DBB0}"/>
              </a:ext>
            </a:extLst>
          </p:cNvPr>
          <p:cNvSpPr/>
          <p:nvPr/>
        </p:nvSpPr>
        <p:spPr>
          <a:xfrm>
            <a:off x="8776805" y="3843107"/>
            <a:ext cx="3074880" cy="87127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FA06136-BB8D-7E7F-CAB9-62D0B1910127}"/>
              </a:ext>
            </a:extLst>
          </p:cNvPr>
          <p:cNvSpPr txBox="1"/>
          <p:nvPr/>
        </p:nvSpPr>
        <p:spPr bwMode="auto">
          <a:xfrm>
            <a:off x="3329037" y="4875962"/>
            <a:ext cx="2176023" cy="784830"/>
          </a:xfrm>
          <a:prstGeom prst="rect">
            <a:avLst/>
          </a:prstGeom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just" defTabSz="666750">
              <a:lnSpc>
                <a:spcPct val="90000"/>
              </a:lnSpc>
              <a:spcAft>
                <a:spcPts val="0"/>
              </a:spcAft>
            </a:pPr>
            <a:r>
              <a:rPr lang="ru-RU" sz="1250" dirty="0"/>
              <a:t>10. Содействие</a:t>
            </a:r>
          </a:p>
          <a:p>
            <a:pPr algn="just" defTabSz="666750">
              <a:lnSpc>
                <a:spcPct val="90000"/>
              </a:lnSpc>
              <a:spcAft>
                <a:spcPts val="0"/>
              </a:spcAft>
            </a:pPr>
            <a:r>
              <a:rPr lang="ru-RU" sz="1250" dirty="0"/>
              <a:t> повышению кадровой обеспеченности предприятий АПК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4A06483A-5EC3-9B06-6377-D2776DA13848}"/>
              </a:ext>
            </a:extLst>
          </p:cNvPr>
          <p:cNvSpPr/>
          <p:nvPr/>
        </p:nvSpPr>
        <p:spPr>
          <a:xfrm>
            <a:off x="2175029" y="4817413"/>
            <a:ext cx="3330032" cy="81641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80EB728-5EF0-8D14-E867-CA753E450BB2}"/>
              </a:ext>
            </a:extLst>
          </p:cNvPr>
          <p:cNvSpPr txBox="1"/>
          <p:nvPr/>
        </p:nvSpPr>
        <p:spPr bwMode="auto">
          <a:xfrm>
            <a:off x="9764194" y="4854505"/>
            <a:ext cx="2087494" cy="715581"/>
          </a:xfrm>
          <a:prstGeom prst="rect">
            <a:avLst/>
          </a:prstGeom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defTabSz="666750">
              <a:lnSpc>
                <a:spcPct val="90000"/>
              </a:lnSpc>
              <a:spcAft>
                <a:spcPct val="35000"/>
              </a:spcAft>
            </a:pPr>
            <a:r>
              <a:rPr lang="ru-RU" sz="1400" dirty="0"/>
              <a:t> </a:t>
            </a:r>
            <a:r>
              <a:rPr lang="ru-RU" sz="1500" dirty="0"/>
              <a:t>Областные меры государственной поддержки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35F70971-9DAB-078C-A27A-495D78BF93A5}"/>
              </a:ext>
            </a:extLst>
          </p:cNvPr>
          <p:cNvSpPr/>
          <p:nvPr/>
        </p:nvSpPr>
        <p:spPr>
          <a:xfrm>
            <a:off x="8776804" y="4817414"/>
            <a:ext cx="3074881" cy="81031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116" name="Picture 20" descr="Picture background">
            <a:extLst>
              <a:ext uri="{FF2B5EF4-FFF2-40B4-BE49-F238E27FC236}">
                <a16:creationId xmlns:a16="http://schemas.microsoft.com/office/drawing/2014/main" id="{F540C939-092F-2675-6104-9114FC70797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654" b="89982" l="5111" r="94333">
                        <a14:foregroundMark x1="7111" y1="84517" x2="5222" y2="78689"/>
                        <a14:foregroundMark x1="90556" y1="82514" x2="94333" y2="81967"/>
                        <a14:backgroundMark x1="77827" y1="14909" x2="85366" y2="49091"/>
                        <a14:backgroundMark x1="81818" y1="17455" x2="76718" y2="40727"/>
                        <a14:backgroundMark x1="75166" y1="43273" x2="74723" y2="5745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256" t="8614" r="24610" b="10445"/>
          <a:stretch/>
        </p:blipFill>
        <p:spPr bwMode="auto">
          <a:xfrm>
            <a:off x="2232560" y="2807798"/>
            <a:ext cx="958888" cy="925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8" name="Picture 22" descr="Picture background">
            <a:extLst>
              <a:ext uri="{FF2B5EF4-FFF2-40B4-BE49-F238E27FC236}">
                <a16:creationId xmlns:a16="http://schemas.microsoft.com/office/drawing/2014/main" id="{280F6E7E-44F2-25A9-98F4-431D36A3E6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501" b="98363" l="4667" r="98000">
                        <a14:foregroundMark x1="55556" y1="10505" x2="71778" y2="1637"/>
                        <a14:foregroundMark x1="86778" y1="28513" x2="93667" y2="27831"/>
                        <a14:foregroundMark x1="93667" y1="27831" x2="96444" y2="28786"/>
                        <a14:foregroundMark x1="98111" y1="55116" x2="98111" y2="55116"/>
                        <a14:foregroundMark x1="96333" y1="55798" x2="96333" y2="55798"/>
                        <a14:foregroundMark x1="78222" y1="88540" x2="82111" y2="93861"/>
                        <a14:foregroundMark x1="82111" y1="93861" x2="82778" y2="93861"/>
                        <a14:foregroundMark x1="10333" y1="73943" x2="8333" y2="87585"/>
                        <a14:foregroundMark x1="10000" y1="84038" x2="9556" y2="93315"/>
                        <a14:foregroundMark x1="17556" y1="94270" x2="14000" y2="98499"/>
                        <a14:foregroundMark x1="23333" y1="97135" x2="43667" y2="85812"/>
                        <a14:foregroundMark x1="1111" y1="97954" x2="4667" y2="91269"/>
                        <a14:foregroundMark x1="4667" y1="91269" x2="5000" y2="8949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8679" y="2873001"/>
            <a:ext cx="919495" cy="837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0B21EA14-9B2F-1AB1-3AA0-1833E9A140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0162" y="4734356"/>
            <a:ext cx="854032" cy="874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Picture background">
            <a:extLst>
              <a:ext uri="{FF2B5EF4-FFF2-40B4-BE49-F238E27FC236}">
                <a16:creationId xmlns:a16="http://schemas.microsoft.com/office/drawing/2014/main" id="{AB3EC01F-2356-0377-7F75-48C0AF9DAB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6667" b="97778" l="0" r="90000">
                        <a14:foregroundMark x1="16667" y1="96111" x2="47222" y2="93333"/>
                        <a14:foregroundMark x1="47222" y1="93333" x2="50556" y2="94444"/>
                        <a14:foregroundMark x1="72222" y1="85000" x2="72222" y2="98333"/>
                        <a14:foregroundMark x1="28333" y1="92778" x2="29444" y2="94444"/>
                        <a14:foregroundMark x1="33333" y1="6667" x2="33333" y2="8333"/>
                        <a14:foregroundMark x1="3333" y1="43333" x2="12778" y2="43333"/>
                        <a14:foregroundMark x1="7222" y1="39444" x2="15000" y2="41111"/>
                        <a14:foregroundMark x1="0" y1="40000" x2="7222" y2="461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4913" y="2763190"/>
            <a:ext cx="939281" cy="939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Picture background">
            <a:extLst>
              <a:ext uri="{FF2B5EF4-FFF2-40B4-BE49-F238E27FC236}">
                <a16:creationId xmlns:a16="http://schemas.microsoft.com/office/drawing/2014/main" id="{EA15D1E7-0C88-7D80-6B44-74F44531837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55" t="-603" b="1"/>
          <a:stretch/>
        </p:blipFill>
        <p:spPr bwMode="auto">
          <a:xfrm>
            <a:off x="2232560" y="4819650"/>
            <a:ext cx="1012140" cy="808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Picture background">
            <a:extLst>
              <a:ext uri="{FF2B5EF4-FFF2-40B4-BE49-F238E27FC236}">
                <a16:creationId xmlns:a16="http://schemas.microsoft.com/office/drawing/2014/main" id="{1A6CE328-8E01-4B3F-65E3-C35EEE3BAB6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1224" b="87449" l="14592" r="87347">
                        <a14:foregroundMark x1="32653" y1="13367" x2="41939" y2="20510"/>
                        <a14:foregroundMark x1="41939" y1="20510" x2="35816" y2="25204"/>
                        <a14:foregroundMark x1="35816" y1="25204" x2="30714" y2="18265"/>
                        <a14:foregroundMark x1="30714" y1="18265" x2="23469" y2="29796"/>
                        <a14:foregroundMark x1="23469" y1="29796" x2="21531" y2="41837"/>
                        <a14:foregroundMark x1="21531" y1="41837" x2="24388" y2="53061"/>
                        <a14:foregroundMark x1="24388" y1="53061" x2="23469" y2="87959"/>
                        <a14:foregroundMark x1="18469" y1="39898" x2="18163" y2="69490"/>
                        <a14:foregroundMark x1="18163" y1="69490" x2="30204" y2="70714"/>
                        <a14:foregroundMark x1="30204" y1="70714" x2="36837" y2="88163"/>
                        <a14:foregroundMark x1="36837" y1="88163" x2="37653" y2="85816"/>
                        <a14:foregroundMark x1="52347" y1="80714" x2="77245" y2="68061"/>
                        <a14:foregroundMark x1="77245" y1="68061" x2="85306" y2="52857"/>
                        <a14:foregroundMark x1="85306" y1="52857" x2="76939" y2="25510"/>
                        <a14:foregroundMark x1="76939" y1="25510" x2="55408" y2="19082"/>
                        <a14:foregroundMark x1="55408" y1="19082" x2="41327" y2="18878"/>
                        <a14:foregroundMark x1="41327" y1="18878" x2="24694" y2="25306"/>
                        <a14:foregroundMark x1="24694" y1="25306" x2="20714" y2="35612"/>
                        <a14:foregroundMark x1="20714" y1="35612" x2="18673" y2="28776"/>
                        <a14:foregroundMark x1="18673" y1="28776" x2="29490" y2="18980"/>
                        <a14:foregroundMark x1="29490" y1="18980" x2="28469" y2="15510"/>
                        <a14:foregroundMark x1="81224" y1="31122" x2="73673" y2="21429"/>
                        <a14:foregroundMark x1="73673" y1="21429" x2="64286" y2="16020"/>
                        <a14:foregroundMark x1="64286" y1="16020" x2="54388" y2="13571"/>
                        <a14:foregroundMark x1="54388" y1="13571" x2="30408" y2="13980"/>
                        <a14:foregroundMark x1="30408" y1="13980" x2="20306" y2="18673"/>
                        <a14:foregroundMark x1="20306" y1="18673" x2="12857" y2="44184"/>
                        <a14:foregroundMark x1="12857" y1="44184" x2="23571" y2="82653"/>
                        <a14:foregroundMark x1="23571" y1="82653" x2="41429" y2="89082"/>
                        <a14:foregroundMark x1="41429" y1="89082" x2="66939" y2="86020"/>
                        <a14:foregroundMark x1="66939" y1="86020" x2="82551" y2="70510"/>
                        <a14:foregroundMark x1="82551" y1="70510" x2="87041" y2="54388"/>
                        <a14:foregroundMark x1="87041" y1="54388" x2="77959" y2="40816"/>
                        <a14:foregroundMark x1="77959" y1="40816" x2="69592" y2="34286"/>
                        <a14:foregroundMark x1="69592" y1="34286" x2="68163" y2="33776"/>
                        <a14:foregroundMark x1="52245" y1="13980" x2="65306" y2="15510"/>
                        <a14:foregroundMark x1="65306" y1="15510" x2="77959" y2="21531"/>
                        <a14:foregroundMark x1="77959" y1="21531" x2="85612" y2="32755"/>
                        <a14:foregroundMark x1="85612" y1="32755" x2="87347" y2="52449"/>
                        <a14:foregroundMark x1="87347" y1="52449" x2="84286" y2="64796"/>
                        <a14:foregroundMark x1="84286" y1="64796" x2="79286" y2="70000"/>
                        <a14:foregroundMark x1="79286" y1="70000" x2="76837" y2="71224"/>
                        <a14:foregroundMark x1="21939" y1="22245" x2="13776" y2="43265"/>
                        <a14:foregroundMark x1="13776" y1="43265" x2="13367" y2="65000"/>
                        <a14:foregroundMark x1="13367" y1="65000" x2="18878" y2="77857"/>
                        <a14:foregroundMark x1="18878" y1="77857" x2="35102" y2="82143"/>
                        <a14:foregroundMark x1="35102" y1="82143" x2="46429" y2="78980"/>
                        <a14:foregroundMark x1="16837" y1="36429" x2="19592" y2="61531"/>
                        <a14:foregroundMark x1="16020" y1="49694" x2="14592" y2="59694"/>
                        <a14:foregroundMark x1="14592" y1="59694" x2="14592" y2="59694"/>
                        <a14:foregroundMark x1="28061" y1="13061" x2="31531" y2="11224"/>
                        <a14:foregroundMark x1="31633" y1="13061" x2="25306" y2="1622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572" t="10416" r="11739" b="9862"/>
          <a:stretch/>
        </p:blipFill>
        <p:spPr bwMode="auto">
          <a:xfrm>
            <a:off x="2232560" y="3847250"/>
            <a:ext cx="898336" cy="860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Picture background">
            <a:extLst>
              <a:ext uri="{FF2B5EF4-FFF2-40B4-BE49-F238E27FC236}">
                <a16:creationId xmlns:a16="http://schemas.microsoft.com/office/drawing/2014/main" id="{9E356399-7EE1-14C4-D8AC-C3AF192E3E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7500" b="92188" l="6875" r="90000">
                        <a14:foregroundMark x1="42500" y1="23750" x2="50625" y2="28750"/>
                        <a14:foregroundMark x1="50625" y1="28750" x2="53750" y2="20000"/>
                        <a14:foregroundMark x1="53750" y1="20000" x2="45313" y2="20000"/>
                        <a14:foregroundMark x1="45313" y1="20000" x2="43438" y2="22813"/>
                        <a14:foregroundMark x1="55000" y1="10938" x2="47500" y2="7500"/>
                        <a14:foregroundMark x1="47500" y1="7500" x2="42813" y2="10625"/>
                        <a14:foregroundMark x1="41563" y1="73750" x2="42813" y2="47500"/>
                        <a14:foregroundMark x1="42813" y1="47500" x2="52812" y2="42188"/>
                        <a14:foregroundMark x1="52812" y1="42188" x2="60313" y2="45313"/>
                        <a14:foregroundMark x1="60313" y1="45313" x2="59688" y2="53438"/>
                        <a14:foregroundMark x1="59688" y1="53438" x2="38750" y2="59688"/>
                        <a14:foregroundMark x1="35938" y1="63750" x2="46563" y2="63750"/>
                        <a14:foregroundMark x1="46563" y1="63750" x2="50313" y2="63438"/>
                        <a14:foregroundMark x1="88750" y1="87500" x2="81875" y2="93438"/>
                        <a14:foregroundMark x1="81875" y1="93438" x2="10000" y2="92188"/>
                        <a14:foregroundMark x1="10000" y1="92188" x2="10625" y2="85938"/>
                        <a14:foregroundMark x1="6875" y1="87813" x2="6875" y2="9031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5518" y="1609330"/>
            <a:ext cx="991391" cy="1056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 descr="Picture background">
            <a:extLst>
              <a:ext uri="{FF2B5EF4-FFF2-40B4-BE49-F238E27FC236}">
                <a16:creationId xmlns:a16="http://schemas.microsoft.com/office/drawing/2014/main" id="{16A4BB9F-8F6F-79DA-46D6-354219A3064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3544" b="97535" l="18641" r="78835">
                        <a14:foregroundMark x1="36117" y1="10478" x2="27282" y2="15716"/>
                        <a14:foregroundMark x1="27282" y1="15716" x2="24563" y2="28197"/>
                        <a14:foregroundMark x1="24563" y1="28197" x2="28738" y2="32203"/>
                        <a14:foregroundMark x1="60000" y1="6163" x2="67282" y2="4314"/>
                        <a14:foregroundMark x1="37961" y1="6934" x2="29126" y2="9707"/>
                        <a14:foregroundMark x1="29126" y1="9707" x2="24757" y2="13251"/>
                        <a14:foregroundMark x1="24757" y1="13251" x2="22136" y2="23575"/>
                        <a14:foregroundMark x1="22136" y1="23575" x2="21650" y2="34515"/>
                        <a14:foregroundMark x1="21650" y1="34515" x2="25437" y2="51156"/>
                        <a14:foregroundMark x1="32621" y1="85978" x2="32621" y2="93837"/>
                        <a14:foregroundMark x1="32621" y1="93837" x2="39612" y2="93991"/>
                        <a14:foregroundMark x1="39612" y1="93991" x2="42913" y2="85208"/>
                        <a14:foregroundMark x1="39903" y1="7242" x2="31845" y2="3544"/>
                        <a14:foregroundMark x1="31845" y1="3544" x2="30388" y2="5547"/>
                        <a14:foregroundMark x1="20291" y1="17257" x2="18641" y2="34977"/>
                        <a14:foregroundMark x1="18641" y1="34977" x2="19126" y2="36672"/>
                        <a14:foregroundMark x1="31748" y1="97535" x2="38544" y2="97072"/>
                        <a14:foregroundMark x1="74272" y1="53621" x2="75631" y2="85516"/>
                        <a14:foregroundMark x1="75631" y1="85516" x2="75340" y2="89676"/>
                        <a14:foregroundMark x1="77864" y1="60247" x2="78835" y2="7904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544" r="18932"/>
          <a:stretch/>
        </p:blipFill>
        <p:spPr bwMode="auto">
          <a:xfrm>
            <a:off x="8829284" y="1779263"/>
            <a:ext cx="934910" cy="852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6" name="Picture 18" descr="Picture background">
            <a:extLst>
              <a:ext uri="{FF2B5EF4-FFF2-40B4-BE49-F238E27FC236}">
                <a16:creationId xmlns:a16="http://schemas.microsoft.com/office/drawing/2014/main" id="{3684AF4A-CF67-1E6D-DC85-55AC21FBC48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7" cstate="print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10946" b="91216" l="8649" r="75676">
                        <a14:foregroundMark x1="32973" y1="26081" x2="30270" y2="17838"/>
                        <a14:foregroundMark x1="30270" y1="17838" x2="20270" y2="15405"/>
                        <a14:foregroundMark x1="20270" y1="15405" x2="13514" y2="19730"/>
                        <a14:foregroundMark x1="13514" y1="19730" x2="15811" y2="30676"/>
                        <a14:foregroundMark x1="15811" y1="30676" x2="27297" y2="39595"/>
                        <a14:foregroundMark x1="27297" y1="39595" x2="39865" y2="34189"/>
                        <a14:foregroundMark x1="39865" y1="34189" x2="40676" y2="31216"/>
                        <a14:foregroundMark x1="15541" y1="24865" x2="5405" y2="18649"/>
                        <a14:foregroundMark x1="5405" y1="18649" x2="22703" y2="11216"/>
                        <a14:foregroundMark x1="22703" y1="11216" x2="43108" y2="18649"/>
                        <a14:foregroundMark x1="8649" y1="18514" x2="9324" y2="21892"/>
                        <a14:foregroundMark x1="11892" y1="15811" x2="9054" y2="16351"/>
                        <a14:foregroundMark x1="19730" y1="31351" x2="32297" y2="79730"/>
                        <a14:foregroundMark x1="32297" y1="79730" x2="29865" y2="87162"/>
                        <a14:foregroundMark x1="29865" y1="87162" x2="39865" y2="81892"/>
                        <a14:foregroundMark x1="39865" y1="81892" x2="40135" y2="47162"/>
                        <a14:foregroundMark x1="31486" y1="86757" x2="37162" y2="84865"/>
                        <a14:foregroundMark x1="28378" y1="88514" x2="37027" y2="89189"/>
                        <a14:foregroundMark x1="37027" y1="89189" x2="37027" y2="88919"/>
                        <a14:foregroundMark x1="49054" y1="85946" x2="50811" y2="92838"/>
                        <a14:foregroundMark x1="50811" y1="92838" x2="40135" y2="91351"/>
                        <a14:foregroundMark x1="40135" y1="91351" x2="47432" y2="85676"/>
                        <a14:foregroundMark x1="70000" y1="51622" x2="68108" y2="86892"/>
                        <a14:foregroundMark x1="68108" y1="86892" x2="74459" y2="80541"/>
                        <a14:foregroundMark x1="74459" y1="80541" x2="78784" y2="32162"/>
                        <a14:foregroundMark x1="78784" y1="32162" x2="75676" y2="25405"/>
                        <a14:foregroundMark x1="75676" y1="25405" x2="66757" y2="24054"/>
                        <a14:foregroundMark x1="66757" y1="24054" x2="66081" y2="24054"/>
                        <a14:foregroundMark x1="72703" y1="82432" x2="72297" y2="854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956" t="8322" r="19379" b="6678"/>
          <a:stretch/>
        </p:blipFill>
        <p:spPr bwMode="auto">
          <a:xfrm flipH="1">
            <a:off x="2360290" y="1642119"/>
            <a:ext cx="968748" cy="1023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8" name="Picture 20" descr="Picture background">
            <a:extLst>
              <a:ext uri="{FF2B5EF4-FFF2-40B4-BE49-F238E27FC236}">
                <a16:creationId xmlns:a16="http://schemas.microsoft.com/office/drawing/2014/main" id="{3DAD5346-769F-441F-C61E-A483BD4976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 cstate="print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9180" b="89844" l="4004" r="96387">
                        <a14:foregroundMark x1="10449" y1="37402" x2="5566" y2="62500"/>
                        <a14:foregroundMark x1="60156" y1="6934" x2="65234" y2="14258"/>
                        <a14:foregroundMark x1="65234" y1="14258" x2="60449" y2="9180"/>
                        <a14:foregroundMark x1="60449" y1="9180" x2="59961" y2="10547"/>
                        <a14:foregroundMark x1="83789" y1="41992" x2="92383" y2="45898"/>
                        <a14:foregroundMark x1="92383" y1="45898" x2="98730" y2="51563"/>
                        <a14:foregroundMark x1="98730" y1="51563" x2="90332" y2="82031"/>
                        <a14:foregroundMark x1="90332" y1="82031" x2="79004" y2="69434"/>
                        <a14:foregroundMark x1="79004" y1="69434" x2="79004" y2="69434"/>
                        <a14:foregroundMark x1="92480" y1="56836" x2="96484" y2="59570"/>
                        <a14:foregroundMark x1="95801" y1="60840" x2="95117" y2="67383"/>
                        <a14:foregroundMark x1="6152" y1="51367" x2="6152" y2="47656"/>
                        <a14:foregroundMark x1="5859" y1="52344" x2="8203" y2="54980"/>
                        <a14:foregroundMark x1="5566" y1="53027" x2="4199" y2="54297"/>
                        <a14:foregroundMark x1="4590" y1="58301" x2="4004" y2="6337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6426" y="3810363"/>
            <a:ext cx="968658" cy="937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0" name="Picture 22" descr="Picture background">
            <a:extLst>
              <a:ext uri="{FF2B5EF4-FFF2-40B4-BE49-F238E27FC236}">
                <a16:creationId xmlns:a16="http://schemas.microsoft.com/office/drawing/2014/main" id="{B471AF95-6B8C-2958-AE4A-584A60A537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1" cstate="print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9972" b="89744" l="9125" r="92500">
                        <a14:foregroundMark x1="10000" y1="65242" x2="9125" y2="70370"/>
                        <a14:foregroundMark x1="43375" y1="88604" x2="49250" y2="87749"/>
                        <a14:foregroundMark x1="50500" y1="81339" x2="69750" y2="77920"/>
                        <a14:foregroundMark x1="69750" y1="77920" x2="75500" y2="81624"/>
                        <a14:foregroundMark x1="75500" y1="81624" x2="73125" y2="87322"/>
                        <a14:foregroundMark x1="73125" y1="76496" x2="76125" y2="73932"/>
                        <a14:foregroundMark x1="91000" y1="61538" x2="92500" y2="71652"/>
                        <a14:foregroundMark x1="92500" y1="71652" x2="91875" y2="7293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875" t="17729" r="4653" b="7977"/>
          <a:stretch/>
        </p:blipFill>
        <p:spPr bwMode="auto">
          <a:xfrm>
            <a:off x="8749330" y="3881911"/>
            <a:ext cx="1033759" cy="814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307E240-7B74-404C-9530-6F8A03B9FCAA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5628678" y="4829192"/>
            <a:ext cx="3041235" cy="810314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FF734F90-AE42-44AD-A5A0-BA24DE9D7492}"/>
              </a:ext>
            </a:extLst>
          </p:cNvPr>
          <p:cNvSpPr txBox="1"/>
          <p:nvPr/>
        </p:nvSpPr>
        <p:spPr bwMode="auto">
          <a:xfrm>
            <a:off x="6611814" y="4833723"/>
            <a:ext cx="2013899" cy="784830"/>
          </a:xfrm>
          <a:prstGeom prst="rect">
            <a:avLst/>
          </a:prstGeom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85725" lvl="0" defTabSz="666750">
              <a:lnSpc>
                <a:spcPct val="90000"/>
              </a:lnSpc>
              <a:spcAft>
                <a:spcPct val="35000"/>
              </a:spcAft>
            </a:pPr>
            <a:r>
              <a:rPr lang="ru-RU" sz="1250" dirty="0"/>
              <a:t>11. Субсидии на развитие геномной селекции в племенном животноводстве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151DE5A-370C-422D-B54D-0F44D4AD5EE9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5664921" y="4817413"/>
            <a:ext cx="1064104" cy="810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1074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Місце для номера слайда 4"/>
          <p:cNvSpPr>
            <a:spLocks noGrp="1"/>
          </p:cNvSpPr>
          <p:nvPr>
            <p:ph type="sldNum" sz="quarter" idx="13"/>
          </p:nvPr>
        </p:nvSpPr>
        <p:spPr bwMode="auto">
          <a:xfrm>
            <a:off x="8824913" y="6308725"/>
            <a:ext cx="27432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uk-UA" altLang="ru-RU" sz="1600" dirty="0">
              <a:solidFill>
                <a:schemeClr val="accent1"/>
              </a:solidFill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95494CE8-FBC4-4E6F-A1EC-C22EF81BC26E}" type="slidenum">
              <a:rPr lang="uk-UA" altLang="ru-RU" sz="1600" smtClean="0">
                <a:solidFill>
                  <a:schemeClr val="accent1"/>
                </a:solidFill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4</a:t>
            </a:fld>
            <a:endParaRPr lang="uk-UA" altLang="ru-RU" sz="1600" dirty="0">
              <a:solidFill>
                <a:schemeClr val="accent1"/>
              </a:solidFill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uk-UA" altLang="ru-RU" sz="1600" dirty="0">
              <a:solidFill>
                <a:schemeClr val="accent1"/>
              </a:solidFill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681163" y="485775"/>
            <a:ext cx="7499350" cy="1143000"/>
          </a:xfrm>
          <a:prstGeom prst="rect">
            <a:avLst/>
          </a:prstGeom>
        </p:spPr>
        <p:txBody>
          <a:bodyPr anchor="ctr">
            <a:normAutofit fontScale="97500"/>
          </a:bodyPr>
          <a:lstStyle/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endParaRPr lang="ru-RU" sz="2400" b="1" dirty="0">
              <a:solidFill>
                <a:schemeClr val="accent5">
                  <a:lumMod val="75000"/>
                </a:schemeClr>
              </a:solidFill>
              <a:latin typeface="+mn-lt"/>
              <a:ea typeface="+mj-ea"/>
              <a:cs typeface="+mj-cs"/>
            </a:endParaRPr>
          </a:p>
        </p:txBody>
      </p:sp>
      <p:sp>
        <p:nvSpPr>
          <p:cNvPr id="12" name="TextBox 8"/>
          <p:cNvSpPr txBox="1">
            <a:spLocks noChangeArrowheads="1"/>
          </p:cNvSpPr>
          <p:nvPr/>
        </p:nvSpPr>
        <p:spPr bwMode="auto">
          <a:xfrm>
            <a:off x="2069279" y="289202"/>
            <a:ext cx="972446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ru-RU" altLang="ru-RU" dirty="0">
                <a:latin typeface="+mn-lt"/>
                <a:cs typeface="Arial" panose="020B0604020202020204" pitchFamily="34" charset="0"/>
              </a:rPr>
              <a:t>1. </a:t>
            </a:r>
            <a:r>
              <a:rPr lang="ru-RU" dirty="0">
                <a:latin typeface="+mn-lt"/>
              </a:rPr>
              <a:t>СУБСИДИЯ НА ПОДДЕРЖКУ ПРИОРИТЕТНЫХ НАПРАВЛЕНИЙ  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2130588" y="1893892"/>
            <a:ext cx="5371043" cy="37071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85000"/>
              </a:schemeClr>
            </a:solidFill>
          </a:ln>
          <a:scene3d>
            <a:camera prst="orthographicFront"/>
            <a:lightRig rig="threePt" dir="t"/>
          </a:scene3d>
          <a:sp3d extrusionH="69850" contourW="44450">
            <a:bevelT w="63500" h="69850"/>
            <a:bevelB w="139700" prst="cross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 anchorCtr="0"/>
          <a:lstStyle/>
          <a:p>
            <a:pPr>
              <a:defRPr/>
            </a:pPr>
            <a:r>
              <a:rPr lang="ru-RU" sz="1600" dirty="0">
                <a:solidFill>
                  <a:schemeClr val="tx1"/>
                </a:solidFill>
              </a:rPr>
              <a:t>1.1. Поддержка элитного семеноводства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2130588" y="2392343"/>
            <a:ext cx="5371043" cy="37071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85000"/>
              </a:schemeClr>
            </a:solidFill>
          </a:ln>
          <a:scene3d>
            <a:camera prst="orthographicFront"/>
            <a:lightRig rig="threePt" dir="t"/>
          </a:scene3d>
          <a:sp3d extrusionH="69850" contourW="44450">
            <a:bevelT w="63500" h="69850"/>
            <a:bevelB w="139700" prst="cross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 anchorCtr="0"/>
          <a:lstStyle/>
          <a:p>
            <a:pPr>
              <a:defRPr/>
            </a:pPr>
            <a:r>
              <a:rPr lang="ru-RU" sz="1600" dirty="0">
                <a:solidFill>
                  <a:schemeClr val="tx1"/>
                </a:solidFill>
              </a:rPr>
              <a:t>1.2. Поддержка сельскохозяйственного страхования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130588" y="2896728"/>
            <a:ext cx="5371044" cy="37071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85000"/>
              </a:schemeClr>
            </a:solidFill>
          </a:ln>
          <a:scene3d>
            <a:camera prst="orthographicFront"/>
            <a:lightRig rig="threePt" dir="t"/>
          </a:scene3d>
          <a:sp3d extrusionH="69850" contourW="44450">
            <a:bevelT w="63500" h="69850"/>
            <a:bevelB w="139700" prst="cross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 anchorCtr="0"/>
          <a:lstStyle/>
          <a:p>
            <a:pPr>
              <a:defRPr/>
            </a:pPr>
            <a:r>
              <a:rPr lang="ru-RU" sz="1600" dirty="0">
                <a:solidFill>
                  <a:schemeClr val="tx1"/>
                </a:solidFill>
              </a:rPr>
              <a:t>1.3. Поддержка племенного животноводства</a:t>
            </a:r>
          </a:p>
        </p:txBody>
      </p:sp>
      <p:graphicFrame>
        <p:nvGraphicFramePr>
          <p:cNvPr id="19" name="Схема 18"/>
          <p:cNvGraphicFramePr/>
          <p:nvPr>
            <p:extLst>
              <p:ext uri="{D42A27DB-BD31-4B8C-83A1-F6EECF244321}">
                <p14:modId xmlns:p14="http://schemas.microsoft.com/office/powerpoint/2010/main" val="3609793974"/>
              </p:ext>
            </p:extLst>
          </p:nvPr>
        </p:nvGraphicFramePr>
        <p:xfrm>
          <a:off x="2069279" y="963775"/>
          <a:ext cx="9724469" cy="7475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3" name="Скругленный прямоугольник 12"/>
          <p:cNvSpPr/>
          <p:nvPr/>
        </p:nvSpPr>
        <p:spPr>
          <a:xfrm>
            <a:off x="2130587" y="3395179"/>
            <a:ext cx="5371045" cy="37071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85000"/>
              </a:schemeClr>
            </a:solidFill>
          </a:ln>
          <a:scene3d>
            <a:camera prst="orthographicFront"/>
            <a:lightRig rig="threePt" dir="t"/>
          </a:scene3d>
          <a:sp3d extrusionH="69850" contourW="44450">
            <a:bevelT w="63500" h="69850"/>
            <a:bevelB w="139700" prst="cross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 anchorCtr="0"/>
          <a:lstStyle/>
          <a:p>
            <a:pPr>
              <a:defRPr/>
            </a:pPr>
            <a:r>
              <a:rPr lang="ru-RU" sz="1600" dirty="0">
                <a:solidFill>
                  <a:schemeClr val="tx1"/>
                </a:solidFill>
              </a:rPr>
              <a:t>1.4. Субсидии на поддержку производства молока </a:t>
            </a: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2137915" y="3893630"/>
            <a:ext cx="5363718" cy="536327"/>
          </a:xfrm>
          <a:prstGeom prst="roundRect">
            <a:avLst>
              <a:gd name="adj" fmla="val 15239"/>
            </a:avLst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85000"/>
              </a:schemeClr>
            </a:solidFill>
          </a:ln>
          <a:scene3d>
            <a:camera prst="orthographicFront"/>
            <a:lightRig rig="threePt" dir="t"/>
          </a:scene3d>
          <a:sp3d extrusionH="69850" contourW="44450">
            <a:bevelT w="63500" h="69850"/>
            <a:bevelB w="139700" prst="cross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 anchorCtr="0"/>
          <a:lstStyle/>
          <a:p>
            <a:pPr>
              <a:defRPr/>
            </a:pPr>
            <a:r>
              <a:rPr lang="ru-RU" sz="1600" dirty="0">
                <a:solidFill>
                  <a:schemeClr val="tx1"/>
                </a:solidFill>
              </a:rPr>
              <a:t>1.5. Субсидии на 1 тонну переработанного молока на пищевую продукцию</a:t>
            </a:r>
          </a:p>
          <a:p>
            <a:pPr>
              <a:defRPr/>
            </a:pPr>
            <a:endParaRPr lang="ru-RU" sz="1600" dirty="0">
              <a:solidFill>
                <a:schemeClr val="tx1"/>
              </a:solidFill>
            </a:endParaRPr>
          </a:p>
        </p:txBody>
      </p:sp>
      <p:graphicFrame>
        <p:nvGraphicFramePr>
          <p:cNvPr id="23" name="Схема 22"/>
          <p:cNvGraphicFramePr/>
          <p:nvPr>
            <p:extLst>
              <p:ext uri="{D42A27DB-BD31-4B8C-83A1-F6EECF244321}">
                <p14:modId xmlns:p14="http://schemas.microsoft.com/office/powerpoint/2010/main" val="1954864365"/>
              </p:ext>
            </p:extLst>
          </p:nvPr>
        </p:nvGraphicFramePr>
        <p:xfrm>
          <a:off x="7611221" y="1893892"/>
          <a:ext cx="4249346" cy="3707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24" name="Схема 23"/>
          <p:cNvGraphicFramePr/>
          <p:nvPr>
            <p:extLst>
              <p:ext uri="{D42A27DB-BD31-4B8C-83A1-F6EECF244321}">
                <p14:modId xmlns:p14="http://schemas.microsoft.com/office/powerpoint/2010/main" val="2637942997"/>
              </p:ext>
            </p:extLst>
          </p:nvPr>
        </p:nvGraphicFramePr>
        <p:xfrm>
          <a:off x="7643674" y="2376158"/>
          <a:ext cx="4150074" cy="3868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graphicFrame>
        <p:nvGraphicFramePr>
          <p:cNvPr id="44" name="Схема 43"/>
          <p:cNvGraphicFramePr/>
          <p:nvPr>
            <p:extLst>
              <p:ext uri="{D42A27DB-BD31-4B8C-83A1-F6EECF244321}">
                <p14:modId xmlns:p14="http://schemas.microsoft.com/office/powerpoint/2010/main" val="2226079310"/>
              </p:ext>
            </p:extLst>
          </p:nvPr>
        </p:nvGraphicFramePr>
        <p:xfrm>
          <a:off x="7643674" y="3913298"/>
          <a:ext cx="4150074" cy="4947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8" r:lo="rId19" r:qs="rId20" r:cs="rId21"/>
          </a:graphicData>
        </a:graphic>
      </p:graphicFrame>
      <p:graphicFrame>
        <p:nvGraphicFramePr>
          <p:cNvPr id="45" name="Схема 44"/>
          <p:cNvGraphicFramePr/>
          <p:nvPr>
            <p:extLst>
              <p:ext uri="{D42A27DB-BD31-4B8C-83A1-F6EECF244321}">
                <p14:modId xmlns:p14="http://schemas.microsoft.com/office/powerpoint/2010/main" val="1498928028"/>
              </p:ext>
            </p:extLst>
          </p:nvPr>
        </p:nvGraphicFramePr>
        <p:xfrm>
          <a:off x="7643674" y="4577561"/>
          <a:ext cx="4150074" cy="5678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3" r:lo="rId24" r:qs="rId25" r:cs="rId26"/>
          </a:graphicData>
        </a:graphic>
      </p:graphicFrame>
      <p:sp>
        <p:nvSpPr>
          <p:cNvPr id="26" name="Скругленный прямоугольник 25"/>
          <p:cNvSpPr/>
          <p:nvPr/>
        </p:nvSpPr>
        <p:spPr>
          <a:xfrm>
            <a:off x="2137914" y="4577560"/>
            <a:ext cx="5363719" cy="567881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85000"/>
              </a:schemeClr>
            </a:solidFill>
          </a:ln>
          <a:scene3d>
            <a:camera prst="orthographicFront"/>
            <a:lightRig rig="threePt" dir="t"/>
          </a:scene3d>
          <a:sp3d extrusionH="69850" contourW="44450">
            <a:bevelT w="63500" h="69850"/>
            <a:bevelB w="139700" prst="cross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 anchorCtr="0"/>
          <a:lstStyle/>
          <a:p>
            <a:pPr>
              <a:defRPr/>
            </a:pPr>
            <a:r>
              <a:rPr lang="ru-RU" sz="1600" dirty="0">
                <a:solidFill>
                  <a:schemeClr val="tx1"/>
                </a:solidFill>
              </a:rPr>
              <a:t>1.6. Субсидии на возмещение части затрат на закладку и уход за многолетними насаждениями</a:t>
            </a:r>
          </a:p>
        </p:txBody>
      </p:sp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FCF7063D-BBF1-411B-617C-BAC072C191E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56656001"/>
              </p:ext>
            </p:extLst>
          </p:nvPr>
        </p:nvGraphicFramePr>
        <p:xfrm>
          <a:off x="7643674" y="2874609"/>
          <a:ext cx="4150074" cy="3928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8" r:lo="rId29" r:qs="rId30" r:cs="rId31"/>
          </a:graphicData>
        </a:graphic>
      </p:graphicFrame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E1DE2250-4550-F507-F371-D57FFE7A3EB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25554161"/>
              </p:ext>
            </p:extLst>
          </p:nvPr>
        </p:nvGraphicFramePr>
        <p:xfrm>
          <a:off x="7643675" y="3395180"/>
          <a:ext cx="4150074" cy="3868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3" r:lo="rId34" r:qs="rId35" r:cs="rId36"/>
          </a:graphicData>
        </a:graphic>
      </p:graphicFrame>
    </p:spTree>
    <p:extLst>
      <p:ext uri="{BB962C8B-B14F-4D97-AF65-F5344CB8AC3E}">
        <p14:creationId xmlns:p14="http://schemas.microsoft.com/office/powerpoint/2010/main" val="28948178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Місце для номера слайда 4"/>
          <p:cNvSpPr>
            <a:spLocks noGrp="1"/>
          </p:cNvSpPr>
          <p:nvPr>
            <p:ph type="sldNum" sz="quarter" idx="13"/>
          </p:nvPr>
        </p:nvSpPr>
        <p:spPr bwMode="auto">
          <a:xfrm>
            <a:off x="11794913" y="6579494"/>
            <a:ext cx="243620" cy="27850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uk-UA" altLang="ru-RU" sz="1600" b="0" i="0" u="none" strike="noStrike" kern="1200" cap="none" spc="0" normalizeH="0" baseline="0" noProof="0" dirty="0">
              <a:ln>
                <a:noFill/>
              </a:ln>
              <a:solidFill>
                <a:srgbClr val="C79478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1A99A47-5986-4BC6-9DCE-7EF825769D60}" type="slidenum">
              <a:rPr kumimoji="0" lang="uk-UA" altLang="ru-RU" sz="1600" b="0" i="0" u="none" strike="noStrike" kern="1200" cap="none" spc="0" normalizeH="0" baseline="0" noProof="0" smtClean="0">
                <a:ln>
                  <a:noFill/>
                </a:ln>
                <a:solidFill>
                  <a:srgbClr val="C7947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uk-UA" altLang="ru-RU" sz="1600" b="0" i="0" u="none" strike="noStrike" kern="1200" cap="none" spc="0" normalizeH="0" baseline="0" noProof="0" dirty="0">
              <a:ln>
                <a:noFill/>
              </a:ln>
              <a:solidFill>
                <a:srgbClr val="C79478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uk-UA" altLang="ru-RU" sz="1600" b="0" i="0" u="none" strike="noStrike" kern="1200" cap="none" spc="0" normalizeH="0" baseline="0" noProof="0" dirty="0">
              <a:ln>
                <a:noFill/>
              </a:ln>
              <a:solidFill>
                <a:srgbClr val="C79478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681163" y="708966"/>
            <a:ext cx="9643330" cy="223190"/>
          </a:xfrm>
          <a:prstGeom prst="rect">
            <a:avLst/>
          </a:prstGeom>
        </p:spPr>
        <p:txBody>
          <a:bodyPr anchor="ctr">
            <a:normAutofit fontScale="4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F4B183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7799830"/>
              </p:ext>
            </p:extLst>
          </p:nvPr>
        </p:nvGraphicFramePr>
        <p:xfrm>
          <a:off x="2160163" y="1571329"/>
          <a:ext cx="9756560" cy="50015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855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710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9232"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Условия предоставления субсидии: 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300" dirty="0"/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8801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За счет средств федерального и областного бюджета </a:t>
                      </a:r>
                    </a:p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условиях софинансирования: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За счет средств областного бюджета </a:t>
                      </a:r>
                    </a:p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сверх установленного уровня софинансирования: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51775">
                <a:tc gridSpan="2">
                  <a:txBody>
                    <a:bodyPr/>
                    <a:lstStyle/>
                    <a:p>
                      <a:pPr marL="171450" marR="0" lvl="0" indent="-171450" algn="just" defTabSz="533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kumimoji="0" lang="ru-RU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осуществление получателем субсидии страхования рисков утраты (гибели) урожая сельскохозяйственной культуры посевных площадей в результате наступления всех или нескольких событий, предусмотренных пунктом 1 части 1 статьи 8 Федерального закона от 25 июля 2011 г. № 260-ФЗ;</a:t>
                      </a:r>
                    </a:p>
                    <a:p>
                      <a:pPr marL="171450" marR="0" lvl="0" indent="-171450" algn="just" defTabSz="533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kumimoji="0" lang="ru-RU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осуществление получателем субсидии предоставление сведений в государственный реестр земель сельскохозяйственного назначения, в соответствии с пунктами 1, 2, 5, 14, 17, 18 и 20 приложения № 1 к Правилам ведения государственного реестра земель сельскохозяйственного назначения, утвержденным ПП РФ от 02 февраля 2023 г. № 154.</a:t>
                      </a:r>
                    </a:p>
                  </a:txBody>
                  <a:tcPr marL="36000" marR="36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just"/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000" marR="36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29194">
                <a:tc>
                  <a:txBody>
                    <a:bodyPr/>
                    <a:lstStyle/>
                    <a:p>
                      <a:pPr marL="88900" indent="-88900" algn="just">
                        <a:buFontTx/>
                        <a:buChar char="-"/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 отношении получателя субсидии в году, предшествующем году получения субсидии, отсутствие случаев привлечения к ответственности получателей средств (должностных и юридических лиц) за несоблюдение запрета на выжигание сухой травянистой растительности, стерни, пожнивных остатков (за исключением рисовой соломы) на землях сельскохозяйственного назначения;</a:t>
                      </a:r>
                    </a:p>
                    <a:p>
                      <a:pPr marL="88900" indent="-88900" algn="just">
                        <a:buFontTx/>
                        <a:buChar char="-"/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отсутствие у получателя субсидии просроченной задолженности за услуги по подаче (отводу) воды перед подведомственным Министерству сельского хозяйства Российской Федерации федеральным государственным бюджетным учреждением в области мелиорации, на территории обслуживания которого получателем субсидии осуществляется деятельность, и (или) принятого к производству судом искового заявления указанного учреждения о взыскании с получателя средств задолженности по договору оказания услуг по подаче (отводу) воды в размере, превышающем 50 тыс. рублей;</a:t>
                      </a:r>
                    </a:p>
                    <a:p>
                      <a:pPr marL="88900" indent="-88900" algn="just">
                        <a:buFontTx/>
                        <a:buChar char="-"/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получатель субсидии использует элитные семена сельскохозяйственных культур, сведения о которых включены в Государственный реестр сортов и гибридов сельскохозяйственных растений, допущенных к использованию (далее - Государственный реестр), за исключением оригинальных и элитных семян картофеля и (или) овощных культур, в целях посева под урожай текущего года.</a:t>
                      </a:r>
                    </a:p>
                  </a:txBody>
                  <a:tcPr marL="36000" marR="36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indent="-88900" algn="just">
                        <a:buFontTx/>
                        <a:buChar char="-"/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получатель субсидии использует элитные семена сельскохозяйственных культур (за исключением оригинальных и элитных семян картофеля и (или) овощных культур), сведения о которых включены в Государственный реестр (кроме сортов, включенных в Перечень сельскохозяйственных культур, соответствующих условиям, указанным в подпункте «г» пункта 8 Правил предоставления субсидии), произведенные сельскохозяйственными организациями, включенными Минсельхозпродом в реестр сельскохозяйственных организаций осуществляющих производство и реализацию семян высших репродукций сельскохозяйственных растений;</a:t>
                      </a:r>
                    </a:p>
                    <a:p>
                      <a:pPr marL="88900" indent="-88900" algn="just">
                        <a:buFontTx/>
                        <a:buChar char="-"/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участник отбора (получатель субсидии) является партнером Фонда развития патриотизма и содействия участникам специальной военной операции и членам их семей «Фонд Народного Единства Нижегородской области» или осуществляет безвозмездные перечисления, в том числе добровольные пожертвования, в областной бюджет и (или) в некоммерческую организацию «Благотворительный фонд развития социального партнерства», при получении субсидии, источником финансового обеспечения которой являются средства областного бюджета.</a:t>
                      </a:r>
                    </a:p>
                    <a:p>
                      <a:endParaRPr lang="ru-RU" sz="105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TextBox 5"/>
          <p:cNvSpPr txBox="1">
            <a:spLocks noChangeArrowheads="1"/>
          </p:cNvSpPr>
          <p:nvPr/>
        </p:nvSpPr>
        <p:spPr bwMode="auto">
          <a:xfrm>
            <a:off x="2192254" y="632612"/>
            <a:ext cx="9435402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1.1. Поддержка элитного семеноводства</a:t>
            </a:r>
          </a:p>
        </p:txBody>
      </p:sp>
      <p:sp>
        <p:nvSpPr>
          <p:cNvPr id="2" name="TextBox 8">
            <a:extLst>
              <a:ext uri="{FF2B5EF4-FFF2-40B4-BE49-F238E27FC236}">
                <a16:creationId xmlns:a16="http://schemas.microsoft.com/office/drawing/2014/main" id="{90F907E9-E7A0-373B-052A-7B7452C0B4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2254" y="202055"/>
            <a:ext cx="9724469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alt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СУБСИДИЯ НА ПОДДЕРЖКУ ПРИОРИТЕТНЫХ НАПРАВЛЕНИЙ  </a:t>
            </a:r>
          </a:p>
        </p:txBody>
      </p:sp>
      <p:grpSp>
        <p:nvGrpSpPr>
          <p:cNvPr id="8" name="Группа 7"/>
          <p:cNvGrpSpPr/>
          <p:nvPr/>
        </p:nvGrpSpPr>
        <p:grpSpPr>
          <a:xfrm>
            <a:off x="2192254" y="1041886"/>
            <a:ext cx="9792600" cy="369663"/>
            <a:chOff x="0" y="0"/>
            <a:chExt cx="8994692" cy="292568"/>
          </a:xfrm>
        </p:grpSpPr>
        <p:sp>
          <p:nvSpPr>
            <p:cNvPr id="10" name="Шеврон 11"/>
            <p:cNvSpPr/>
            <p:nvPr/>
          </p:nvSpPr>
          <p:spPr>
            <a:xfrm>
              <a:off x="0" y="0"/>
              <a:ext cx="8994692" cy="292568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Шеврон 4"/>
            <p:cNvSpPr txBox="1"/>
            <p:nvPr/>
          </p:nvSpPr>
          <p:spPr>
            <a:xfrm>
              <a:off x="188862" y="0"/>
              <a:ext cx="8805829" cy="29256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4008" tIns="21336" rIns="21336" bIns="21336" numCol="1" spcCol="1270" anchor="ctr" anchorCtr="0">
              <a:noAutofit/>
            </a:bodyPr>
            <a:lstStyle/>
            <a:p>
              <a:pPr marL="0" marR="0" lvl="0" indent="0" algn="ctr" defTabSz="7112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3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Решение о порядке предоставления субсидии от 27 мая 2026 г. № 26-22000000-R5014-22458-Р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129869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Місце для номера слайда 4"/>
          <p:cNvSpPr>
            <a:spLocks noGrp="1"/>
          </p:cNvSpPr>
          <p:nvPr>
            <p:ph type="sldNum" sz="quarter" idx="13"/>
          </p:nvPr>
        </p:nvSpPr>
        <p:spPr bwMode="auto">
          <a:xfrm>
            <a:off x="8824913" y="6308725"/>
            <a:ext cx="27432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uk-UA" altLang="ru-RU" sz="1600" b="0" i="0" u="none" strike="noStrike" kern="1200" cap="none" spc="0" normalizeH="0" baseline="0" noProof="0">
              <a:ln>
                <a:noFill/>
              </a:ln>
              <a:solidFill>
                <a:srgbClr val="C79478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EE5FC6B-5451-4AB3-8FF0-DB27C9288209}" type="slidenum">
              <a:rPr kumimoji="0" lang="uk-UA" altLang="ru-RU" sz="1600" b="0" i="0" u="none" strike="noStrike" kern="1200" cap="none" spc="0" normalizeH="0" baseline="0" noProof="0" smtClean="0">
                <a:ln>
                  <a:noFill/>
                </a:ln>
                <a:solidFill>
                  <a:srgbClr val="C7947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uk-UA" altLang="ru-RU" sz="1600" b="0" i="0" u="none" strike="noStrike" kern="1200" cap="none" spc="0" normalizeH="0" baseline="0" noProof="0">
              <a:ln>
                <a:noFill/>
              </a:ln>
              <a:solidFill>
                <a:srgbClr val="C79478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uk-UA" altLang="ru-RU" sz="1600" b="0" i="0" u="none" strike="noStrike" kern="1200" cap="none" spc="0" normalizeH="0" baseline="0" noProof="0">
              <a:ln>
                <a:noFill/>
              </a:ln>
              <a:solidFill>
                <a:srgbClr val="C79478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681163" y="485775"/>
            <a:ext cx="7499350" cy="1143000"/>
          </a:xfrm>
          <a:prstGeom prst="rect">
            <a:avLst/>
          </a:prstGeom>
        </p:spPr>
        <p:txBody>
          <a:bodyPr anchor="ctr">
            <a:normAutofit fontScale="97500"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F4B183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2766542"/>
              </p:ext>
            </p:extLst>
          </p:nvPr>
        </p:nvGraphicFramePr>
        <p:xfrm>
          <a:off x="2201662" y="1775535"/>
          <a:ext cx="9472474" cy="2694224"/>
        </p:xfrm>
        <a:graphic>
          <a:graphicData uri="http://schemas.openxmlformats.org/drawingml/2006/table">
            <a:tbl>
              <a:tblPr/>
              <a:tblGrid>
                <a:gridCol w="5339089">
                  <a:extLst>
                    <a:ext uri="{9D8B030D-6E8A-4147-A177-3AD203B41FA5}">
                      <a16:colId xmlns:a16="http://schemas.microsoft.com/office/drawing/2014/main" val="3586556763"/>
                    </a:ext>
                  </a:extLst>
                </a:gridCol>
                <a:gridCol w="2364804">
                  <a:extLst>
                    <a:ext uri="{9D8B030D-6E8A-4147-A177-3AD203B41FA5}">
                      <a16:colId xmlns:a16="http://schemas.microsoft.com/office/drawing/2014/main" val="1693681699"/>
                    </a:ext>
                  </a:extLst>
                </a:gridCol>
                <a:gridCol w="1768581">
                  <a:extLst>
                    <a:ext uri="{9D8B030D-6E8A-4147-A177-3AD203B41FA5}">
                      <a16:colId xmlns:a16="http://schemas.microsoft.com/office/drawing/2014/main" val="633440971"/>
                    </a:ext>
                  </a:extLst>
                </a:gridCol>
              </a:tblGrid>
              <a:tr h="514904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Направления предоставления субсидии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Ставки субсидии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 2026 году  </a:t>
                      </a:r>
                      <a:endParaRPr kumimoji="0" lang="ru-RU" altLang="ru-RU" sz="1300" b="1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Объект затрат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7430066"/>
                  </a:ext>
                </a:extLst>
              </a:tr>
              <a:tr h="1529946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3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Приобретение элитных семян: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3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зерновых колосовых культур, включая овес;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крупяных культур, включая сорго;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зернобобовых культур;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сои;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</a:t>
                      </a:r>
                      <a:r>
                        <a:rPr kumimoji="0" lang="ru-RU" altLang="ru-RU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клевера, люцерны, козлятника;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подсолнечника;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рапса, рыжика, горчица, сурепицы, льна масличного;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льна-долгунца, конопли. </a:t>
                      </a:r>
                    </a:p>
                  </a:txBody>
                  <a:tcPr marL="36000" marR="360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EFEC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Установлены приказом Минсельхозпрода от 13 мая 2026 г. № 199</a:t>
                      </a:r>
                    </a:p>
                  </a:txBody>
                  <a:tcPr marL="36000" marR="36000" marT="45703" marB="4570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EFEC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1 гектар </a:t>
                      </a:r>
                    </a:p>
                  </a:txBody>
                  <a:tcPr marL="36000" marR="36000" marT="45703" marB="4570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EF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4510673"/>
                  </a:ext>
                </a:extLst>
              </a:tr>
            </a:tbl>
          </a:graphicData>
        </a:graphic>
      </p:graphicFrame>
      <p:sp>
        <p:nvSpPr>
          <p:cNvPr id="11" name="TextBox 7"/>
          <p:cNvSpPr txBox="1">
            <a:spLocks noChangeArrowheads="1"/>
          </p:cNvSpPr>
          <p:nvPr/>
        </p:nvSpPr>
        <p:spPr bwMode="auto">
          <a:xfrm>
            <a:off x="3251558" y="1073482"/>
            <a:ext cx="8102982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1.1. Поддержка</a:t>
            </a:r>
            <a:r>
              <a:rPr kumimoji="0" lang="en-US" alt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alt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элитного семеноводства</a:t>
            </a:r>
          </a:p>
        </p:txBody>
      </p:sp>
      <p:sp>
        <p:nvSpPr>
          <p:cNvPr id="2" name="TextBox 8">
            <a:extLst>
              <a:ext uri="{FF2B5EF4-FFF2-40B4-BE49-F238E27FC236}">
                <a16:creationId xmlns:a16="http://schemas.microsoft.com/office/drawing/2014/main" id="{4177012E-D97A-A53A-5966-8E92258C5D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93537" y="505754"/>
            <a:ext cx="9724469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alt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1. </a:t>
            </a: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СУБСИДИЯ НА ПОДДЕРЖКУ ПРИОРИТЕТНЫХ НАПРАВЛЕНИЙ  </a:t>
            </a:r>
          </a:p>
        </p:txBody>
      </p:sp>
    </p:spTree>
    <p:extLst>
      <p:ext uri="{BB962C8B-B14F-4D97-AF65-F5344CB8AC3E}">
        <p14:creationId xmlns:p14="http://schemas.microsoft.com/office/powerpoint/2010/main" val="4974797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Місце для номера слайда 4"/>
          <p:cNvSpPr>
            <a:spLocks noGrp="1"/>
          </p:cNvSpPr>
          <p:nvPr>
            <p:ph type="sldNum" sz="quarter" idx="13"/>
          </p:nvPr>
        </p:nvSpPr>
        <p:spPr bwMode="auto">
          <a:xfrm>
            <a:off x="9180513" y="6370514"/>
            <a:ext cx="27432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uk-UA" altLang="ru-RU" sz="1600" dirty="0">
              <a:solidFill>
                <a:schemeClr val="accent1"/>
              </a:solidFill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69518CC5-7823-4DE4-AA88-B703BF9517DE}" type="slidenum">
              <a:rPr lang="uk-UA" altLang="ru-RU" sz="1600" smtClean="0">
                <a:solidFill>
                  <a:schemeClr val="accent1"/>
                </a:solidFill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7</a:t>
            </a:fld>
            <a:endParaRPr lang="uk-UA" altLang="ru-RU" sz="1600" dirty="0">
              <a:solidFill>
                <a:schemeClr val="accent1"/>
              </a:solidFill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uk-UA" altLang="ru-RU" sz="1600" dirty="0">
              <a:solidFill>
                <a:schemeClr val="accent1"/>
              </a:solidFill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681163" y="485775"/>
            <a:ext cx="7499350" cy="1143000"/>
          </a:xfrm>
          <a:prstGeom prst="rect">
            <a:avLst/>
          </a:prstGeom>
        </p:spPr>
        <p:txBody>
          <a:bodyPr anchor="ctr">
            <a:normAutofit fontScale="97500"/>
          </a:bodyPr>
          <a:lstStyle/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endParaRPr lang="ru-RU" sz="2400" b="1" dirty="0">
              <a:solidFill>
                <a:schemeClr val="accent5">
                  <a:lumMod val="75000"/>
                </a:schemeClr>
              </a:solidFill>
              <a:latin typeface="+mn-lt"/>
              <a:ea typeface="+mj-ea"/>
              <a:cs typeface="+mj-cs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166777" y="4234648"/>
            <a:ext cx="9241028" cy="231842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Сельхозтоваропроизводитель:</a:t>
            </a:r>
          </a:p>
          <a:p>
            <a:pPr marL="88900" indent="-88900">
              <a:defRPr/>
            </a:pPr>
            <a:r>
              <a:rPr 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- выбирает надежную страховую организацию, являющуюся членом Союза "Единое объединение страховщиков агропромышленного комплекса - Национальный союз агростраховщиков, с которой будет заключен договор страхования;</a:t>
            </a:r>
          </a:p>
          <a:p>
            <a:pPr>
              <a:defRPr/>
            </a:pPr>
            <a:r>
              <a:rPr 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- внимательно изучает предлагаемые страховщиком правила страхования и условия договора страхования;</a:t>
            </a:r>
          </a:p>
          <a:p>
            <a:pPr>
              <a:defRPr/>
            </a:pPr>
            <a:r>
              <a:rPr 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- заключает договор страхования;</a:t>
            </a:r>
          </a:p>
          <a:p>
            <a:pPr marL="88900">
              <a:buFontTx/>
              <a:buChar char="-"/>
              <a:defRPr/>
            </a:pPr>
            <a:r>
              <a:rPr 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оплачивает 50% страховой премии. </a:t>
            </a:r>
          </a:p>
          <a:p>
            <a:pPr marL="171450" indent="-171450">
              <a:buFontTx/>
              <a:buChar char="-"/>
              <a:defRPr/>
            </a:pPr>
            <a:endParaRPr lang="ru-RU" sz="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Сельхозтоваропроизводитель подает комплект документов и заявление в Минсельхозпрод на получение субсидии.</a:t>
            </a:r>
          </a:p>
          <a:p>
            <a:pPr>
              <a:defRPr/>
            </a:pPr>
            <a:endParaRPr lang="ru-RU" sz="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7800" indent="-177800">
              <a:defRPr/>
            </a:pPr>
            <a:r>
              <a:rPr 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Минсельхозпрод принимает решение о предоставлении государственной поддержки и перечисляет на счет страховой организации оставшуюся часть страховой премии по договору страхования за счет средств регионального и федерального бюджетов.</a:t>
            </a:r>
          </a:p>
        </p:txBody>
      </p:sp>
      <p:pic>
        <p:nvPicPr>
          <p:cNvPr id="20489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6638" y="1834599"/>
            <a:ext cx="2391167" cy="2323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7"/>
          <p:cNvSpPr txBox="1">
            <a:spLocks noChangeArrowheads="1"/>
          </p:cNvSpPr>
          <p:nvPr/>
        </p:nvSpPr>
        <p:spPr bwMode="auto">
          <a:xfrm>
            <a:off x="2815594" y="739213"/>
            <a:ext cx="8037884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200" dirty="0">
                <a:latin typeface="Arial" panose="020B0604020202020204" pitchFamily="34" charset="0"/>
                <a:cs typeface="Arial" panose="020B0604020202020204" pitchFamily="34" charset="0"/>
              </a:rPr>
              <a:t>1.2. Поддержк</a:t>
            </a:r>
            <a:r>
              <a:rPr lang="en-US" altLang="ru-RU" sz="2200" dirty="0">
                <a:latin typeface="Arial" panose="020B0604020202020204" pitchFamily="34" charset="0"/>
                <a:cs typeface="Arial" panose="020B0604020202020204" pitchFamily="34" charset="0"/>
              </a:rPr>
              <a:t>а </a:t>
            </a:r>
            <a:r>
              <a:rPr lang="ru-RU" altLang="ru-RU" sz="2200" dirty="0">
                <a:latin typeface="Arial" panose="020B0604020202020204" pitchFamily="34" charset="0"/>
                <a:cs typeface="Arial" panose="020B0604020202020204" pitchFamily="34" charset="0"/>
              </a:rPr>
              <a:t>сельскохозяйственного страхования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378864" y="3819927"/>
            <a:ext cx="4485717" cy="33855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1600" dirty="0"/>
              <a:t>Минсельхозпрод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4374079" y="1834600"/>
            <a:ext cx="4485715" cy="584775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solidFill>
                  <a:schemeClr val="bg1"/>
                </a:solidFill>
              </a:rPr>
              <a:t>Механизм государственной поддержки сельскохозяйственного страхования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4378864" y="2456603"/>
            <a:ext cx="1731299" cy="430887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1100" dirty="0">
                <a:solidFill>
                  <a:schemeClr val="bg1"/>
                </a:solidFill>
              </a:rPr>
              <a:t>Сельскохозяйственный товаропроизводитель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7678741" y="2477229"/>
            <a:ext cx="1185840" cy="430887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1100" dirty="0">
                <a:solidFill>
                  <a:schemeClr val="bg1"/>
                </a:solidFill>
              </a:rPr>
              <a:t>Страховая организация</a:t>
            </a:r>
          </a:p>
        </p:txBody>
      </p:sp>
      <p:cxnSp>
        <p:nvCxnSpPr>
          <p:cNvPr id="3" name="Прямая со стрелкой 2"/>
          <p:cNvCxnSpPr/>
          <p:nvPr/>
        </p:nvCxnSpPr>
        <p:spPr>
          <a:xfrm flipH="1">
            <a:off x="5720924" y="2908116"/>
            <a:ext cx="4202" cy="75038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flipH="1" flipV="1">
            <a:off x="8231993" y="2908116"/>
            <a:ext cx="10274" cy="75038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flipV="1">
            <a:off x="6156318" y="2674244"/>
            <a:ext cx="1380824" cy="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 bwMode="auto">
          <a:xfrm>
            <a:off x="8231993" y="3052832"/>
            <a:ext cx="513708" cy="338554"/>
          </a:xfrm>
          <a:prstGeom prst="rect">
            <a:avLst/>
          </a:prstGeom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sz="1600" b="1" dirty="0">
                <a:latin typeface="Cambria Math" panose="02040503050406030204" pitchFamily="18" charset="0"/>
              </a:rPr>
              <a:t>3</a:t>
            </a:r>
          </a:p>
        </p:txBody>
      </p:sp>
      <p:sp>
        <p:nvSpPr>
          <p:cNvPr id="23" name="TextBox 22"/>
          <p:cNvSpPr txBox="1"/>
          <p:nvPr/>
        </p:nvSpPr>
        <p:spPr bwMode="auto">
          <a:xfrm>
            <a:off x="5625551" y="3029330"/>
            <a:ext cx="513708" cy="338554"/>
          </a:xfrm>
          <a:prstGeom prst="rect">
            <a:avLst/>
          </a:prstGeom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sz="1600" b="1" dirty="0">
                <a:latin typeface="Cambria Math" panose="02040503050406030204" pitchFamily="18" charset="0"/>
              </a:rPr>
              <a:t>2</a:t>
            </a:r>
          </a:p>
        </p:txBody>
      </p:sp>
      <p:sp>
        <p:nvSpPr>
          <p:cNvPr id="24" name="TextBox 23"/>
          <p:cNvSpPr txBox="1"/>
          <p:nvPr/>
        </p:nvSpPr>
        <p:spPr bwMode="auto">
          <a:xfrm>
            <a:off x="6589876" y="2354118"/>
            <a:ext cx="513708" cy="338554"/>
          </a:xfrm>
          <a:prstGeom prst="rect">
            <a:avLst/>
          </a:prstGeom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sz="1600" b="1" dirty="0">
                <a:latin typeface="Cambria Math" panose="02040503050406030204" pitchFamily="18" charset="0"/>
              </a:rPr>
              <a:t>1</a:t>
            </a:r>
          </a:p>
        </p:txBody>
      </p:sp>
      <p:sp>
        <p:nvSpPr>
          <p:cNvPr id="25" name="TextBox 24"/>
          <p:cNvSpPr txBox="1"/>
          <p:nvPr/>
        </p:nvSpPr>
        <p:spPr bwMode="auto">
          <a:xfrm>
            <a:off x="4266730" y="2825599"/>
            <a:ext cx="1458396" cy="861774"/>
          </a:xfrm>
          <a:prstGeom prst="rect">
            <a:avLst/>
          </a:prstGeom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sz="1000" dirty="0">
                <a:latin typeface="+mn-lt"/>
              </a:rPr>
              <a:t>Заявление о перечислении целевых средств на расчетный счет страховой организации</a:t>
            </a:r>
          </a:p>
        </p:txBody>
      </p:sp>
      <p:sp>
        <p:nvSpPr>
          <p:cNvPr id="26" name="TextBox 25"/>
          <p:cNvSpPr txBox="1"/>
          <p:nvPr/>
        </p:nvSpPr>
        <p:spPr bwMode="auto">
          <a:xfrm>
            <a:off x="5927863" y="2714277"/>
            <a:ext cx="1858921" cy="1015663"/>
          </a:xfrm>
          <a:prstGeom prst="rect">
            <a:avLst/>
          </a:prstGeom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sz="1000" dirty="0">
                <a:latin typeface="+mn-lt"/>
              </a:rPr>
              <a:t>Заключение договора сельскохозяйственного страхования с государственной поддержкой и оплата 50% стоимости либо иной части стоимости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400"/>
          <a:stretch/>
        </p:blipFill>
        <p:spPr>
          <a:xfrm flipH="1">
            <a:off x="2112960" y="1834600"/>
            <a:ext cx="2087615" cy="2338637"/>
          </a:xfrm>
          <a:prstGeom prst="rect">
            <a:avLst/>
          </a:prstGeom>
        </p:spPr>
      </p:pic>
      <p:sp>
        <p:nvSpPr>
          <p:cNvPr id="5" name="TextBox 8">
            <a:extLst>
              <a:ext uri="{FF2B5EF4-FFF2-40B4-BE49-F238E27FC236}">
                <a16:creationId xmlns:a16="http://schemas.microsoft.com/office/drawing/2014/main" id="{3B14A104-A82C-C38C-75C4-86E1077F62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33822" y="308326"/>
            <a:ext cx="9724469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ru-RU" altLang="ru-RU" sz="2200" dirty="0"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ru-RU" sz="2200" dirty="0">
                <a:latin typeface="Arial" panose="020B0604020202020204" pitchFamily="34" charset="0"/>
                <a:cs typeface="Arial" panose="020B0604020202020204" pitchFamily="34" charset="0"/>
              </a:rPr>
              <a:t>СУБСИДИЯ НА ПОДДЕРЖКУ ПРИОРИТЕТНЫХ НАПРАВЛЕНИЙ  </a:t>
            </a:r>
          </a:p>
        </p:txBody>
      </p:sp>
      <p:grpSp>
        <p:nvGrpSpPr>
          <p:cNvPr id="27" name="Группа 26">
            <a:extLst>
              <a:ext uri="{FF2B5EF4-FFF2-40B4-BE49-F238E27FC236}">
                <a16:creationId xmlns:a16="http://schemas.microsoft.com/office/drawing/2014/main" id="{8C30927E-FFD0-4BC2-A32F-9DA5F0EAABD2}"/>
              </a:ext>
            </a:extLst>
          </p:cNvPr>
          <p:cNvGrpSpPr/>
          <p:nvPr/>
        </p:nvGrpSpPr>
        <p:grpSpPr>
          <a:xfrm>
            <a:off x="1962150" y="1158328"/>
            <a:ext cx="9445655" cy="470447"/>
            <a:chOff x="-123381" y="-2"/>
            <a:chExt cx="9118073" cy="377728"/>
          </a:xfrm>
        </p:grpSpPr>
        <p:sp>
          <p:nvSpPr>
            <p:cNvPr id="28" name="Шеврон 11">
              <a:extLst>
                <a:ext uri="{FF2B5EF4-FFF2-40B4-BE49-F238E27FC236}">
                  <a16:creationId xmlns:a16="http://schemas.microsoft.com/office/drawing/2014/main" id="{7298CECC-565F-4F9D-9C0D-8C85BD951D8C}"/>
                </a:ext>
              </a:extLst>
            </p:cNvPr>
            <p:cNvSpPr/>
            <p:nvPr/>
          </p:nvSpPr>
          <p:spPr>
            <a:xfrm>
              <a:off x="0" y="0"/>
              <a:ext cx="8994692" cy="377726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9" name="Шеврон 4">
              <a:extLst>
                <a:ext uri="{FF2B5EF4-FFF2-40B4-BE49-F238E27FC236}">
                  <a16:creationId xmlns:a16="http://schemas.microsoft.com/office/drawing/2014/main" id="{C26C0C3C-37AF-42BC-942C-B544ED870B8D}"/>
                </a:ext>
              </a:extLst>
            </p:cNvPr>
            <p:cNvSpPr txBox="1"/>
            <p:nvPr/>
          </p:nvSpPr>
          <p:spPr>
            <a:xfrm>
              <a:off x="-123381" y="-2"/>
              <a:ext cx="9115115" cy="34922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4008" tIns="21336" rIns="21336" bIns="21336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3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Решение о порядке предоставления субсидии от 6 июля 2026 г.  № 25-22000000-R5016-07161-Р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Місце для номера слайда 4"/>
          <p:cNvSpPr>
            <a:spLocks noGrp="1"/>
          </p:cNvSpPr>
          <p:nvPr>
            <p:ph type="sldNum" sz="quarter" idx="13"/>
          </p:nvPr>
        </p:nvSpPr>
        <p:spPr bwMode="auto">
          <a:xfrm>
            <a:off x="8824913" y="5965795"/>
            <a:ext cx="2263297" cy="69245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uk-UA" altLang="ru-RU" sz="1600">
              <a:solidFill>
                <a:schemeClr val="accent1"/>
              </a:solidFill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EEE5FC6B-5451-4AB3-8FF0-DB27C9288209}" type="slidenum">
              <a:rPr lang="uk-UA" altLang="ru-RU" sz="1600" smtClean="0">
                <a:solidFill>
                  <a:schemeClr val="accent1"/>
                </a:solidFill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8</a:t>
            </a:fld>
            <a:endParaRPr lang="uk-UA" altLang="ru-RU" sz="1600">
              <a:solidFill>
                <a:schemeClr val="accent1"/>
              </a:solidFill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uk-UA" altLang="ru-RU" sz="1600">
              <a:solidFill>
                <a:schemeClr val="accent1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1125524"/>
              </p:ext>
            </p:extLst>
          </p:nvPr>
        </p:nvGraphicFramePr>
        <p:xfrm>
          <a:off x="2093538" y="4695753"/>
          <a:ext cx="9626155" cy="1766201"/>
        </p:xfrm>
        <a:graphic>
          <a:graphicData uri="http://schemas.openxmlformats.org/drawingml/2006/table">
            <a:tbl>
              <a:tblPr/>
              <a:tblGrid>
                <a:gridCol w="5645626">
                  <a:extLst>
                    <a:ext uri="{9D8B030D-6E8A-4147-A177-3AD203B41FA5}">
                      <a16:colId xmlns:a16="http://schemas.microsoft.com/office/drawing/2014/main" val="3586556763"/>
                    </a:ext>
                  </a:extLst>
                </a:gridCol>
                <a:gridCol w="2277352">
                  <a:extLst>
                    <a:ext uri="{9D8B030D-6E8A-4147-A177-3AD203B41FA5}">
                      <a16:colId xmlns:a16="http://schemas.microsoft.com/office/drawing/2014/main" val="1693681699"/>
                    </a:ext>
                  </a:extLst>
                </a:gridCol>
                <a:gridCol w="1703177">
                  <a:extLst>
                    <a:ext uri="{9D8B030D-6E8A-4147-A177-3AD203B41FA5}">
                      <a16:colId xmlns:a16="http://schemas.microsoft.com/office/drawing/2014/main" val="633440971"/>
                    </a:ext>
                  </a:extLst>
                </a:gridCol>
              </a:tblGrid>
              <a:tr h="428972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Направления предоставления субсидии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Ставка субсидии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 2026 году  </a:t>
                      </a:r>
                      <a:endParaRPr kumimoji="0" lang="ru-RU" altLang="ru-RU" sz="1500" b="1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Объект затрат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7430066"/>
                  </a:ext>
                </a:extLst>
              </a:tr>
              <a:tr h="33596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177800" marR="0" lvl="0" indent="-1778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 </a:t>
                      </a:r>
                      <a:r>
                        <a:rPr kumimoji="0" lang="en-US" alt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</a:t>
                      </a:r>
                      <a:r>
                        <a:rPr kumimoji="0" lang="en-US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alt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пле</a:t>
                      </a:r>
                      <a:r>
                        <a:rPr kumimoji="0" lang="ru-RU" alt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менн</a:t>
                      </a:r>
                      <a:r>
                        <a:rPr kumimoji="0" lang="en-US" alt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ое</a:t>
                      </a: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alt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маточно</a:t>
                      </a:r>
                      <a:r>
                        <a:rPr kumimoji="0" lang="en-US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</a:t>
                      </a: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alt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поголовь</a:t>
                      </a:r>
                      <a:r>
                        <a:rPr kumimoji="0" lang="en-US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</a:t>
                      </a: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сельскохозяйственных животных, в т. ч.</a:t>
                      </a:r>
                    </a:p>
                  </a:txBody>
                  <a:tcPr marL="36000" marR="360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EFEC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45703" marB="457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EFEC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45703" marB="457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EF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4510673"/>
                  </a:ext>
                </a:extLst>
              </a:tr>
              <a:tr h="44798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-  КРС молочного и мясного направления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-  Лошади, МРС молочного направления</a:t>
                      </a:r>
                    </a:p>
                  </a:txBody>
                  <a:tcPr marL="36000" marR="360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6 500 руб.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6 400 руб.</a:t>
                      </a:r>
                    </a:p>
                  </a:txBody>
                  <a:tcPr marL="36000" marR="36000" marT="45703" marB="4570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условная голова </a:t>
                      </a:r>
                    </a:p>
                  </a:txBody>
                  <a:tcPr marL="36000" marR="36000" marT="45703" marB="4570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5913221"/>
                  </a:ext>
                </a:extLst>
              </a:tr>
              <a:tr h="443872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 На племенных быков-производителей, оцененных по качеству потомства или находящихся в процессе оценки этого качества</a:t>
                      </a:r>
                    </a:p>
                  </a:txBody>
                  <a:tcPr marL="36000" marR="360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EFEC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325 000 </a:t>
                      </a:r>
                      <a:r>
                        <a:rPr kumimoji="0" lang="en-US" alt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руб</a:t>
                      </a:r>
                      <a:r>
                        <a:rPr kumimoji="0" lang="en-US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45703" marB="4570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EFEC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голова</a:t>
                      </a:r>
                    </a:p>
                  </a:txBody>
                  <a:tcPr marL="36000" marR="36000" marT="45703" marB="4570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EF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000338"/>
                  </a:ext>
                </a:extLst>
              </a:tr>
            </a:tbl>
          </a:graphicData>
        </a:graphic>
      </p:graphicFrame>
      <p:sp>
        <p:nvSpPr>
          <p:cNvPr id="11" name="TextBox 7"/>
          <p:cNvSpPr txBox="1">
            <a:spLocks noChangeArrowheads="1"/>
          </p:cNvSpPr>
          <p:nvPr/>
        </p:nvSpPr>
        <p:spPr bwMode="auto">
          <a:xfrm>
            <a:off x="3251558" y="626388"/>
            <a:ext cx="8102982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200" dirty="0">
                <a:latin typeface="Arial" panose="020B0604020202020204" pitchFamily="34" charset="0"/>
                <a:cs typeface="Arial" panose="020B0604020202020204" pitchFamily="34" charset="0"/>
              </a:rPr>
              <a:t>1.3. Поддержк</a:t>
            </a:r>
            <a:r>
              <a:rPr lang="en-US" altLang="ru-RU" sz="2200" dirty="0">
                <a:latin typeface="Arial" panose="020B0604020202020204" pitchFamily="34" charset="0"/>
                <a:cs typeface="Arial" panose="020B0604020202020204" pitchFamily="34" charset="0"/>
              </a:rPr>
              <a:t>а </a:t>
            </a:r>
            <a:r>
              <a:rPr lang="ru-RU" altLang="ru-RU" sz="2200" dirty="0">
                <a:latin typeface="Arial" panose="020B0604020202020204" pitchFamily="34" charset="0"/>
                <a:cs typeface="Arial" panose="020B0604020202020204" pitchFamily="34" charset="0"/>
              </a:rPr>
              <a:t>племенного животноводства</a:t>
            </a:r>
          </a:p>
        </p:txBody>
      </p:sp>
      <p:sp>
        <p:nvSpPr>
          <p:cNvPr id="2" name="TextBox 8">
            <a:extLst>
              <a:ext uri="{FF2B5EF4-FFF2-40B4-BE49-F238E27FC236}">
                <a16:creationId xmlns:a16="http://schemas.microsoft.com/office/drawing/2014/main" id="{4177012E-D97A-A53A-5966-8E92258C5D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93538" y="224165"/>
            <a:ext cx="9724469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ru-RU" altLang="ru-RU" sz="2200" dirty="0"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ru-RU" sz="2200" dirty="0">
                <a:latin typeface="Arial" panose="020B0604020202020204" pitchFamily="34" charset="0"/>
                <a:cs typeface="Arial" panose="020B0604020202020204" pitchFamily="34" charset="0"/>
              </a:rPr>
              <a:t>СУБСИДИЯ НА ПОДДЕРЖКУ ПРИОРИТЕТНЫХ НАПРАВЛЕНИЙ  </a:t>
            </a:r>
          </a:p>
        </p:txBody>
      </p:sp>
      <p:grpSp>
        <p:nvGrpSpPr>
          <p:cNvPr id="7" name="Группа 6"/>
          <p:cNvGrpSpPr/>
          <p:nvPr/>
        </p:nvGrpSpPr>
        <p:grpSpPr>
          <a:xfrm>
            <a:off x="2093539" y="1042409"/>
            <a:ext cx="9622375" cy="357518"/>
            <a:chOff x="-1" y="-277490"/>
            <a:chExt cx="8994692" cy="377726"/>
          </a:xfrm>
        </p:grpSpPr>
        <p:sp>
          <p:nvSpPr>
            <p:cNvPr id="8" name="Шеврон 11"/>
            <p:cNvSpPr/>
            <p:nvPr/>
          </p:nvSpPr>
          <p:spPr>
            <a:xfrm>
              <a:off x="-1" y="-277490"/>
              <a:ext cx="8994692" cy="377726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Шеврон 4"/>
            <p:cNvSpPr txBox="1"/>
            <p:nvPr/>
          </p:nvSpPr>
          <p:spPr>
            <a:xfrm>
              <a:off x="94430" y="-205688"/>
              <a:ext cx="8805829" cy="24907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4008" tIns="21336" rIns="21336" bIns="21336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300" kern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Решение о порядке предоставления субсидии от</a:t>
              </a:r>
              <a:r>
                <a:rPr lang="en-US" sz="1300" kern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30</a:t>
              </a:r>
              <a:r>
                <a:rPr lang="ru-RU" sz="1300" kern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.04.2026 №26-22000000-</a:t>
              </a:r>
              <a:r>
                <a:rPr lang="en-US" sz="1300" kern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R5015-22465-P</a:t>
              </a:r>
              <a:endParaRPr lang="ru-RU" sz="1300" kern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743002"/>
              </p:ext>
            </p:extLst>
          </p:nvPr>
        </p:nvGraphicFramePr>
        <p:xfrm>
          <a:off x="2104007" y="1473694"/>
          <a:ext cx="9614716" cy="30627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147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2737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Условия предоставления субсидии: 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35418">
                <a:tc>
                  <a:txBody>
                    <a:bodyPr/>
                    <a:lstStyle/>
                    <a:p>
                      <a:pPr marL="0" marR="0" lvl="0" indent="0" algn="just" defTabSz="533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 отсутствие в году, предшествующем году получения субсидии, случаев привлечения к ответственности получателей средств (должностных и юридических лиц) за несоблюдение запрета на выжигание сухой травянистой растительности, стерни, пожнивных остатков (за исключением рисовой соломы) на землях сельскохозяйственного назначения, установленного Правилами противопожарного режима в Российской Федерации, утвержденными постановлением Правительства Российской Федерации от 16 сентября 2020 г. № 1479 «Об утверждении Правил противопожарного режима в Российской Федерации»;</a:t>
                      </a:r>
                    </a:p>
                    <a:p>
                      <a:pPr marL="0" marR="0" lvl="0" indent="0" algn="just" defTabSz="533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just" defTabSz="533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 наличие справки подведомственного Министерству сельского хозяйства Российской Федерации федерального государственного бюджетного учреждения в области мелиорации, на территории обслуживания которого получателем средств осуществляется деятельность (далее - учреждение по мелиорации), об отсутствии у получателя средств просроченной задолженности перед учреждением по мелиорации за услуги по подаче (отводу) воды и (или) принятого к производству судом искового заявления учреждения по мелиорации (заявления) о взыскании с получателя средств задолженности по договору оказания услуг по подаче (отводу) воды в размере, превышающем 50 тыс. рублей;</a:t>
                      </a:r>
                    </a:p>
                    <a:p>
                      <a:pPr marL="0" marR="0" lvl="0" indent="0" algn="just" defTabSz="533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just" defTabSz="533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 наличие в государственном реестре земель сельскохозяйственного назначения сведений о земельных участках, на которых осуществляется или планируется осуществлять сельскохозяйственное производство;</a:t>
                      </a:r>
                    </a:p>
                    <a:p>
                      <a:pPr marL="0" marR="0" lvl="0" indent="0" algn="just" defTabSz="533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just" defTabSz="533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 представление получателями средств сведений о земельных участках, на которых расположены животноводческие комплексы (фермы), необходимые для производства животноводческой продукции в соответствии с пунктами 1, 2, 11, 14 и 15 приложения № 1 к Правилам ведения государственного реестра земель сельскохозяйственного назначения, утвержденным постановлением Правительства Российской Федерации от 2 февраля 2023 г. № 154 «О порядке ведения государственного реестра земель сельскохозяйственного назначения».</a:t>
                      </a:r>
                    </a:p>
                  </a:txBody>
                  <a:tcPr marL="36000" marR="36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5" name="Місце для номера слайда 4"/>
          <p:cNvSpPr txBox="1">
            <a:spLocks/>
          </p:cNvSpPr>
          <p:nvPr/>
        </p:nvSpPr>
        <p:spPr bwMode="auto">
          <a:xfrm>
            <a:off x="11647503" y="6370514"/>
            <a:ext cx="27621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uk-UA"/>
            </a:defPPr>
            <a:lvl1pPr algn="r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uk-UA" altLang="ru-RU" sz="1600">
              <a:solidFill>
                <a:schemeClr val="accent1"/>
              </a:solidFill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69518CC5-7823-4DE4-AA88-B703BF9517DE}" type="slidenum">
              <a:rPr lang="uk-UA" altLang="ru-RU" sz="1600" smtClean="0">
                <a:solidFill>
                  <a:schemeClr val="accent1"/>
                </a:solidFill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8</a:t>
            </a:fld>
            <a:endParaRPr lang="uk-UA" altLang="ru-RU" sz="1600">
              <a:solidFill>
                <a:schemeClr val="accent1"/>
              </a:solidFill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uk-UA" altLang="ru-RU" sz="16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05684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Місце для номера слайда 4"/>
          <p:cNvSpPr>
            <a:spLocks noGrp="1"/>
          </p:cNvSpPr>
          <p:nvPr>
            <p:ph type="sldNum" sz="quarter" idx="13"/>
          </p:nvPr>
        </p:nvSpPr>
        <p:spPr bwMode="auto">
          <a:xfrm>
            <a:off x="11339811" y="6379746"/>
            <a:ext cx="495059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uk-UA" altLang="ru-RU" sz="1600" dirty="0">
              <a:solidFill>
                <a:schemeClr val="accent1"/>
              </a:solidFill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95494CE8-FBC4-4E6F-A1EC-C22EF81BC26E}" type="slidenum">
              <a:rPr lang="uk-UA" altLang="ru-RU" sz="1600" smtClean="0">
                <a:solidFill>
                  <a:schemeClr val="accent1"/>
                </a:solidFill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9</a:t>
            </a:fld>
            <a:endParaRPr lang="uk-UA" altLang="ru-RU" sz="1600" dirty="0">
              <a:solidFill>
                <a:schemeClr val="accent1"/>
              </a:solidFill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uk-UA" altLang="ru-RU" sz="1600" dirty="0">
              <a:solidFill>
                <a:schemeClr val="accent1"/>
              </a:solidFill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3944983" y="542816"/>
            <a:ext cx="5174570" cy="1143000"/>
          </a:xfrm>
          <a:prstGeom prst="rect">
            <a:avLst/>
          </a:prstGeom>
        </p:spPr>
        <p:txBody>
          <a:bodyPr anchor="ctr">
            <a:normAutofit fontScale="97500"/>
          </a:bodyPr>
          <a:lstStyle/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endParaRPr lang="ru-RU" sz="2400" b="1" dirty="0">
              <a:solidFill>
                <a:schemeClr val="accent5">
                  <a:lumMod val="75000"/>
                </a:schemeClr>
              </a:solidFill>
              <a:latin typeface="+mn-lt"/>
              <a:ea typeface="+mj-ea"/>
              <a:cs typeface="+mj-cs"/>
            </a:endParaRPr>
          </a:p>
        </p:txBody>
      </p:sp>
      <p:sp>
        <p:nvSpPr>
          <p:cNvPr id="34820" name="TextBox 8"/>
          <p:cNvSpPr txBox="1">
            <a:spLocks noChangeArrowheads="1"/>
          </p:cNvSpPr>
          <p:nvPr/>
        </p:nvSpPr>
        <p:spPr bwMode="auto">
          <a:xfrm>
            <a:off x="2266649" y="563915"/>
            <a:ext cx="9073163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200" dirty="0">
                <a:latin typeface="Arial" panose="020B0604020202020204" pitchFamily="34" charset="0"/>
                <a:cs typeface="Arial" panose="020B0604020202020204" pitchFamily="34" charset="0"/>
              </a:rPr>
              <a:t>1.4.</a:t>
            </a:r>
            <a:r>
              <a:rPr lang="en-US" altLang="ru-RU" sz="2200" dirty="0">
                <a:latin typeface="Arial" panose="020B0604020202020204" pitchFamily="34" charset="0"/>
                <a:cs typeface="Arial" panose="020B0604020202020204" pitchFamily="34" charset="0"/>
              </a:rPr>
              <a:t> П</a:t>
            </a:r>
            <a:r>
              <a:rPr lang="ru-RU" altLang="ru-RU" sz="2200" dirty="0" err="1">
                <a:latin typeface="Arial" panose="020B0604020202020204" pitchFamily="34" charset="0"/>
                <a:cs typeface="Arial" panose="020B0604020202020204" pitchFamily="34" charset="0"/>
              </a:rPr>
              <a:t>оддержк</a:t>
            </a:r>
            <a:r>
              <a:rPr lang="en-US" altLang="ru-RU" sz="2200" dirty="0">
                <a:latin typeface="Arial" panose="020B0604020202020204" pitchFamily="34" charset="0"/>
                <a:cs typeface="Arial" panose="020B0604020202020204" pitchFamily="34" charset="0"/>
              </a:rPr>
              <a:t>а </a:t>
            </a:r>
            <a:r>
              <a:rPr lang="ru-RU" altLang="ru-RU" sz="2200" dirty="0">
                <a:latin typeface="Arial" panose="020B0604020202020204" pitchFamily="34" charset="0"/>
                <a:cs typeface="Arial" panose="020B0604020202020204" pitchFamily="34" charset="0"/>
              </a:rPr>
              <a:t>производства молока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4677093"/>
              </p:ext>
            </p:extLst>
          </p:nvPr>
        </p:nvGraphicFramePr>
        <p:xfrm>
          <a:off x="2068356" y="2824617"/>
          <a:ext cx="9789412" cy="34242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297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1567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34402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2226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3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Повышающие</a:t>
                      </a:r>
                      <a:r>
                        <a:rPr lang="ru-RU" sz="1300" baseline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коэффициенты при предоставлении субсидии </a:t>
                      </a:r>
                    </a:p>
                    <a:p>
                      <a:pPr algn="ctr"/>
                      <a:r>
                        <a:rPr lang="ru-RU" sz="1300" baseline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 счет средств федерального и областного бюджета на условиях </a:t>
                      </a:r>
                      <a:r>
                        <a:rPr lang="ru-RU" sz="1300" baseline="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софинансирования</a:t>
                      </a:r>
                      <a:endParaRPr lang="ru-RU" sz="13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3" marR="91433" marT="45718" marB="45718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2421"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Коэффициент молочной продуктивности </a:t>
                      </a:r>
                    </a:p>
                    <a:p>
                      <a:pPr algn="ctr"/>
                      <a:r>
                        <a:rPr lang="ru-RU" sz="11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ru-RU" sz="11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Кмпф</a:t>
                      </a:r>
                      <a:r>
                        <a:rPr lang="ru-RU" sz="11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36000" marR="3600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Коэффициент достижения результата </a:t>
                      </a:r>
                    </a:p>
                    <a:p>
                      <a:pPr algn="ctr"/>
                      <a:r>
                        <a:rPr lang="ru-RU" sz="11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(Кд)</a:t>
                      </a:r>
                    </a:p>
                  </a:txBody>
                  <a:tcPr marL="36000" marR="36000" marT="45718" marB="45718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Коэффициент обеспечения прироста производства молока и с/х животных (Кс)</a:t>
                      </a:r>
                    </a:p>
                  </a:txBody>
                  <a:tcPr marL="36000" marR="36000" marT="45718" marB="45718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99520">
                <a:tc>
                  <a:txBody>
                    <a:bodyPr/>
                    <a:lstStyle/>
                    <a:p>
                      <a:endParaRPr lang="ru-RU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рименяется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в зависимости от показателя средней молочной продуктивности коров за отчетный год: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молочная продуктивность: 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 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999 кг - 1;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 5000 до 5999 кг - 1,1;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 6000 до 6999 кг - 1,15;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 7000 - 1,2.</a:t>
                      </a:r>
                    </a:p>
                  </a:txBody>
                  <a:tcPr marL="36000" marR="36000" marT="45718" marB="45718" anchor="ctr"/>
                </a:tc>
                <a:tc>
                  <a:txBody>
                    <a:bodyPr/>
                    <a:lstStyle/>
                    <a:p>
                      <a:r>
                        <a:rPr lang="ru-RU" sz="1200" u="none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Коэффициент применяется в размере равном соотношению фактического значения результата предоставления субсидии за отчетный год к установленному, но не выше 1,2.</a:t>
                      </a:r>
                    </a:p>
                    <a:p>
                      <a:r>
                        <a:rPr lang="ru-RU" sz="1200" u="none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 случае невыполнения получателем субсидии условия по достижению результата - не менее 0,8.</a:t>
                      </a:r>
                      <a:endParaRPr lang="ru-RU" sz="1200" u="non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45718" marB="45718" anchor="ctr"/>
                </a:tc>
                <a:tc>
                  <a:txBody>
                    <a:bodyPr/>
                    <a:lstStyle/>
                    <a:p>
                      <a:endParaRPr lang="ru-RU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ru-RU" sz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 наличии у получателя субсидии застрахованного с государственной поддержкой в отчетном году поголовья крупного и (или) мелкого рогатого скота к ставкам субсидии применяется коэффициент страхования поголовья крупного и (или) мелкого рогатого скота в размере 1,2.</a:t>
                      </a:r>
                    </a:p>
                  </a:txBody>
                  <a:tcPr marL="36000" marR="36000" marT="45718" marB="45718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" name="TextBox 8">
            <a:extLst>
              <a:ext uri="{FF2B5EF4-FFF2-40B4-BE49-F238E27FC236}">
                <a16:creationId xmlns:a16="http://schemas.microsoft.com/office/drawing/2014/main" id="{1DE04F10-5043-F03A-C371-360D1FAFD6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299" y="159089"/>
            <a:ext cx="972446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ru-RU" altLang="ru-RU" dirty="0">
                <a:latin typeface="+mn-lt"/>
                <a:cs typeface="Arial" panose="020B0604020202020204" pitchFamily="34" charset="0"/>
              </a:rPr>
              <a:t>1. </a:t>
            </a:r>
            <a:r>
              <a:rPr lang="ru-RU" sz="2200" dirty="0">
                <a:latin typeface="Arial" panose="020B0604020202020204" pitchFamily="34" charset="0"/>
                <a:cs typeface="Arial" panose="020B0604020202020204" pitchFamily="34" charset="0"/>
              </a:rPr>
              <a:t>СУБСИДИЯ НА ПОДДЕРЖКУ ПРИОРИТЕТНЫХ НАПРАВЛЕНИЙ  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909FEA0-465F-4062-BE81-16E30E66018D}"/>
              </a:ext>
            </a:extLst>
          </p:cNvPr>
          <p:cNvSpPr/>
          <p:nvPr/>
        </p:nvSpPr>
        <p:spPr>
          <a:xfrm>
            <a:off x="2153179" y="1439622"/>
            <a:ext cx="962327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1200" kern="100" dirty="0">
                <a:ea typeface="Malgun Gothic" panose="020B0503020000020004" pitchFamily="34" charset="-127"/>
                <a:cs typeface="Arial" panose="020B0604020202020204" pitchFamily="34" charset="0"/>
              </a:rPr>
              <a:t>Условия предоставления субсидии </a:t>
            </a:r>
            <a:r>
              <a:rPr lang="ru-RU" sz="1200" b="1" u="sng" kern="100" dirty="0">
                <a:ea typeface="Malgun Gothic" panose="020B0503020000020004" pitchFamily="34" charset="-127"/>
                <a:cs typeface="Arial" panose="020B0604020202020204" pitchFamily="34" charset="0"/>
              </a:rPr>
              <a:t>за счет средств федерального и областного бюджета на условиях софинансирования</a:t>
            </a:r>
            <a:r>
              <a:rPr lang="ru-RU" sz="1200" u="sng" kern="100" dirty="0">
                <a:ea typeface="Malgun Gothic" panose="020B0503020000020004" pitchFamily="34" charset="-127"/>
                <a:cs typeface="Arial" panose="020B0604020202020204" pitchFamily="34" charset="0"/>
              </a:rPr>
              <a:t>: </a:t>
            </a:r>
            <a:endParaRPr lang="ru-RU" sz="1200" kern="100" dirty="0">
              <a:ea typeface="Malgun Gothic" panose="020B0503020000020004" pitchFamily="34" charset="-127"/>
              <a:cs typeface="Arial" panose="020B0604020202020204" pitchFamily="34" charset="0"/>
            </a:endParaRPr>
          </a:p>
          <a:p>
            <a:pPr>
              <a:spcAft>
                <a:spcPts val="0"/>
              </a:spcAft>
            </a:pPr>
            <a:r>
              <a:rPr lang="ru-RU" sz="1200" kern="100" dirty="0">
                <a:ea typeface="Malgun Gothic" panose="020B0503020000020004" pitchFamily="34" charset="-127"/>
                <a:cs typeface="Arial" panose="020B0604020202020204" pitchFamily="34" charset="0"/>
              </a:rPr>
              <a:t>     1. Сельскохозяйственные товаропроизводители, включены в единый реестр субъектов малого и среднего предпринимательства в соответствии с Федеральным законом «О развитии малого и среднего предпринимательства в Российской Федерации», у которых доход не превышает предельного значения, установленного Правительством Российской Федерации для субъектов малого предпринимательства.</a:t>
            </a:r>
          </a:p>
          <a:p>
            <a:pPr>
              <a:spcAft>
                <a:spcPts val="0"/>
              </a:spcAft>
            </a:pPr>
            <a:r>
              <a:rPr lang="ru-RU" sz="1200" kern="100" dirty="0">
                <a:ea typeface="Malgun Gothic" panose="020B0503020000020004" pitchFamily="34" charset="-127"/>
                <a:cs typeface="Arial" panose="020B0604020202020204" pitchFamily="34" charset="0"/>
              </a:rPr>
              <a:t>     2. Наличие в государственном реестре земель сельскохозяйственного назначения сведений о земельных участках, на которых осуществляется сельскохозяйственное производство.</a:t>
            </a:r>
            <a:endParaRPr lang="ru-RU" sz="1200" kern="100" dirty="0">
              <a:effectLst/>
              <a:ea typeface="Malgun Gothic" panose="020B0503020000020004" pitchFamily="34" charset="-127"/>
              <a:cs typeface="Arial" panose="020B0604020202020204" pitchFamily="34" charset="0"/>
            </a:endParaRPr>
          </a:p>
        </p:txBody>
      </p: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44CE8801-B276-4A10-BB57-5EDDEBADE09D}"/>
              </a:ext>
            </a:extLst>
          </p:cNvPr>
          <p:cNvGrpSpPr/>
          <p:nvPr/>
        </p:nvGrpSpPr>
        <p:grpSpPr>
          <a:xfrm>
            <a:off x="2133299" y="1025580"/>
            <a:ext cx="9663034" cy="383727"/>
            <a:chOff x="0" y="0"/>
            <a:chExt cx="8994692" cy="377726"/>
          </a:xfrm>
        </p:grpSpPr>
        <p:sp>
          <p:nvSpPr>
            <p:cNvPr id="10" name="Шеврон 11">
              <a:extLst>
                <a:ext uri="{FF2B5EF4-FFF2-40B4-BE49-F238E27FC236}">
                  <a16:creationId xmlns:a16="http://schemas.microsoft.com/office/drawing/2014/main" id="{BB113E7B-67C8-4A69-9EA0-EB1867AE2AC0}"/>
                </a:ext>
              </a:extLst>
            </p:cNvPr>
            <p:cNvSpPr/>
            <p:nvPr/>
          </p:nvSpPr>
          <p:spPr>
            <a:xfrm>
              <a:off x="0" y="0"/>
              <a:ext cx="8994692" cy="377726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Шеврон 4">
              <a:extLst>
                <a:ext uri="{FF2B5EF4-FFF2-40B4-BE49-F238E27FC236}">
                  <a16:creationId xmlns:a16="http://schemas.microsoft.com/office/drawing/2014/main" id="{9CDD67F2-9E33-4CFE-A8E3-F4D18648FC8E}"/>
                </a:ext>
              </a:extLst>
            </p:cNvPr>
            <p:cNvSpPr txBox="1"/>
            <p:nvPr/>
          </p:nvSpPr>
          <p:spPr>
            <a:xfrm>
              <a:off x="217455" y="74777"/>
              <a:ext cx="8616966" cy="29037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4008" tIns="21336" rIns="21336" bIns="21336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3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Решение о порядке предоставления субсидии от 16 июня 2026 г. № 26-22000000-R5011-22454-Р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43079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Місце для номера слайда 4"/>
          <p:cNvSpPr>
            <a:spLocks noGrp="1"/>
          </p:cNvSpPr>
          <p:nvPr>
            <p:ph type="sldNum" sz="quarter" idx="13"/>
          </p:nvPr>
        </p:nvSpPr>
        <p:spPr bwMode="auto">
          <a:xfrm>
            <a:off x="9366451" y="6492875"/>
            <a:ext cx="27432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uk-UA" altLang="ru-RU" sz="1600" b="0" i="0" u="none" strike="noStrike" kern="1200" cap="none" spc="0" normalizeH="0" baseline="0" noProof="0" dirty="0">
              <a:ln>
                <a:noFill/>
              </a:ln>
              <a:solidFill>
                <a:srgbClr val="C79478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5494CE8-FBC4-4E6F-A1EC-C22EF81BC26E}" type="slidenum">
              <a:rPr kumimoji="0" lang="uk-UA" altLang="ru-RU" sz="1600" b="0" i="0" u="none" strike="noStrike" kern="1200" cap="none" spc="0" normalizeH="0" baseline="0" noProof="0" smtClean="0">
                <a:ln>
                  <a:noFill/>
                </a:ln>
                <a:solidFill>
                  <a:srgbClr val="C7947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uk-UA" altLang="ru-RU" sz="1600" b="0" i="0" u="none" strike="noStrike" kern="1200" cap="none" spc="0" normalizeH="0" baseline="0" noProof="0" dirty="0">
              <a:ln>
                <a:noFill/>
              </a:ln>
              <a:solidFill>
                <a:srgbClr val="C79478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uk-UA" altLang="ru-RU" sz="1600" b="0" i="0" u="none" strike="noStrike" kern="1200" cap="none" spc="0" normalizeH="0" baseline="0" noProof="0" dirty="0">
              <a:ln>
                <a:noFill/>
              </a:ln>
              <a:solidFill>
                <a:srgbClr val="C79478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3944983" y="542816"/>
            <a:ext cx="5174570" cy="1143000"/>
          </a:xfrm>
          <a:prstGeom prst="rect">
            <a:avLst/>
          </a:prstGeom>
        </p:spPr>
        <p:txBody>
          <a:bodyPr anchor="ctr">
            <a:normAutofit fontScale="97500"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F4B183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820" name="TextBox 8"/>
          <p:cNvSpPr txBox="1">
            <a:spLocks noChangeArrowheads="1"/>
          </p:cNvSpPr>
          <p:nvPr/>
        </p:nvSpPr>
        <p:spPr bwMode="auto">
          <a:xfrm>
            <a:off x="2266649" y="563915"/>
            <a:ext cx="9073163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1.4.</a:t>
            </a:r>
            <a:r>
              <a:rPr kumimoji="0" lang="en-US" alt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П</a:t>
            </a:r>
            <a:r>
              <a:rPr kumimoji="0" lang="ru-RU" altLang="ru-RU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оддержк</a:t>
            </a:r>
            <a:r>
              <a:rPr kumimoji="0" lang="en-US" alt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а </a:t>
            </a:r>
            <a:r>
              <a:rPr kumimoji="0" lang="ru-RU" alt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производства молока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7228170"/>
              </p:ext>
            </p:extLst>
          </p:nvPr>
        </p:nvGraphicFramePr>
        <p:xfrm>
          <a:off x="2246051" y="994804"/>
          <a:ext cx="9703293" cy="35805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63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47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95131">
                  <a:extLst>
                    <a:ext uri="{9D8B030D-6E8A-4147-A177-3AD203B41FA5}">
                      <a16:colId xmlns:a16="http://schemas.microsoft.com/office/drawing/2014/main" val="1387744945"/>
                    </a:ext>
                  </a:extLst>
                </a:gridCol>
                <a:gridCol w="29296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27463">
                  <a:extLst>
                    <a:ext uri="{9D8B030D-6E8A-4147-A177-3AD203B41FA5}">
                      <a16:colId xmlns:a16="http://schemas.microsoft.com/office/drawing/2014/main" val="877118582"/>
                    </a:ext>
                  </a:extLst>
                </a:gridCol>
              </a:tblGrid>
              <a:tr h="455204">
                <a:tc gridSpan="5">
                  <a:txBody>
                    <a:bodyPr/>
                    <a:lstStyle/>
                    <a:p>
                      <a:pPr algn="ctr"/>
                      <a:r>
                        <a:rPr lang="ru-RU" sz="13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Повышающие коэффициенты при предоставлении субсидии </a:t>
                      </a:r>
                    </a:p>
                    <a:p>
                      <a:pPr algn="ctr"/>
                      <a:r>
                        <a:rPr lang="ru-RU" sz="13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 счет средств областного бюджета сверх установленного уровня софинансирования</a:t>
                      </a:r>
                    </a:p>
                  </a:txBody>
                  <a:tcPr marL="91433" marR="91433" marT="45718" marB="45718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300" dirty="0">
                        <a:solidFill>
                          <a:schemeClr val="tx1"/>
                        </a:solidFill>
                      </a:endParaRPr>
                    </a:p>
                  </a:txBody>
                  <a:tcPr marL="91433" marR="91433" marT="45718" marB="45718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1259"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Коэффициент </a:t>
                      </a:r>
                    </a:p>
                    <a:p>
                      <a:pPr algn="ctr"/>
                      <a:r>
                        <a:rPr lang="ru-RU" sz="11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молочной </a:t>
                      </a:r>
                    </a:p>
                    <a:p>
                      <a:pPr algn="ctr"/>
                      <a:r>
                        <a:rPr lang="ru-RU" sz="11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продуктивности (</a:t>
                      </a:r>
                      <a:r>
                        <a:rPr lang="ru-RU" sz="11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Кмпо</a:t>
                      </a:r>
                      <a:r>
                        <a:rPr lang="ru-RU" sz="11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36000" marR="36000"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Коэффициент увеличения производства молока (Км)</a:t>
                      </a:r>
                    </a:p>
                  </a:txBody>
                  <a:tcPr marL="36000" marR="36000" marT="45718" marB="45718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Коэффициент увеличения молочной продуктивности (</a:t>
                      </a:r>
                      <a:r>
                        <a:rPr lang="ru-RU" sz="11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Кмпг</a:t>
                      </a:r>
                      <a:r>
                        <a:rPr lang="ru-RU" sz="11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36000" marR="36000" marT="45718" marB="45718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Коэффициент эффективного предпринимательства  (</a:t>
                      </a:r>
                      <a:r>
                        <a:rPr lang="ru-RU" sz="11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КэП</a:t>
                      </a:r>
                      <a:r>
                        <a:rPr lang="ru-RU" sz="11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36000" marR="36000" marT="45718" marB="45718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Коэффициент мелкого рогатого скота (</a:t>
                      </a:r>
                      <a:r>
                        <a:rPr lang="ru-RU" sz="11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Кмрс</a:t>
                      </a:r>
                      <a:r>
                        <a:rPr lang="ru-RU" sz="11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36000" marR="36000" marT="45718" marB="45718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30834"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</a:t>
                      </a:r>
                      <a:r>
                        <a:rPr lang="ru-RU" sz="11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рименяется</a:t>
                      </a:r>
                      <a:r>
                        <a:rPr lang="ru-RU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в зависимости от показателя средней молочной продуктивности коров за отчетный год:</a:t>
                      </a:r>
                      <a:endParaRPr 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>
                        <a:buFontTx/>
                        <a:buNone/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молочная продуктивность:</a:t>
                      </a:r>
                    </a:p>
                    <a:p>
                      <a:pPr marL="88900" indent="-88900">
                        <a:buFontTx/>
                        <a:buChar char="-"/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 2999 кг - 1;</a:t>
                      </a:r>
                    </a:p>
                    <a:p>
                      <a:pPr marL="88900" indent="-88900">
                        <a:buFontTx/>
                        <a:buChar char="-"/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 3000 до 3999 кг - 1,1;</a:t>
                      </a:r>
                    </a:p>
                    <a:p>
                      <a:pPr marL="88900" indent="-88900">
                        <a:buFontTx/>
                        <a:buChar char="-"/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 4000 до 4999 кг - 1,15</a:t>
                      </a:r>
                      <a:r>
                        <a:rPr lang="en-US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;</a:t>
                      </a:r>
                      <a:endParaRPr lang="ru-RU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88900" indent="-88900">
                        <a:buFontTx/>
                        <a:buChar char="-"/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 5000 до 5999 кг - 1,2</a:t>
                      </a:r>
                      <a:r>
                        <a:rPr lang="en-US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</a:t>
                      </a:r>
                      <a:r>
                        <a:rPr lang="ru-RU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;</a:t>
                      </a:r>
                    </a:p>
                    <a:p>
                      <a:pPr marL="88900" indent="-88900">
                        <a:buFontTx/>
                        <a:buChar char="-"/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 6000 до 6999 кг - 1,3;</a:t>
                      </a:r>
                    </a:p>
                    <a:p>
                      <a:pPr marL="88900" indent="-88900">
                        <a:buFontTx/>
                        <a:buChar char="-"/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 7000 - 1,4.</a:t>
                      </a:r>
                      <a:endParaRPr 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45718" marB="45718"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</a:t>
                      </a:r>
                      <a:r>
                        <a:rPr lang="ru-RU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ля получателей, увеличивших объем производства молока не менее чем на 5% в соответствующем периоде текущего года по отношению к соответствующему периоду отчетного </a:t>
                      </a:r>
                      <a:endParaRPr 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ru-RU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года - 1,1;</a:t>
                      </a:r>
                    </a:p>
                    <a:p>
                      <a:r>
                        <a:rPr lang="en-US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</a:t>
                      </a:r>
                      <a:r>
                        <a:rPr lang="ru-RU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ля остальных </a:t>
                      </a:r>
                      <a:endParaRPr 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ru-RU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получателей - 1</a:t>
                      </a:r>
                      <a:r>
                        <a:rPr lang="en-US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ru-RU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45718" marB="45718"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</a:t>
                      </a:r>
                      <a:r>
                        <a:rPr lang="ru-RU" sz="11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ри</a:t>
                      </a:r>
                      <a:r>
                        <a:rPr lang="ru-RU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не снижении молочной продуктивности </a:t>
                      </a:r>
                      <a:r>
                        <a:rPr lang="ru-RU" sz="11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коров</a:t>
                      </a:r>
                      <a:r>
                        <a:rPr lang="ru-RU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- 1;</a:t>
                      </a:r>
                    </a:p>
                    <a:p>
                      <a:r>
                        <a:rPr lang="en-US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</a:t>
                      </a:r>
                      <a:r>
                        <a:rPr lang="ru-RU" sz="11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ри</a:t>
                      </a:r>
                      <a:r>
                        <a:rPr lang="ru-RU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увеличении молочной </a:t>
                      </a:r>
                      <a:endParaRPr 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ru-RU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продуктивности </a:t>
                      </a:r>
                      <a:r>
                        <a:rPr lang="ru-RU" sz="11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коров</a:t>
                      </a:r>
                      <a:r>
                        <a:rPr lang="ru-RU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- 1,05;</a:t>
                      </a:r>
                    </a:p>
                    <a:p>
                      <a:r>
                        <a:rPr lang="en-US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</a:t>
                      </a:r>
                      <a:r>
                        <a:rPr lang="ru-RU" sz="11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ри</a:t>
                      </a:r>
                      <a:r>
                        <a:rPr lang="ru-RU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снижении молочной продуктивности </a:t>
                      </a:r>
                      <a:r>
                        <a:rPr lang="ru-RU" sz="11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коров</a:t>
                      </a:r>
                      <a:r>
                        <a:rPr lang="ru-RU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- 0,95;</a:t>
                      </a:r>
                    </a:p>
                    <a:p>
                      <a:r>
                        <a:rPr lang="en-US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</a:t>
                      </a:r>
                      <a:r>
                        <a:rPr lang="ru-RU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ля получателей, которые начали хозяйственную деятельность по производству молока в отчетном и текущем</a:t>
                      </a:r>
                    </a:p>
                    <a:p>
                      <a:r>
                        <a:rPr lang="ru-RU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годах - 1.</a:t>
                      </a:r>
                      <a:endParaRPr lang="en-US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45718" marB="45718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Для получателей, за исключением сельскохозяйственных товаропроизводителей, включенных в единый реестр субъектов малого и среднего предпринимательства в соответствии с Федеральным законом «О развитии малого и среднего предпринимательства в Российской Федерации», у которых доход не превышает предельного значения, установленного Правительством Российской Федерации для субъектов малого предпринимательства - 1,4</a:t>
                      </a:r>
                    </a:p>
                  </a:txBody>
                  <a:tcPr marL="36000" marR="36000" marT="45718" marB="45718"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Для получателей, осуществляющих производство козьего и овечьего молока - 7.</a:t>
                      </a:r>
                    </a:p>
                    <a:p>
                      <a:endParaRPr lang="ru-RU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45718" marB="45718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" name="TextBox 8">
            <a:extLst>
              <a:ext uri="{FF2B5EF4-FFF2-40B4-BE49-F238E27FC236}">
                <a16:creationId xmlns:a16="http://schemas.microsoft.com/office/drawing/2014/main" id="{1DE04F10-5043-F03A-C371-360D1FAFD6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299" y="159089"/>
            <a:ext cx="9724469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alt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СУБСИДИЯ НА ПОДДЕРЖКУ ПРИОРИТЕТНЫХ НАПРАВЛЕНИЙ  </a:t>
            </a:r>
          </a:p>
        </p:txBody>
      </p:sp>
      <p:graphicFrame>
        <p:nvGraphicFramePr>
          <p:cNvPr id="16" name="Таблица 15">
            <a:extLst>
              <a:ext uri="{FF2B5EF4-FFF2-40B4-BE49-F238E27FC236}">
                <a16:creationId xmlns:a16="http://schemas.microsoft.com/office/drawing/2014/main" id="{4A98D935-D76C-4308-AB3A-EDC3C67476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3393784"/>
              </p:ext>
            </p:extLst>
          </p:nvPr>
        </p:nvGraphicFramePr>
        <p:xfrm>
          <a:off x="2266648" y="4589755"/>
          <a:ext cx="9673817" cy="1862945"/>
        </p:xfrm>
        <a:graphic>
          <a:graphicData uri="http://schemas.openxmlformats.org/drawingml/2006/table">
            <a:tbl>
              <a:tblPr/>
              <a:tblGrid>
                <a:gridCol w="3025329">
                  <a:extLst>
                    <a:ext uri="{9D8B030D-6E8A-4147-A177-3AD203B41FA5}">
                      <a16:colId xmlns:a16="http://schemas.microsoft.com/office/drawing/2014/main" val="3586556763"/>
                    </a:ext>
                  </a:extLst>
                </a:gridCol>
                <a:gridCol w="2466447">
                  <a:extLst>
                    <a:ext uri="{9D8B030D-6E8A-4147-A177-3AD203B41FA5}">
                      <a16:colId xmlns:a16="http://schemas.microsoft.com/office/drawing/2014/main" val="1693681699"/>
                    </a:ext>
                  </a:extLst>
                </a:gridCol>
                <a:gridCol w="4182041">
                  <a:extLst>
                    <a:ext uri="{9D8B030D-6E8A-4147-A177-3AD203B41FA5}">
                      <a16:colId xmlns:a16="http://schemas.microsoft.com/office/drawing/2014/main" val="633440971"/>
                    </a:ext>
                  </a:extLst>
                </a:gridCol>
              </a:tblGrid>
              <a:tr h="422833">
                <a:tc row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5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Направления предоставления субсидии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5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Базовые ставки субсидии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5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на 1 кг молока в 2026 году  </a:t>
                      </a:r>
                      <a:endParaRPr kumimoji="0" lang="ru-RU" altLang="ru-RU" sz="115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300" b="1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7430066"/>
                  </a:ext>
                </a:extLst>
              </a:tr>
              <a:tr h="572115">
                <a:tc vMerge="1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177800" marR="0" lvl="0" indent="-1778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3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EFEC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5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 счет средств федерального и областного бюджета на условиях </a:t>
                      </a:r>
                      <a:r>
                        <a:rPr kumimoji="0" lang="ru-RU" altLang="ru-RU" sz="115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софинансирования</a:t>
                      </a:r>
                      <a:endParaRPr kumimoji="0" lang="ru-RU" altLang="ru-RU" sz="115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highlight>
                          <a:srgbClr val="C79478"/>
                        </a:highligh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45703" marB="4570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79478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5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 счет средств областного бюджета сверх установленного уровня </a:t>
                      </a:r>
                      <a:r>
                        <a:rPr kumimoji="0" lang="ru-RU" altLang="ru-RU" sz="115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софинансирования</a:t>
                      </a:r>
                      <a:endParaRPr kumimoji="0" lang="ru-RU" altLang="ru-RU" sz="115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highlight>
                          <a:srgbClr val="C79478"/>
                        </a:highligh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45703" marB="4570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794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4510673"/>
                  </a:ext>
                </a:extLst>
              </a:tr>
              <a:tr h="762831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Поддержка производства молока</a:t>
                      </a:r>
                    </a:p>
                  </a:txBody>
                  <a:tcPr marL="36000" marR="360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1,35 рубль за 1 кг реализованного коровьего или козьего молока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45703" marB="4570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0,48 рублей за 1 кг реализованного коровьего молока;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30,00 рублей за 1 кг реализованного овечьего молока;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3,00 рубля за 1 кг реализованного козьего молока.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45703" marB="4570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59132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25948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Місце для номера слайда 4"/>
          <p:cNvSpPr>
            <a:spLocks noGrp="1"/>
          </p:cNvSpPr>
          <p:nvPr>
            <p:ph type="sldNum" sz="quarter" idx="13"/>
          </p:nvPr>
        </p:nvSpPr>
        <p:spPr bwMode="auto">
          <a:xfrm>
            <a:off x="8824913" y="6308725"/>
            <a:ext cx="27432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uk-UA" altLang="ru-RU" sz="1600" dirty="0">
              <a:solidFill>
                <a:schemeClr val="accent1"/>
              </a:solidFill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0BBD8E26-77A4-4937-8EB6-C99AC70F1E36}" type="slidenum">
              <a:rPr lang="uk-UA" altLang="ru-RU" sz="1600" smtClean="0">
                <a:solidFill>
                  <a:schemeClr val="accent1"/>
                </a:solidFill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11</a:t>
            </a:fld>
            <a:endParaRPr lang="uk-UA" altLang="ru-RU" sz="1600" dirty="0">
              <a:solidFill>
                <a:schemeClr val="accent1"/>
              </a:solidFill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uk-UA" altLang="ru-RU" sz="1600" dirty="0">
              <a:solidFill>
                <a:schemeClr val="accent1"/>
              </a:solidFill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681163" y="485775"/>
            <a:ext cx="7499350" cy="1143000"/>
          </a:xfrm>
          <a:prstGeom prst="rect">
            <a:avLst/>
          </a:prstGeom>
        </p:spPr>
        <p:txBody>
          <a:bodyPr anchor="ctr">
            <a:normAutofit fontScale="97500"/>
          </a:bodyPr>
          <a:lstStyle/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endParaRPr lang="ru-RU" sz="2400" b="1" dirty="0">
              <a:solidFill>
                <a:schemeClr val="accent5">
                  <a:lumMod val="75000"/>
                </a:schemeClr>
              </a:solidFill>
              <a:latin typeface="+mn-lt"/>
              <a:ea typeface="+mj-ea"/>
              <a:cs typeface="+mj-cs"/>
            </a:endParaRPr>
          </a:p>
        </p:txBody>
      </p:sp>
      <p:sp>
        <p:nvSpPr>
          <p:cNvPr id="11" name="TextBox 8"/>
          <p:cNvSpPr txBox="1">
            <a:spLocks noChangeArrowheads="1"/>
          </p:cNvSpPr>
          <p:nvPr/>
        </p:nvSpPr>
        <p:spPr bwMode="auto">
          <a:xfrm>
            <a:off x="2463919" y="855929"/>
            <a:ext cx="907316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ru-RU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.5. Возмещение части затрат, связанных с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переработкой сырого молока крупного рогатого скота, козьего и овечьего на пищевую продукцию</a:t>
            </a:r>
            <a:endParaRPr lang="ru-RU" alt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4643677"/>
              </p:ext>
            </p:extLst>
          </p:nvPr>
        </p:nvGraphicFramePr>
        <p:xfrm>
          <a:off x="2272226" y="3907864"/>
          <a:ext cx="9178253" cy="18827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782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0531">
                <a:tc>
                  <a:txBody>
                    <a:bodyPr/>
                    <a:lstStyle/>
                    <a:p>
                      <a:pPr algn="ctr"/>
                      <a:r>
                        <a:rPr lang="ru-RU" sz="13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Применение коэффициентов при расчете ставки субсидии:</a:t>
                      </a:r>
                    </a:p>
                  </a:txBody>
                  <a:tcPr marL="91433" marR="91433" marT="45718" marB="45718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12205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Коэффициент достижения показателей (</a:t>
                      </a:r>
                      <a:r>
                        <a:rPr lang="ru-RU" sz="13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Кп</a:t>
                      </a:r>
                      <a:r>
                        <a:rPr lang="ru-RU" sz="13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) применяется к ставке субсидии:</a:t>
                      </a:r>
                      <a:r>
                        <a:rPr lang="ru-RU" sz="1300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marL="285750" marR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300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не может быть более 1,2 (в случае достижения результата в отчетном году);</a:t>
                      </a:r>
                    </a:p>
                    <a:p>
                      <a:pPr marL="285750" marR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300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не может быть менее 0,8 (в случае невыполнения условий по достижению результата в отчетном году).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13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Если плановое значение результата предоставления субсидии на отчетный год</a:t>
                      </a:r>
                      <a:r>
                        <a:rPr lang="ru-RU" sz="1300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3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не устанавливалось или субсидия</a:t>
                      </a:r>
                      <a:r>
                        <a:rPr lang="ru-RU" sz="1300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3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получателю субсидии не предоставлялась,</a:t>
                      </a:r>
                      <a:r>
                        <a:rPr lang="ru-RU" sz="1300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3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применяется коэффициент </a:t>
                      </a:r>
                      <a:r>
                        <a:rPr lang="ru-RU" sz="13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Кп</a:t>
                      </a:r>
                      <a:r>
                        <a:rPr lang="ru-RU" sz="13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равный 1.</a:t>
                      </a:r>
                    </a:p>
                  </a:txBody>
                  <a:tcPr marL="36000" marR="36000" marT="45718" marB="4571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TextBox 8">
            <a:extLst>
              <a:ext uri="{FF2B5EF4-FFF2-40B4-BE49-F238E27FC236}">
                <a16:creationId xmlns:a16="http://schemas.microsoft.com/office/drawing/2014/main" id="{DAB052AB-AD42-48BD-DB03-916311EDFE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8265" y="288224"/>
            <a:ext cx="9724469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ru-RU" altLang="ru-RU" sz="2200" dirty="0"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ru-RU" sz="2200" dirty="0">
                <a:latin typeface="Arial" panose="020B0604020202020204" pitchFamily="34" charset="0"/>
                <a:cs typeface="Arial" panose="020B0604020202020204" pitchFamily="34" charset="0"/>
              </a:rPr>
              <a:t>СУБСИДИЯ НА ПОДДЕРЖКУ ПРИОРИТЕТНЫХ НАПРАВЛЕНИЙ  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68925917-EE56-70F8-9D4A-DC9BFFC2E8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1044621"/>
              </p:ext>
            </p:extLst>
          </p:nvPr>
        </p:nvGraphicFramePr>
        <p:xfrm>
          <a:off x="2263933" y="2108461"/>
          <a:ext cx="9161628" cy="15580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319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29702">
                  <a:extLst>
                    <a:ext uri="{9D8B030D-6E8A-4147-A177-3AD203B41FA5}">
                      <a16:colId xmlns:a16="http://schemas.microsoft.com/office/drawing/2014/main" val="1996360518"/>
                    </a:ext>
                  </a:extLst>
                </a:gridCol>
              </a:tblGrid>
              <a:tr h="564100">
                <a:tc>
                  <a:txBody>
                    <a:bodyPr/>
                    <a:lstStyle/>
                    <a:p>
                      <a:pPr algn="ctr"/>
                      <a:r>
                        <a:rPr lang="ru-RU" sz="13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Базовая ставка субсидии </a:t>
                      </a:r>
                    </a:p>
                    <a:p>
                      <a:pPr algn="ctr"/>
                      <a:r>
                        <a:rPr lang="ru-RU" sz="13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2026 год</a:t>
                      </a:r>
                    </a:p>
                  </a:txBody>
                  <a:tcPr marL="91433" marR="91433" marT="45718" marB="45718" anchor="ctr">
                    <a:lnL w="12700" cmpd="sng"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Условия:</a:t>
                      </a:r>
                    </a:p>
                  </a:txBody>
                  <a:tcPr marL="91433" marR="91433" marT="45718" marB="45718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93917">
                <a:tc>
                  <a:txBody>
                    <a:bodyPr/>
                    <a:lstStyle/>
                    <a:p>
                      <a:pPr algn="ctr"/>
                      <a:r>
                        <a:rPr lang="ru-RU" sz="13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300,13 рублей на 1 тонну переработанного молока</a:t>
                      </a:r>
                    </a:p>
                  </a:txBody>
                  <a:tcPr marL="36000" marR="36000" marT="45718" marB="4571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наличие мощностей для переработки молока на пищевую продукцию;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обязательство получателя по объему переработанного на пищевую продукцию молока сырого крупного рогатого скота, козьего и овечьего (тонн).</a:t>
                      </a:r>
                    </a:p>
                  </a:txBody>
                  <a:tcPr marL="36000" marR="36000" marT="45718" marB="45718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8" name="Группа 7"/>
          <p:cNvGrpSpPr/>
          <p:nvPr/>
        </p:nvGrpSpPr>
        <p:grpSpPr>
          <a:xfrm>
            <a:off x="2272226" y="1418510"/>
            <a:ext cx="9264856" cy="435006"/>
            <a:chOff x="0" y="-3844"/>
            <a:chExt cx="9104279" cy="254380"/>
          </a:xfrm>
        </p:grpSpPr>
        <p:sp>
          <p:nvSpPr>
            <p:cNvPr id="10" name="Шеврон 11"/>
            <p:cNvSpPr/>
            <p:nvPr/>
          </p:nvSpPr>
          <p:spPr>
            <a:xfrm>
              <a:off x="0" y="-3844"/>
              <a:ext cx="8994691" cy="254380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Шеврон 4"/>
            <p:cNvSpPr txBox="1"/>
            <p:nvPr/>
          </p:nvSpPr>
          <p:spPr>
            <a:xfrm>
              <a:off x="298450" y="-3844"/>
              <a:ext cx="8805829" cy="25438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4008" tIns="21336" rIns="21336" bIns="21336" numCol="1" spcCol="1270" anchor="ctr" anchorCtr="0">
              <a:noAutofit/>
            </a:bodyPr>
            <a:lstStyle/>
            <a:p>
              <a:pPr lvl="0">
                <a:spcAft>
                  <a:spcPts val="0"/>
                </a:spcAft>
              </a:pPr>
              <a:r>
                <a:rPr lang="ru-RU" sz="13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Решение о порядке предоставления субсидии от 9 февраля 2026 г. № 25-22000000-R5012-06354-Р</a:t>
              </a:r>
              <a:endParaRPr lang="ru-RU" sz="13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836556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Місце для номера слайда 4"/>
          <p:cNvSpPr>
            <a:spLocks noGrp="1"/>
          </p:cNvSpPr>
          <p:nvPr>
            <p:ph type="sldNum" sz="quarter" idx="13"/>
          </p:nvPr>
        </p:nvSpPr>
        <p:spPr bwMode="auto">
          <a:xfrm>
            <a:off x="11711057" y="6412976"/>
            <a:ext cx="411332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uk-UA" altLang="ru-RU" sz="1600" dirty="0">
              <a:solidFill>
                <a:schemeClr val="accent1"/>
              </a:solidFill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71A99A47-5986-4BC6-9DCE-7EF825769D60}" type="slidenum">
              <a:rPr lang="uk-UA" altLang="ru-RU" sz="1600" smtClean="0">
                <a:solidFill>
                  <a:schemeClr val="accent1"/>
                </a:solidFill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12</a:t>
            </a:fld>
            <a:endParaRPr lang="uk-UA" altLang="ru-RU" sz="1600" dirty="0">
              <a:solidFill>
                <a:schemeClr val="accent1"/>
              </a:solidFill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uk-UA" altLang="ru-RU" sz="1600" dirty="0">
              <a:solidFill>
                <a:schemeClr val="accent1"/>
              </a:solidFill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681163" y="485775"/>
            <a:ext cx="9643330" cy="755341"/>
          </a:xfrm>
          <a:prstGeom prst="rect">
            <a:avLst/>
          </a:prstGeom>
        </p:spPr>
        <p:txBody>
          <a:bodyPr anchor="ctr">
            <a:normAutofit fontScale="97500"/>
          </a:bodyPr>
          <a:lstStyle/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endParaRPr lang="ru-RU" sz="2400" b="1" dirty="0">
              <a:solidFill>
                <a:schemeClr val="accent5">
                  <a:lumMod val="75000"/>
                </a:schemeClr>
              </a:solidFill>
              <a:latin typeface="+mn-lt"/>
              <a:ea typeface="+mj-ea"/>
              <a:cs typeface="+mj-cs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7752576"/>
              </p:ext>
            </p:extLst>
          </p:nvPr>
        </p:nvGraphicFramePr>
        <p:xfrm>
          <a:off x="2108181" y="2048248"/>
          <a:ext cx="9654732" cy="43435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08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88877">
                  <a:extLst>
                    <a:ext uri="{9D8B030D-6E8A-4147-A177-3AD203B41FA5}">
                      <a16:colId xmlns:a16="http://schemas.microsoft.com/office/drawing/2014/main" val="301233277"/>
                    </a:ext>
                  </a:extLst>
                </a:gridCol>
                <a:gridCol w="36249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3517">
                <a:tc gridSpan="3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Условия предоставления субсидии: 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300" dirty="0"/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4865">
                <a:tc>
                  <a:txBody>
                    <a:bodyPr/>
                    <a:lstStyle/>
                    <a:p>
                      <a:pPr algn="ctr"/>
                      <a:r>
                        <a:rPr lang="ru-RU" sz="115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закладку многолетних плодовых </a:t>
                      </a:r>
                    </a:p>
                    <a:p>
                      <a:pPr algn="ctr"/>
                      <a:r>
                        <a:rPr lang="ru-RU" sz="115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 ягодных насаждений</a:t>
                      </a:r>
                      <a:endParaRPr lang="ru-RU" sz="115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5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закладку питомников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5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уход за многолетними плодовыми </a:t>
                      </a:r>
                    </a:p>
                    <a:p>
                      <a:pPr algn="ctr"/>
                      <a:r>
                        <a:rPr lang="ru-RU" sz="115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 ягодными насаждениями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35255">
                <a:tc gridSpan="3">
                  <a:txBody>
                    <a:bodyPr/>
                    <a:lstStyle/>
                    <a:p>
                      <a:pPr marL="171450" indent="-171450" algn="just">
                        <a:buFontTx/>
                        <a:buChar char="-"/>
                      </a:pPr>
                      <a:r>
                        <a:rPr lang="ru-RU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наличие у получателя субсидии проекта на закладку многолетних насаждений;</a:t>
                      </a:r>
                    </a:p>
                    <a:p>
                      <a:pPr marL="171450" indent="-171450" algn="just">
                        <a:buFontTx/>
                        <a:buChar char="-"/>
                      </a:pPr>
                      <a:endParaRPr lang="ru-RU" sz="5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171450" indent="-171450" algn="just">
                        <a:buFontTx/>
                        <a:buChar char="-"/>
                      </a:pPr>
                      <a:r>
                        <a:rPr lang="ru-RU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наличие в государственном реестре земель сельскохозяйственного назначения сведений о</a:t>
                      </a:r>
                      <a:r>
                        <a:rPr lang="ru-RU" sz="11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земельных участках, на которых осуществляется или</a:t>
                      </a:r>
                      <a:r>
                        <a:rPr lang="ru-RU" sz="11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планируется осуществлять сельскохозяйственное</a:t>
                      </a:r>
                      <a:r>
                        <a:rPr lang="ru-RU" sz="11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производство;</a:t>
                      </a:r>
                    </a:p>
                    <a:p>
                      <a:pPr marL="0" indent="0" algn="just">
                        <a:buFontTx/>
                        <a:buNone/>
                      </a:pPr>
                      <a:endParaRPr lang="ru-RU" sz="5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177800" indent="-177800" algn="just"/>
                      <a:r>
                        <a:rPr lang="ru-RU" sz="1100" b="0" i="0" u="none" strike="noStrike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 представление получателями средств сведений в соответствии с пунктами 1, 2, 5 и 14 приложения № 1 к Правилам ведения государственного реестра земель сельскохозяйственного назначения, утвержденным постановлением Правительства Российской Федерации от 2 февраля 2023 г. № 154 "О порядке ведения государственного реестра земель сельскохозяйственного назначения";</a:t>
                      </a:r>
                      <a:endParaRPr lang="ru-RU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42284">
                <a:tc gridSpan="2">
                  <a:txBody>
                    <a:bodyPr/>
                    <a:lstStyle/>
                    <a:p>
                      <a:pPr marL="171450" indent="-171450" algn="just">
                        <a:buFontTx/>
                        <a:buChar char="-"/>
                      </a:pPr>
                      <a:r>
                        <a:rPr lang="ru-RU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площадь закладки многолетних насаждений в соответствии с проектом на закладку многолетних</a:t>
                      </a:r>
                      <a:r>
                        <a:rPr lang="ru-RU" sz="11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насаждений составляет не менее 1 гектара;</a:t>
                      </a:r>
                    </a:p>
                    <a:p>
                      <a:pPr marL="171450" indent="-171450" algn="just">
                        <a:buFontTx/>
                        <a:buChar char="-"/>
                      </a:pPr>
                      <a:endParaRPr lang="ru-RU" sz="5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171450" indent="-171450" algn="just">
                        <a:buFontTx/>
                        <a:buChar char="-"/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использование получателями средств при закладке многолетних насаждений посадочного материала:</a:t>
                      </a:r>
                    </a:p>
                    <a:p>
                      <a:pPr marL="177800" indent="-177800" algn="just">
                        <a:buFontTx/>
                        <a:buNone/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показатели сортовых и посевных (посадочных) качеств которого соответствуют требованиям к показателям сортовых и посевных (посадочных) качеств семян сельскохозяйственных растений, установленным Министерством сельского хозяйства Российской Федерации в соответствии с частью 2 статьи 13 Федерального закона «О семеноводстве» на дату определения в соответствии с частью 3 статьи 13 указанного Федерального закона показателей сортовых и посевных (посадочных) качеств (в случае если роды и виды сельскохозяйственных растений содержатся в перечне видов сельскохозяйственных растений);</a:t>
                      </a:r>
                    </a:p>
                  </a:txBody>
                  <a:tcPr marL="36000" marR="36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TextBox 5"/>
          <p:cNvSpPr txBox="1">
            <a:spLocks noChangeArrowheads="1"/>
          </p:cNvSpPr>
          <p:nvPr/>
        </p:nvSpPr>
        <p:spPr bwMode="auto">
          <a:xfrm>
            <a:off x="2192254" y="663120"/>
            <a:ext cx="9435402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ru-RU" sz="22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ru-RU" altLang="ru-RU" sz="2200" dirty="0">
                <a:latin typeface="Arial" panose="020B0604020202020204" pitchFamily="34" charset="0"/>
                <a:cs typeface="Arial" panose="020B0604020202020204" pitchFamily="34" charset="0"/>
              </a:rPr>
              <a:t>.6. Субсидии на возмещение части затрат на закладку 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200" dirty="0">
                <a:latin typeface="Arial" panose="020B0604020202020204" pitchFamily="34" charset="0"/>
                <a:cs typeface="Arial" panose="020B0604020202020204" pitchFamily="34" charset="0"/>
              </a:rPr>
              <a:t>и уход за многолетними насаждениями</a:t>
            </a:r>
          </a:p>
        </p:txBody>
      </p:sp>
      <p:sp>
        <p:nvSpPr>
          <p:cNvPr id="2" name="TextBox 8">
            <a:extLst>
              <a:ext uri="{FF2B5EF4-FFF2-40B4-BE49-F238E27FC236}">
                <a16:creationId xmlns:a16="http://schemas.microsoft.com/office/drawing/2014/main" id="{90F907E9-E7A0-373B-052A-7B7452C0B4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2254" y="202055"/>
            <a:ext cx="972446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ru-RU" altLang="ru-RU" dirty="0">
                <a:latin typeface="+mn-lt"/>
                <a:cs typeface="Arial" panose="020B0604020202020204" pitchFamily="34" charset="0"/>
              </a:rPr>
              <a:t>1. </a:t>
            </a:r>
            <a:r>
              <a:rPr lang="ru-RU" sz="2200" dirty="0">
                <a:latin typeface="Arial" panose="020B0604020202020204" pitchFamily="34" charset="0"/>
                <a:cs typeface="Arial" panose="020B0604020202020204" pitchFamily="34" charset="0"/>
              </a:rPr>
              <a:t>СУБСИДИЯ НА ПОДДЕРЖКУ ПРИОРИТЕТНЫХ НАПРАВЛЕНИЙ  </a:t>
            </a:r>
          </a:p>
        </p:txBody>
      </p: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610A6760-3CA8-4A6D-93CD-54135E75E762}"/>
              </a:ext>
            </a:extLst>
          </p:cNvPr>
          <p:cNvGrpSpPr/>
          <p:nvPr/>
        </p:nvGrpSpPr>
        <p:grpSpPr>
          <a:xfrm>
            <a:off x="2259602" y="1432561"/>
            <a:ext cx="9368053" cy="430590"/>
            <a:chOff x="64666" y="-131943"/>
            <a:chExt cx="8994692" cy="377726"/>
          </a:xfrm>
        </p:grpSpPr>
        <p:sp>
          <p:nvSpPr>
            <p:cNvPr id="10" name="Шеврон 11">
              <a:extLst>
                <a:ext uri="{FF2B5EF4-FFF2-40B4-BE49-F238E27FC236}">
                  <a16:creationId xmlns:a16="http://schemas.microsoft.com/office/drawing/2014/main" id="{35F57365-3423-4D1D-9990-447A6876A75A}"/>
                </a:ext>
              </a:extLst>
            </p:cNvPr>
            <p:cNvSpPr/>
            <p:nvPr/>
          </p:nvSpPr>
          <p:spPr>
            <a:xfrm>
              <a:off x="64666" y="-131943"/>
              <a:ext cx="8994692" cy="377726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Шеврон 4">
              <a:extLst>
                <a:ext uri="{FF2B5EF4-FFF2-40B4-BE49-F238E27FC236}">
                  <a16:creationId xmlns:a16="http://schemas.microsoft.com/office/drawing/2014/main" id="{296465D4-14AF-40C9-8125-4A131811DF7C}"/>
                </a:ext>
              </a:extLst>
            </p:cNvPr>
            <p:cNvSpPr txBox="1"/>
            <p:nvPr/>
          </p:nvSpPr>
          <p:spPr>
            <a:xfrm>
              <a:off x="221197" y="-66749"/>
              <a:ext cx="8616966" cy="22569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4008" tIns="21336" rIns="21336" bIns="21336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3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Решение о порядке предоставления субсидии от 8 мая 2026 г. № 25-22000000-R5019-07714-Р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512250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Місце для номера слайда 4"/>
          <p:cNvSpPr>
            <a:spLocks noGrp="1"/>
          </p:cNvSpPr>
          <p:nvPr>
            <p:ph type="sldNum" sz="quarter" idx="13"/>
          </p:nvPr>
        </p:nvSpPr>
        <p:spPr bwMode="auto">
          <a:xfrm>
            <a:off x="9108999" y="6379746"/>
            <a:ext cx="27432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uk-UA" altLang="ru-RU" sz="1600" dirty="0">
              <a:solidFill>
                <a:schemeClr val="accent1"/>
              </a:solidFill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71A99A47-5986-4BC6-9DCE-7EF825769D60}" type="slidenum">
              <a:rPr lang="uk-UA" altLang="ru-RU" sz="1600" smtClean="0">
                <a:solidFill>
                  <a:schemeClr val="accent1"/>
                </a:solidFill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13</a:t>
            </a:fld>
            <a:endParaRPr lang="uk-UA" altLang="ru-RU" sz="1600" dirty="0">
              <a:solidFill>
                <a:schemeClr val="accent1"/>
              </a:solidFill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uk-UA" altLang="ru-RU" sz="1600" dirty="0">
              <a:solidFill>
                <a:schemeClr val="accent1"/>
              </a:solidFill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681163" y="485775"/>
            <a:ext cx="9643330" cy="755341"/>
          </a:xfrm>
          <a:prstGeom prst="rect">
            <a:avLst/>
          </a:prstGeom>
        </p:spPr>
        <p:txBody>
          <a:bodyPr anchor="ctr">
            <a:normAutofit fontScale="97500"/>
          </a:bodyPr>
          <a:lstStyle/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endParaRPr lang="ru-RU" sz="2400" b="1" dirty="0">
              <a:solidFill>
                <a:schemeClr val="accent5">
                  <a:lumMod val="75000"/>
                </a:schemeClr>
              </a:solidFill>
              <a:latin typeface="+mn-lt"/>
              <a:ea typeface="+mj-ea"/>
              <a:cs typeface="+mj-cs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7661339"/>
              </p:ext>
            </p:extLst>
          </p:nvPr>
        </p:nvGraphicFramePr>
        <p:xfrm>
          <a:off x="2192254" y="1638497"/>
          <a:ext cx="9535148" cy="45712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78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12682">
                  <a:extLst>
                    <a:ext uri="{9D8B030D-6E8A-4147-A177-3AD203B41FA5}">
                      <a16:colId xmlns:a16="http://schemas.microsoft.com/office/drawing/2014/main" val="301233277"/>
                    </a:ext>
                  </a:extLst>
                </a:gridCol>
                <a:gridCol w="28546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0944">
                <a:tc gridSpan="3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Условия предоставления субсидии: 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300" dirty="0"/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9363">
                <a:tc>
                  <a:txBody>
                    <a:bodyPr/>
                    <a:lstStyle/>
                    <a:p>
                      <a:pPr algn="ctr"/>
                      <a:r>
                        <a:rPr lang="ru-RU" sz="115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закладку многолетних плодовых </a:t>
                      </a:r>
                    </a:p>
                    <a:p>
                      <a:pPr algn="ctr"/>
                      <a:r>
                        <a:rPr lang="ru-RU" sz="115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 ягодных насаждений</a:t>
                      </a:r>
                      <a:endParaRPr lang="ru-RU" sz="115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5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закладку питомников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5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уход за многолетними плодовыми </a:t>
                      </a:r>
                    </a:p>
                    <a:p>
                      <a:pPr algn="ctr"/>
                      <a:r>
                        <a:rPr lang="ru-RU" sz="115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 ягодными насаждениями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27810">
                <a:tc gridSpan="2">
                  <a:txBody>
                    <a:bodyPr/>
                    <a:lstStyle/>
                    <a:p>
                      <a:pPr marL="171450" indent="-171450" algn="just">
                        <a:buFontTx/>
                        <a:buChar char="-"/>
                      </a:pPr>
                      <a:r>
                        <a:rPr lang="ru-RU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показатели сортовых и посевных (посадочных) качеств которого соответствуют национальному стандарту Российской Федерации ГОСТ Р 55758-2013 "Материал посадочный хмеля обыкновенного (черенки стеблевые и саженцы однолетние). Общие технические условия" (утвержден 8 ноября 2013 г. и введен в действие с 1 июля 2015 г.), национальному стандарту Российской Федерации ГОСТ Р 70191-2022 "Материал посадочный субтропических, орехоплодных, цитрусовых культур и чая. Технические условия" (утвержден 28 июня 2022 г. и введен в действие с 1 января 2023 г.), национальному стандарту Российской Федерации ГОСТ Р 59653-2021 "Материал посадочный плодовых и ягодных культур. Технические условия" (утвержден 26 августа 2021 г. и введен в действие с 1 июля 2022 г.) (за исключением культур многолетних насаждений, на которые не распространяется действие указанных государственных стандартов) (в случае если роды и виды сельскохозяйственных растений не входят в перечень видов сельскохозяйственных растений);</a:t>
                      </a:r>
                    </a:p>
                    <a:p>
                      <a:pPr marL="0" indent="0" algn="just">
                        <a:buFontTx/>
                        <a:buNone/>
                      </a:pPr>
                      <a:endParaRPr lang="ru-RU" sz="5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171450" indent="-171450" algn="just">
                        <a:buFontTx/>
                        <a:buChar char="-"/>
                      </a:pPr>
                      <a:r>
                        <a:rPr lang="ru-RU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использование при закладке садов семечковых, косточковых и орехоплодных культур посадочного материала, произведенного сельскохозяйственными товаропроизводителями (за исключением граждан, ведущих личное подсобное хозяйство, и сельскохозяйственных кредитных потребительских кооперативов), научными и образовательными организациями на территории Российской Федерации;</a:t>
                      </a:r>
                    </a:p>
                    <a:p>
                      <a:pPr marL="171450" indent="-171450" algn="just">
                        <a:buFontTx/>
                        <a:buChar char="-"/>
                      </a:pPr>
                      <a:endParaRPr lang="ru-RU" sz="5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171450" indent="-171450" algn="just">
                        <a:buFontTx/>
                        <a:buChar char="-"/>
                      </a:pPr>
                      <a:r>
                        <a:rPr lang="ru-RU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использование при закладке садов интенсивного типа посадочного материала, произведенного сельскохозяйственными товаропроизводителями (за исключением граждан, ведущих личное подсобное хозяйство и сельскохозяйственных кредитных потребительских кооперативов), научными и образовательными организациями на территории Российской Федерации;</a:t>
                      </a:r>
                    </a:p>
                    <a:p>
                      <a:pPr marL="171450" indent="-171450" algn="just">
                        <a:buFontTx/>
                        <a:buChar char="-"/>
                      </a:pPr>
                      <a:endParaRPr lang="ru-RU" sz="5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171450" indent="-171450" algn="just">
                        <a:buFontTx/>
                        <a:buChar char="-"/>
                      </a:pPr>
                      <a:r>
                        <a:rPr lang="ru-RU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в случае проведения раскорчевки выбывших из эксплуатации многолетних насаждений -</a:t>
                      </a:r>
                      <a:r>
                        <a:rPr lang="ru-RU" sz="105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наличие проекта на закладку многолетних насаждений на раскорчеванной площади.</a:t>
                      </a:r>
                    </a:p>
                  </a:txBody>
                  <a:tcPr marL="36000" marR="36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just">
                        <a:buFontTx/>
                        <a:buNone/>
                      </a:pP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000" marR="36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7" name="TextBox 5"/>
          <p:cNvSpPr txBox="1">
            <a:spLocks noChangeArrowheads="1"/>
          </p:cNvSpPr>
          <p:nvPr/>
        </p:nvSpPr>
        <p:spPr bwMode="auto">
          <a:xfrm>
            <a:off x="2192254" y="762524"/>
            <a:ext cx="9435402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ru-RU" sz="22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ru-RU" altLang="ru-RU" sz="2200" dirty="0">
                <a:latin typeface="Arial" panose="020B0604020202020204" pitchFamily="34" charset="0"/>
                <a:cs typeface="Arial" panose="020B0604020202020204" pitchFamily="34" charset="0"/>
              </a:rPr>
              <a:t>.6. Субсидии на возмещение части затрат на закладку 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200" dirty="0">
                <a:latin typeface="Arial" panose="020B0604020202020204" pitchFamily="34" charset="0"/>
                <a:cs typeface="Arial" panose="020B0604020202020204" pitchFamily="34" charset="0"/>
              </a:rPr>
              <a:t>и уход за многолетними насаждениями</a:t>
            </a:r>
          </a:p>
        </p:txBody>
      </p:sp>
      <p:sp>
        <p:nvSpPr>
          <p:cNvPr id="2" name="TextBox 8">
            <a:extLst>
              <a:ext uri="{FF2B5EF4-FFF2-40B4-BE49-F238E27FC236}">
                <a16:creationId xmlns:a16="http://schemas.microsoft.com/office/drawing/2014/main" id="{90F907E9-E7A0-373B-052A-7B7452C0B4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2254" y="202055"/>
            <a:ext cx="972446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ru-RU" altLang="ru-RU" dirty="0"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ru-RU" sz="2200" dirty="0">
                <a:latin typeface="Arial" panose="020B0604020202020204" pitchFamily="34" charset="0"/>
                <a:cs typeface="Arial" panose="020B0604020202020204" pitchFamily="34" charset="0"/>
              </a:rPr>
              <a:t>СУБСИДИЯ НА ПОДДЕРЖКУ ПРИОРИТЕТНЫХ НАПРАВЛЕНИЙ  </a:t>
            </a:r>
          </a:p>
        </p:txBody>
      </p:sp>
    </p:spTree>
    <p:extLst>
      <p:ext uri="{BB962C8B-B14F-4D97-AF65-F5344CB8AC3E}">
        <p14:creationId xmlns:p14="http://schemas.microsoft.com/office/powerpoint/2010/main" val="34548928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090064" y="4226444"/>
            <a:ext cx="9557439" cy="19543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100" dirty="0">
                <a:solidFill>
                  <a:srgbClr val="262626"/>
                </a:solidFill>
                <a:cs typeface="Arial" panose="020B0604020202020204" pitchFamily="34" charset="0"/>
              </a:rPr>
              <a:t>При расчете ставки субсидии применяется повышающий коэффициент </a:t>
            </a:r>
            <a:r>
              <a:rPr lang="ru-RU" sz="1100" b="1" dirty="0" err="1">
                <a:solidFill>
                  <a:srgbClr val="262626"/>
                </a:solidFill>
                <a:cs typeface="Arial" panose="020B0604020202020204" pitchFamily="34" charset="0"/>
              </a:rPr>
              <a:t>Кп</a:t>
            </a:r>
            <a:r>
              <a:rPr lang="ru-RU" sz="1100" b="1" dirty="0">
                <a:solidFill>
                  <a:srgbClr val="262626"/>
                </a:solidFill>
                <a:cs typeface="Arial" panose="020B0604020202020204" pitchFamily="34" charset="0"/>
              </a:rPr>
              <a:t>:</a:t>
            </a:r>
          </a:p>
          <a:p>
            <a:pPr algn="just"/>
            <a:r>
              <a:rPr lang="ru-RU" sz="1100" dirty="0">
                <a:solidFill>
                  <a:srgbClr val="262626"/>
                </a:solidFill>
                <a:cs typeface="Arial" panose="020B0604020202020204" pitchFamily="34" charset="0"/>
              </a:rPr>
              <a:t>- для садов интенсивного типа с плотностью посадки свыше 1250 растений на 1 гектар - 1,4;</a:t>
            </a:r>
          </a:p>
          <a:p>
            <a:pPr algn="just"/>
            <a:r>
              <a:rPr lang="ru-RU" sz="1100" dirty="0">
                <a:solidFill>
                  <a:srgbClr val="262626"/>
                </a:solidFill>
                <a:cs typeface="Arial" panose="020B0604020202020204" pitchFamily="34" charset="0"/>
              </a:rPr>
              <a:t>- для садов интенсивного типа с плотностью посадки свыше 2500 растений на 1 гектар - 1,7;</a:t>
            </a:r>
          </a:p>
          <a:p>
            <a:pPr algn="just"/>
            <a:r>
              <a:rPr lang="ru-RU" sz="1100" dirty="0">
                <a:solidFill>
                  <a:srgbClr val="262626"/>
                </a:solidFill>
                <a:cs typeface="Arial" panose="020B0604020202020204" pitchFamily="34" charset="0"/>
              </a:rPr>
              <a:t>- для садов интенсивного типа с плотностью посадки свыше 3500 растений на 1 гектар - 3;</a:t>
            </a:r>
          </a:p>
          <a:p>
            <a:pPr algn="just"/>
            <a:r>
              <a:rPr lang="ru-RU" sz="1100" dirty="0">
                <a:solidFill>
                  <a:srgbClr val="262626"/>
                </a:solidFill>
                <a:cs typeface="Arial" panose="020B0604020202020204" pitchFamily="34" charset="0"/>
              </a:rPr>
              <a:t>- для питомников, за исключением маточных насаждений плодовых и ягодных культур, заложенных базисными растениями, - 3;</a:t>
            </a:r>
          </a:p>
          <a:p>
            <a:pPr algn="just"/>
            <a:r>
              <a:rPr lang="ru-RU" sz="1100" dirty="0">
                <a:solidFill>
                  <a:srgbClr val="262626"/>
                </a:solidFill>
                <a:cs typeface="Arial" panose="020B0604020202020204" pitchFamily="34" charset="0"/>
              </a:rPr>
              <a:t>- для маточных насаждений, заложенных базисными растениями, - 6;</a:t>
            </a:r>
          </a:p>
          <a:p>
            <a:pPr algn="just"/>
            <a:r>
              <a:rPr lang="ru-RU" sz="1100" dirty="0">
                <a:solidFill>
                  <a:srgbClr val="262626"/>
                </a:solidFill>
                <a:cs typeface="Arial" panose="020B0604020202020204" pitchFamily="34" charset="0"/>
              </a:rPr>
              <a:t>- для ягодных кустарниковых насаждений - 1,1;</a:t>
            </a:r>
          </a:p>
          <a:p>
            <a:pPr algn="just"/>
            <a:r>
              <a:rPr lang="ru-RU" sz="1100" dirty="0">
                <a:solidFill>
                  <a:srgbClr val="262626"/>
                </a:solidFill>
                <a:cs typeface="Arial" panose="020B0604020202020204" pitchFamily="34" charset="0"/>
              </a:rPr>
              <a:t>- для ягодных кустарниковых насаждений с установкой шпалерных конструкций - 1,4;</a:t>
            </a:r>
          </a:p>
          <a:p>
            <a:pPr algn="just"/>
            <a:r>
              <a:rPr lang="ru-RU" sz="1100" dirty="0">
                <a:solidFill>
                  <a:srgbClr val="262626"/>
                </a:solidFill>
                <a:cs typeface="Arial" panose="020B0604020202020204" pitchFamily="34" charset="0"/>
              </a:rPr>
              <a:t>- для насаждений хмеля – 2.</a:t>
            </a:r>
          </a:p>
          <a:p>
            <a:pPr algn="just"/>
            <a:r>
              <a:rPr lang="ru-RU" sz="1100" dirty="0">
                <a:solidFill>
                  <a:srgbClr val="262626"/>
                </a:solidFill>
                <a:cs typeface="Arial" panose="020B0604020202020204" pitchFamily="34" charset="0"/>
              </a:rPr>
              <a:t>В случае закладки садов интенсивного типа с плотностью посадки менее 1250 растений на 1 гектар (кроме питомников и маточных насаждений, заложенных базисными растениями) коэффициент </a:t>
            </a:r>
            <a:r>
              <a:rPr lang="ru-RU" sz="1100" dirty="0" err="1">
                <a:solidFill>
                  <a:srgbClr val="262626"/>
                </a:solidFill>
                <a:cs typeface="Arial" panose="020B0604020202020204" pitchFamily="34" charset="0"/>
              </a:rPr>
              <a:t>Кп</a:t>
            </a:r>
            <a:r>
              <a:rPr lang="ru-RU" sz="1100" dirty="0">
                <a:solidFill>
                  <a:srgbClr val="262626"/>
                </a:solidFill>
                <a:cs typeface="Arial" panose="020B0604020202020204" pitchFamily="34" charset="0"/>
              </a:rPr>
              <a:t> – 1.</a:t>
            </a:r>
          </a:p>
        </p:txBody>
      </p:sp>
      <p:sp>
        <p:nvSpPr>
          <p:cNvPr id="16386" name="Місце для номера слайда 4"/>
          <p:cNvSpPr>
            <a:spLocks noGrp="1"/>
          </p:cNvSpPr>
          <p:nvPr>
            <p:ph type="sldNum" sz="quarter" idx="13"/>
          </p:nvPr>
        </p:nvSpPr>
        <p:spPr bwMode="auto">
          <a:xfrm>
            <a:off x="8824913" y="6308725"/>
            <a:ext cx="27432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uk-UA" altLang="ru-RU" sz="1600">
              <a:solidFill>
                <a:schemeClr val="accent1"/>
              </a:solidFill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71A99A47-5986-4BC6-9DCE-7EF825769D60}" type="slidenum">
              <a:rPr lang="uk-UA" altLang="ru-RU" sz="1600" smtClean="0">
                <a:solidFill>
                  <a:schemeClr val="accent1"/>
                </a:solidFill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14</a:t>
            </a:fld>
            <a:endParaRPr lang="uk-UA" altLang="ru-RU" sz="1600">
              <a:solidFill>
                <a:schemeClr val="accent1"/>
              </a:solidFill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uk-UA" altLang="ru-RU" sz="1600">
              <a:solidFill>
                <a:schemeClr val="accent1"/>
              </a:solidFill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681163" y="485775"/>
            <a:ext cx="7499350" cy="1143000"/>
          </a:xfrm>
          <a:prstGeom prst="rect">
            <a:avLst/>
          </a:prstGeom>
        </p:spPr>
        <p:txBody>
          <a:bodyPr anchor="ctr">
            <a:normAutofit fontScale="97500"/>
          </a:bodyPr>
          <a:lstStyle/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endParaRPr lang="ru-RU" sz="2400" b="1" dirty="0">
              <a:solidFill>
                <a:schemeClr val="accent5">
                  <a:lumMod val="75000"/>
                </a:schemeClr>
              </a:solidFill>
              <a:latin typeface="+mn-lt"/>
              <a:ea typeface="+mj-ea"/>
              <a:cs typeface="+mj-cs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1064216"/>
              </p:ext>
            </p:extLst>
          </p:nvPr>
        </p:nvGraphicFramePr>
        <p:xfrm>
          <a:off x="2077962" y="1396809"/>
          <a:ext cx="9569542" cy="2755257"/>
        </p:xfrm>
        <a:graphic>
          <a:graphicData uri="http://schemas.openxmlformats.org/drawingml/2006/table">
            <a:tbl>
              <a:tblPr/>
              <a:tblGrid>
                <a:gridCol w="7723569">
                  <a:extLst>
                    <a:ext uri="{9D8B030D-6E8A-4147-A177-3AD203B41FA5}">
                      <a16:colId xmlns:a16="http://schemas.microsoft.com/office/drawing/2014/main" val="2482391542"/>
                    </a:ext>
                  </a:extLst>
                </a:gridCol>
                <a:gridCol w="1845973">
                  <a:extLst>
                    <a:ext uri="{9D8B030D-6E8A-4147-A177-3AD203B41FA5}">
                      <a16:colId xmlns:a16="http://schemas.microsoft.com/office/drawing/2014/main" val="2431480006"/>
                    </a:ext>
                  </a:extLst>
                </a:gridCol>
              </a:tblGrid>
              <a:tr h="38760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Направления предоставления субсидии</a:t>
                      </a:r>
                    </a:p>
                  </a:txBody>
                  <a:tcPr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Ставка на 1 га</a:t>
                      </a:r>
                    </a:p>
                  </a:txBody>
                  <a:tcPr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6867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 Закладка плодовых насаждений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EFEC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75 000 руб.</a:t>
                      </a: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EF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4626284"/>
                  </a:ext>
                </a:extLst>
              </a:tr>
              <a:tr h="336867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 Закладка ягодных кустарниковых насаждений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315 000 руб. </a:t>
                      </a: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9307764"/>
                  </a:ext>
                </a:extLst>
              </a:tr>
              <a:tr h="440664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 Закладка ягодных насаждений (кроме ягодных кустарниковых насаждений)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EFEC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265 000 руб.</a:t>
                      </a: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EF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6369034"/>
                  </a:ext>
                </a:extLst>
              </a:tr>
              <a:tr h="336867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 Закладка питомников (кроме виноградных)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200 000 руб.</a:t>
                      </a: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4278582"/>
                  </a:ext>
                </a:extLst>
              </a:tr>
              <a:tr h="337309">
                <a:tc>
                  <a:txBody>
                    <a:bodyPr/>
                    <a:lstStyle>
                      <a:lvl1pPr defTabSz="4572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 Закладка садов интенсивного типа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315 000 руб.</a:t>
                      </a: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7204930"/>
                  </a:ext>
                </a:extLst>
              </a:tr>
              <a:tr h="230504">
                <a:tc>
                  <a:txBody>
                    <a:bodyPr/>
                    <a:lstStyle>
                      <a:lvl1pPr defTabSz="45720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4572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 </a:t>
                      </a:r>
                      <a:r>
                        <a:rPr kumimoji="0" lang="ru-RU" altLang="ru-RU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Уходные</a:t>
                      </a:r>
                      <a:r>
                        <a:rPr kumimoji="0" lang="ru-RU" altLang="ru-RU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работы за многолетними насаждениями, включая питомники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EFEC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60 000 руб.</a:t>
                      </a: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EF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7353005"/>
                  </a:ext>
                </a:extLst>
              </a:tr>
              <a:tr h="230504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 Закладка насаждений хмеля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EF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75 000 руб.</a:t>
                      </a:r>
                    </a:p>
                  </a:txBody>
                  <a:tcPr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EF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6429" name="TextBox 5"/>
          <p:cNvSpPr txBox="1">
            <a:spLocks noChangeArrowheads="1"/>
          </p:cNvSpPr>
          <p:nvPr/>
        </p:nvSpPr>
        <p:spPr bwMode="auto">
          <a:xfrm>
            <a:off x="2136225" y="672554"/>
            <a:ext cx="9632148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ru-RU" sz="22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ru-RU" altLang="ru-RU" sz="2200" dirty="0">
                <a:latin typeface="Arial" panose="020B0604020202020204" pitchFamily="34" charset="0"/>
                <a:cs typeface="Arial" panose="020B0604020202020204" pitchFamily="34" charset="0"/>
              </a:rPr>
              <a:t>.6. Субсидии на возмещение части затрат на закладку 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200" dirty="0">
                <a:latin typeface="Arial" panose="020B0604020202020204" pitchFamily="34" charset="0"/>
                <a:cs typeface="Arial" panose="020B0604020202020204" pitchFamily="34" charset="0"/>
              </a:rPr>
              <a:t>и уход за многолетними насаждениями</a:t>
            </a:r>
          </a:p>
        </p:txBody>
      </p:sp>
      <p:sp>
        <p:nvSpPr>
          <p:cNvPr id="2" name="TextBox 8">
            <a:extLst>
              <a:ext uri="{FF2B5EF4-FFF2-40B4-BE49-F238E27FC236}">
                <a16:creationId xmlns:a16="http://schemas.microsoft.com/office/drawing/2014/main" id="{897C4D38-4839-7998-F4E3-E4E4F8B231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90065" y="225957"/>
            <a:ext cx="9724469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ru-RU" altLang="ru-RU" sz="2200" dirty="0"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ru-RU" sz="2200" dirty="0">
                <a:latin typeface="Arial" panose="020B0604020202020204" pitchFamily="34" charset="0"/>
                <a:cs typeface="Arial" panose="020B0604020202020204" pitchFamily="34" charset="0"/>
              </a:rPr>
              <a:t>СУБСИДИЯ НА ПОДДЕРЖКУ ПРИОРИТЕТНЫХ НАПРАВЛЕНИЙ  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Місце для номера слайда 4"/>
          <p:cNvSpPr>
            <a:spLocks noGrp="1"/>
          </p:cNvSpPr>
          <p:nvPr>
            <p:ph type="sldNum" sz="quarter" idx="13"/>
          </p:nvPr>
        </p:nvSpPr>
        <p:spPr bwMode="auto">
          <a:xfrm>
            <a:off x="8824913" y="6308725"/>
            <a:ext cx="27432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uk-UA" altLang="ru-RU" sz="1600">
              <a:solidFill>
                <a:schemeClr val="accent1"/>
              </a:solidFill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A5FDE8BF-815E-4FA5-B72E-A3FDC4942E87}" type="slidenum">
              <a:rPr lang="uk-UA" altLang="ru-RU" sz="1600" smtClean="0">
                <a:solidFill>
                  <a:schemeClr val="accent1"/>
                </a:solidFill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15</a:t>
            </a:fld>
            <a:endParaRPr lang="uk-UA" altLang="ru-RU" sz="1600">
              <a:solidFill>
                <a:schemeClr val="accent1"/>
              </a:solidFill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uk-UA" altLang="ru-RU" sz="1600">
              <a:solidFill>
                <a:schemeClr val="accent1"/>
              </a:solidFill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681163" y="485775"/>
            <a:ext cx="7499350" cy="1143000"/>
          </a:xfrm>
          <a:prstGeom prst="rect">
            <a:avLst/>
          </a:prstGeom>
        </p:spPr>
        <p:txBody>
          <a:bodyPr anchor="ctr">
            <a:normAutofit fontScale="97500"/>
          </a:bodyPr>
          <a:lstStyle/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endParaRPr lang="ru-RU" sz="2400" b="1" dirty="0">
              <a:solidFill>
                <a:schemeClr val="accent5">
                  <a:lumMod val="75000"/>
                </a:schemeClr>
              </a:solidFill>
              <a:latin typeface="+mn-lt"/>
              <a:ea typeface="+mj-ea"/>
              <a:cs typeface="+mj-cs"/>
            </a:endParaRPr>
          </a:p>
        </p:txBody>
      </p:sp>
      <p:sp>
        <p:nvSpPr>
          <p:cNvPr id="51205" name="TextBox 8"/>
          <p:cNvSpPr txBox="1">
            <a:spLocks noChangeArrowheads="1"/>
          </p:cNvSpPr>
          <p:nvPr/>
        </p:nvSpPr>
        <p:spPr bwMode="auto">
          <a:xfrm>
            <a:off x="2211760" y="224165"/>
            <a:ext cx="9400372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200" dirty="0">
                <a:latin typeface="Arial" panose="020B0604020202020204" pitchFamily="34" charset="0"/>
                <a:cs typeface="Arial" panose="020B0604020202020204" pitchFamily="34" charset="0"/>
              </a:rPr>
              <a:t>2. ФЕДЕРАЛЬНАЯ ПРОГРАММА ЛЬГОТНОГО КРЕДИТОВАНИЯ</a:t>
            </a:r>
          </a:p>
        </p:txBody>
      </p:sp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109414916"/>
              </p:ext>
            </p:extLst>
          </p:nvPr>
        </p:nvGraphicFramePr>
        <p:xfrm>
          <a:off x="2375530" y="837969"/>
          <a:ext cx="9196121" cy="7908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1207" name="TextBox 10"/>
          <p:cNvSpPr txBox="1">
            <a:spLocks noChangeArrowheads="1"/>
          </p:cNvSpPr>
          <p:nvPr/>
        </p:nvSpPr>
        <p:spPr bwMode="auto">
          <a:xfrm>
            <a:off x="2167741" y="1937429"/>
            <a:ext cx="940391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Сельскохозяйственные товаропроизводители и организации АПК могут привлечь кредит по льготной процентной ставке 9% годовых в уполномоченных банках (при ставке ЦБ РФ 14%).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530838" y="3131445"/>
            <a:ext cx="1834989" cy="547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Заемщик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5859825" y="3131445"/>
            <a:ext cx="1834989" cy="547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Банк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9286958" y="3131445"/>
            <a:ext cx="1703505" cy="5471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Минсельхоз России</a:t>
            </a:r>
          </a:p>
        </p:txBody>
      </p:sp>
      <p:sp>
        <p:nvSpPr>
          <p:cNvPr id="15" name="Стрелка вправо 14"/>
          <p:cNvSpPr/>
          <p:nvPr/>
        </p:nvSpPr>
        <p:spPr>
          <a:xfrm>
            <a:off x="4607275" y="3262629"/>
            <a:ext cx="982514" cy="1569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6" name="Стрелка вправо 15"/>
          <p:cNvSpPr/>
          <p:nvPr/>
        </p:nvSpPr>
        <p:spPr>
          <a:xfrm rot="10800000">
            <a:off x="4564692" y="3426246"/>
            <a:ext cx="982514" cy="1569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7" name="Стрелка вправо 16"/>
          <p:cNvSpPr/>
          <p:nvPr/>
        </p:nvSpPr>
        <p:spPr>
          <a:xfrm>
            <a:off x="8007433" y="3261117"/>
            <a:ext cx="982514" cy="15555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18" name="Стрелка вправо 17"/>
          <p:cNvSpPr/>
          <p:nvPr/>
        </p:nvSpPr>
        <p:spPr>
          <a:xfrm rot="10800000">
            <a:off x="7964850" y="3427588"/>
            <a:ext cx="982514" cy="15555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9" name="Семиугольник 18"/>
          <p:cNvSpPr/>
          <p:nvPr/>
        </p:nvSpPr>
        <p:spPr>
          <a:xfrm>
            <a:off x="4823088" y="2950676"/>
            <a:ext cx="393006" cy="304412"/>
          </a:xfrm>
          <a:prstGeom prst="hept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1</a:t>
            </a:r>
          </a:p>
        </p:txBody>
      </p:sp>
      <p:sp>
        <p:nvSpPr>
          <p:cNvPr id="20" name="Семиугольник 19"/>
          <p:cNvSpPr/>
          <p:nvPr/>
        </p:nvSpPr>
        <p:spPr>
          <a:xfrm>
            <a:off x="8286579" y="2939196"/>
            <a:ext cx="393006" cy="304412"/>
          </a:xfrm>
          <a:prstGeom prst="hept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2</a:t>
            </a:r>
          </a:p>
        </p:txBody>
      </p:sp>
      <p:sp>
        <p:nvSpPr>
          <p:cNvPr id="21" name="Семиугольник 20"/>
          <p:cNvSpPr/>
          <p:nvPr/>
        </p:nvSpPr>
        <p:spPr>
          <a:xfrm>
            <a:off x="8302187" y="3583147"/>
            <a:ext cx="393006" cy="304412"/>
          </a:xfrm>
          <a:prstGeom prst="hept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3</a:t>
            </a:r>
          </a:p>
        </p:txBody>
      </p:sp>
      <p:sp>
        <p:nvSpPr>
          <p:cNvPr id="22" name="Семиугольник 21"/>
          <p:cNvSpPr/>
          <p:nvPr/>
        </p:nvSpPr>
        <p:spPr>
          <a:xfrm>
            <a:off x="4823088" y="3583147"/>
            <a:ext cx="393006" cy="304412"/>
          </a:xfrm>
          <a:prstGeom prst="hept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4</a:t>
            </a: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70EC9219-4B57-907A-276C-41D0F1749FD3}"/>
              </a:ext>
            </a:extLst>
          </p:cNvPr>
          <p:cNvGrpSpPr/>
          <p:nvPr/>
        </p:nvGrpSpPr>
        <p:grpSpPr>
          <a:xfrm>
            <a:off x="2262501" y="4137977"/>
            <a:ext cx="8874247" cy="2313359"/>
            <a:chOff x="2262501" y="4137977"/>
            <a:chExt cx="8874247" cy="2313359"/>
          </a:xfrm>
        </p:grpSpPr>
        <p:sp>
          <p:nvSpPr>
            <p:cNvPr id="3" name="Полилиния: фигура 2">
              <a:extLst>
                <a:ext uri="{FF2B5EF4-FFF2-40B4-BE49-F238E27FC236}">
                  <a16:creationId xmlns:a16="http://schemas.microsoft.com/office/drawing/2014/main" id="{D0AD59A6-00FF-8D23-76F8-4CEE45AFE664}"/>
                </a:ext>
              </a:extLst>
            </p:cNvPr>
            <p:cNvSpPr/>
            <p:nvPr/>
          </p:nvSpPr>
          <p:spPr>
            <a:xfrm>
              <a:off x="2497836" y="4350006"/>
              <a:ext cx="1955210" cy="2096982"/>
            </a:xfrm>
            <a:custGeom>
              <a:avLst/>
              <a:gdLst>
                <a:gd name="connsiteX0" fmla="*/ 0 w 1955210"/>
                <a:gd name="connsiteY0" fmla="*/ 325875 h 2096982"/>
                <a:gd name="connsiteX1" fmla="*/ 325875 w 1955210"/>
                <a:gd name="connsiteY1" fmla="*/ 0 h 2096982"/>
                <a:gd name="connsiteX2" fmla="*/ 1629335 w 1955210"/>
                <a:gd name="connsiteY2" fmla="*/ 0 h 2096982"/>
                <a:gd name="connsiteX3" fmla="*/ 1955210 w 1955210"/>
                <a:gd name="connsiteY3" fmla="*/ 325875 h 2096982"/>
                <a:gd name="connsiteX4" fmla="*/ 1955210 w 1955210"/>
                <a:gd name="connsiteY4" fmla="*/ 1771107 h 2096982"/>
                <a:gd name="connsiteX5" fmla="*/ 1629335 w 1955210"/>
                <a:gd name="connsiteY5" fmla="*/ 2096982 h 2096982"/>
                <a:gd name="connsiteX6" fmla="*/ 325875 w 1955210"/>
                <a:gd name="connsiteY6" fmla="*/ 2096982 h 2096982"/>
                <a:gd name="connsiteX7" fmla="*/ 0 w 1955210"/>
                <a:gd name="connsiteY7" fmla="*/ 1771107 h 2096982"/>
                <a:gd name="connsiteX8" fmla="*/ 0 w 1955210"/>
                <a:gd name="connsiteY8" fmla="*/ 325875 h 2096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55210" h="2096982">
                  <a:moveTo>
                    <a:pt x="0" y="325875"/>
                  </a:moveTo>
                  <a:cubicBezTo>
                    <a:pt x="0" y="145899"/>
                    <a:pt x="145899" y="0"/>
                    <a:pt x="325875" y="0"/>
                  </a:cubicBezTo>
                  <a:lnTo>
                    <a:pt x="1629335" y="0"/>
                  </a:lnTo>
                  <a:cubicBezTo>
                    <a:pt x="1809311" y="0"/>
                    <a:pt x="1955210" y="145899"/>
                    <a:pt x="1955210" y="325875"/>
                  </a:cubicBezTo>
                  <a:lnTo>
                    <a:pt x="1955210" y="1771107"/>
                  </a:lnTo>
                  <a:cubicBezTo>
                    <a:pt x="1955210" y="1951083"/>
                    <a:pt x="1809311" y="2096982"/>
                    <a:pt x="1629335" y="2096982"/>
                  </a:cubicBezTo>
                  <a:lnTo>
                    <a:pt x="325875" y="2096982"/>
                  </a:lnTo>
                  <a:cubicBezTo>
                    <a:pt x="145899" y="2096982"/>
                    <a:pt x="0" y="1951083"/>
                    <a:pt x="0" y="1771107"/>
                  </a:cubicBezTo>
                  <a:lnTo>
                    <a:pt x="0" y="325875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93008" tIns="165518" rIns="165518" bIns="165518" numCol="1" spcCol="1270" anchor="ctr" anchorCtr="0">
              <a:noAutofit/>
            </a:bodyPr>
            <a:lstStyle/>
            <a:p>
              <a:pPr lvl="0" algn="l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1200" kern="1200" dirty="0">
                  <a:latin typeface="Arial" panose="020B0604020202020204" pitchFamily="34" charset="0"/>
                  <a:cs typeface="Arial" panose="020B0604020202020204" pitchFamily="34" charset="0"/>
                </a:rPr>
                <a:t>Потенциальный заемщик подает в уполномоченный банк заявку и документы в соответствии с правилами банка</a:t>
              </a:r>
            </a:p>
          </p:txBody>
        </p:sp>
        <p:sp>
          <p:nvSpPr>
            <p:cNvPr id="4" name="Полилиния: фигура 3">
              <a:extLst>
                <a:ext uri="{FF2B5EF4-FFF2-40B4-BE49-F238E27FC236}">
                  <a16:creationId xmlns:a16="http://schemas.microsoft.com/office/drawing/2014/main" id="{A9B9E805-5C71-B195-7A74-75AEBA2B6A96}"/>
                </a:ext>
              </a:extLst>
            </p:cNvPr>
            <p:cNvSpPr/>
            <p:nvPr/>
          </p:nvSpPr>
          <p:spPr>
            <a:xfrm>
              <a:off x="2262501" y="4137977"/>
              <a:ext cx="536674" cy="537128"/>
            </a:xfrm>
            <a:custGeom>
              <a:avLst/>
              <a:gdLst>
                <a:gd name="connsiteX0" fmla="*/ 0 w 536674"/>
                <a:gd name="connsiteY0" fmla="*/ 268564 h 537128"/>
                <a:gd name="connsiteX1" fmla="*/ 268337 w 536674"/>
                <a:gd name="connsiteY1" fmla="*/ 0 h 537128"/>
                <a:gd name="connsiteX2" fmla="*/ 536674 w 536674"/>
                <a:gd name="connsiteY2" fmla="*/ 268564 h 537128"/>
                <a:gd name="connsiteX3" fmla="*/ 268337 w 536674"/>
                <a:gd name="connsiteY3" fmla="*/ 537128 h 537128"/>
                <a:gd name="connsiteX4" fmla="*/ 0 w 536674"/>
                <a:gd name="connsiteY4" fmla="*/ 268564 h 537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6674" h="537128">
                  <a:moveTo>
                    <a:pt x="0" y="268564"/>
                  </a:moveTo>
                  <a:cubicBezTo>
                    <a:pt x="0" y="120240"/>
                    <a:pt x="120139" y="0"/>
                    <a:pt x="268337" y="0"/>
                  </a:cubicBezTo>
                  <a:cubicBezTo>
                    <a:pt x="416535" y="0"/>
                    <a:pt x="536674" y="120240"/>
                    <a:pt x="536674" y="268564"/>
                  </a:cubicBezTo>
                  <a:cubicBezTo>
                    <a:pt x="536674" y="416888"/>
                    <a:pt x="416535" y="537128"/>
                    <a:pt x="268337" y="537128"/>
                  </a:cubicBezTo>
                  <a:cubicBezTo>
                    <a:pt x="120139" y="537128"/>
                    <a:pt x="0" y="416888"/>
                    <a:pt x="0" y="268564"/>
                  </a:cubicBez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8594" tIns="78661" rIns="78594" bIns="78661" numCol="1" spcCol="1270" anchor="ctr" anchorCtr="0">
              <a:noAutofit/>
            </a:bodyPr>
            <a:lstStyle/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2400" kern="1200" dirty="0"/>
                <a:t>1</a:t>
              </a:r>
            </a:p>
          </p:txBody>
        </p:sp>
        <p:sp>
          <p:nvSpPr>
            <p:cNvPr id="5" name="Полилиния: фигура 4">
              <a:extLst>
                <a:ext uri="{FF2B5EF4-FFF2-40B4-BE49-F238E27FC236}">
                  <a16:creationId xmlns:a16="http://schemas.microsoft.com/office/drawing/2014/main" id="{A02DD28F-E234-F69C-585F-9CD264F815BA}"/>
                </a:ext>
              </a:extLst>
            </p:cNvPr>
            <p:cNvSpPr/>
            <p:nvPr/>
          </p:nvSpPr>
          <p:spPr>
            <a:xfrm>
              <a:off x="4668143" y="4350006"/>
              <a:ext cx="2109176" cy="2096982"/>
            </a:xfrm>
            <a:custGeom>
              <a:avLst/>
              <a:gdLst>
                <a:gd name="connsiteX0" fmla="*/ 0 w 1955210"/>
                <a:gd name="connsiteY0" fmla="*/ 325875 h 2096982"/>
                <a:gd name="connsiteX1" fmla="*/ 325875 w 1955210"/>
                <a:gd name="connsiteY1" fmla="*/ 0 h 2096982"/>
                <a:gd name="connsiteX2" fmla="*/ 1629335 w 1955210"/>
                <a:gd name="connsiteY2" fmla="*/ 0 h 2096982"/>
                <a:gd name="connsiteX3" fmla="*/ 1955210 w 1955210"/>
                <a:gd name="connsiteY3" fmla="*/ 325875 h 2096982"/>
                <a:gd name="connsiteX4" fmla="*/ 1955210 w 1955210"/>
                <a:gd name="connsiteY4" fmla="*/ 1771107 h 2096982"/>
                <a:gd name="connsiteX5" fmla="*/ 1629335 w 1955210"/>
                <a:gd name="connsiteY5" fmla="*/ 2096982 h 2096982"/>
                <a:gd name="connsiteX6" fmla="*/ 325875 w 1955210"/>
                <a:gd name="connsiteY6" fmla="*/ 2096982 h 2096982"/>
                <a:gd name="connsiteX7" fmla="*/ 0 w 1955210"/>
                <a:gd name="connsiteY7" fmla="*/ 1771107 h 2096982"/>
                <a:gd name="connsiteX8" fmla="*/ 0 w 1955210"/>
                <a:gd name="connsiteY8" fmla="*/ 325875 h 2096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55210" h="2096982">
                  <a:moveTo>
                    <a:pt x="0" y="325875"/>
                  </a:moveTo>
                  <a:cubicBezTo>
                    <a:pt x="0" y="145899"/>
                    <a:pt x="145899" y="0"/>
                    <a:pt x="325875" y="0"/>
                  </a:cubicBezTo>
                  <a:lnTo>
                    <a:pt x="1629335" y="0"/>
                  </a:lnTo>
                  <a:cubicBezTo>
                    <a:pt x="1809311" y="0"/>
                    <a:pt x="1955210" y="145899"/>
                    <a:pt x="1955210" y="325875"/>
                  </a:cubicBezTo>
                  <a:lnTo>
                    <a:pt x="1955210" y="1771107"/>
                  </a:lnTo>
                  <a:cubicBezTo>
                    <a:pt x="1955210" y="1951083"/>
                    <a:pt x="1809311" y="2096982"/>
                    <a:pt x="1629335" y="2096982"/>
                  </a:cubicBezTo>
                  <a:lnTo>
                    <a:pt x="325875" y="2096982"/>
                  </a:lnTo>
                  <a:cubicBezTo>
                    <a:pt x="145899" y="2096982"/>
                    <a:pt x="0" y="1951083"/>
                    <a:pt x="0" y="1771107"/>
                  </a:cubicBezTo>
                  <a:lnTo>
                    <a:pt x="0" y="325875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93007" tIns="165518" rIns="165519" bIns="165518" numCol="1" spcCol="1270" anchor="ctr" anchorCtr="0">
              <a:noAutofit/>
            </a:bodyPr>
            <a:lstStyle/>
            <a:p>
              <a:pPr lvl="0" algn="l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1200" kern="1200" dirty="0">
                  <a:latin typeface="Arial" panose="020B0604020202020204" pitchFamily="34" charset="0"/>
                  <a:cs typeface="Arial" panose="020B0604020202020204" pitchFamily="34" charset="0"/>
                </a:rPr>
                <a:t>Банк проверят потенциального заемщика на соответствие требованиям и целевого назначения кредита, включает его в реестр потенциальных заемщиков и направляет реестр в Минсельхоз России</a:t>
              </a:r>
            </a:p>
          </p:txBody>
        </p:sp>
        <p:sp>
          <p:nvSpPr>
            <p:cNvPr id="7" name="Полилиния: фигура 6">
              <a:extLst>
                <a:ext uri="{FF2B5EF4-FFF2-40B4-BE49-F238E27FC236}">
                  <a16:creationId xmlns:a16="http://schemas.microsoft.com/office/drawing/2014/main" id="{FA66708B-6790-6BB0-0B1C-5688CC785A5D}"/>
                </a:ext>
              </a:extLst>
            </p:cNvPr>
            <p:cNvSpPr/>
            <p:nvPr/>
          </p:nvSpPr>
          <p:spPr>
            <a:xfrm>
              <a:off x="6992154" y="4350006"/>
              <a:ext cx="1955210" cy="2096982"/>
            </a:xfrm>
            <a:custGeom>
              <a:avLst/>
              <a:gdLst>
                <a:gd name="connsiteX0" fmla="*/ 0 w 1955210"/>
                <a:gd name="connsiteY0" fmla="*/ 325875 h 2096982"/>
                <a:gd name="connsiteX1" fmla="*/ 325875 w 1955210"/>
                <a:gd name="connsiteY1" fmla="*/ 0 h 2096982"/>
                <a:gd name="connsiteX2" fmla="*/ 1629335 w 1955210"/>
                <a:gd name="connsiteY2" fmla="*/ 0 h 2096982"/>
                <a:gd name="connsiteX3" fmla="*/ 1955210 w 1955210"/>
                <a:gd name="connsiteY3" fmla="*/ 325875 h 2096982"/>
                <a:gd name="connsiteX4" fmla="*/ 1955210 w 1955210"/>
                <a:gd name="connsiteY4" fmla="*/ 1771107 h 2096982"/>
                <a:gd name="connsiteX5" fmla="*/ 1629335 w 1955210"/>
                <a:gd name="connsiteY5" fmla="*/ 2096982 h 2096982"/>
                <a:gd name="connsiteX6" fmla="*/ 325875 w 1955210"/>
                <a:gd name="connsiteY6" fmla="*/ 2096982 h 2096982"/>
                <a:gd name="connsiteX7" fmla="*/ 0 w 1955210"/>
                <a:gd name="connsiteY7" fmla="*/ 1771107 h 2096982"/>
                <a:gd name="connsiteX8" fmla="*/ 0 w 1955210"/>
                <a:gd name="connsiteY8" fmla="*/ 325875 h 2096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55210" h="2096982">
                  <a:moveTo>
                    <a:pt x="0" y="325875"/>
                  </a:moveTo>
                  <a:cubicBezTo>
                    <a:pt x="0" y="145899"/>
                    <a:pt x="145899" y="0"/>
                    <a:pt x="325875" y="0"/>
                  </a:cubicBezTo>
                  <a:lnTo>
                    <a:pt x="1629335" y="0"/>
                  </a:lnTo>
                  <a:cubicBezTo>
                    <a:pt x="1809311" y="0"/>
                    <a:pt x="1955210" y="145899"/>
                    <a:pt x="1955210" y="325875"/>
                  </a:cubicBezTo>
                  <a:lnTo>
                    <a:pt x="1955210" y="1771107"/>
                  </a:lnTo>
                  <a:cubicBezTo>
                    <a:pt x="1955210" y="1951083"/>
                    <a:pt x="1809311" y="2096982"/>
                    <a:pt x="1629335" y="2096982"/>
                  </a:cubicBezTo>
                  <a:lnTo>
                    <a:pt x="325875" y="2096982"/>
                  </a:lnTo>
                  <a:cubicBezTo>
                    <a:pt x="145899" y="2096982"/>
                    <a:pt x="0" y="1951083"/>
                    <a:pt x="0" y="1771107"/>
                  </a:cubicBezTo>
                  <a:lnTo>
                    <a:pt x="0" y="325875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93008" tIns="165518" rIns="165518" bIns="165518" numCol="1" spcCol="1270" anchor="ctr" anchorCtr="0">
              <a:noAutofit/>
            </a:bodyPr>
            <a:lstStyle/>
            <a:p>
              <a:pPr marL="0" lvl="0" indent="0" algn="l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1200" kern="1200" dirty="0">
                  <a:latin typeface="Arial" panose="020B0604020202020204" pitchFamily="34" charset="0"/>
                  <a:cs typeface="Arial" panose="020B0604020202020204" pitchFamily="34" charset="0"/>
                </a:rPr>
                <a:t>Минсельхоз России рассматривает полученные документы и направляет уведомление о включении или не включении потенциального заемщика в реестр заемщиков</a:t>
              </a:r>
            </a:p>
          </p:txBody>
        </p:sp>
        <p:sp>
          <p:nvSpPr>
            <p:cNvPr id="11" name="Полилиния: фигура 10">
              <a:extLst>
                <a:ext uri="{FF2B5EF4-FFF2-40B4-BE49-F238E27FC236}">
                  <a16:creationId xmlns:a16="http://schemas.microsoft.com/office/drawing/2014/main" id="{C50F4CB8-527A-76F9-2344-6D3114B5D11C}"/>
                </a:ext>
              </a:extLst>
            </p:cNvPr>
            <p:cNvSpPr/>
            <p:nvPr/>
          </p:nvSpPr>
          <p:spPr>
            <a:xfrm>
              <a:off x="9181538" y="4354354"/>
              <a:ext cx="1955210" cy="2096982"/>
            </a:xfrm>
            <a:custGeom>
              <a:avLst/>
              <a:gdLst>
                <a:gd name="connsiteX0" fmla="*/ 0 w 1955210"/>
                <a:gd name="connsiteY0" fmla="*/ 325875 h 2096982"/>
                <a:gd name="connsiteX1" fmla="*/ 325875 w 1955210"/>
                <a:gd name="connsiteY1" fmla="*/ 0 h 2096982"/>
                <a:gd name="connsiteX2" fmla="*/ 1629335 w 1955210"/>
                <a:gd name="connsiteY2" fmla="*/ 0 h 2096982"/>
                <a:gd name="connsiteX3" fmla="*/ 1955210 w 1955210"/>
                <a:gd name="connsiteY3" fmla="*/ 325875 h 2096982"/>
                <a:gd name="connsiteX4" fmla="*/ 1955210 w 1955210"/>
                <a:gd name="connsiteY4" fmla="*/ 1771107 h 2096982"/>
                <a:gd name="connsiteX5" fmla="*/ 1629335 w 1955210"/>
                <a:gd name="connsiteY5" fmla="*/ 2096982 h 2096982"/>
                <a:gd name="connsiteX6" fmla="*/ 325875 w 1955210"/>
                <a:gd name="connsiteY6" fmla="*/ 2096982 h 2096982"/>
                <a:gd name="connsiteX7" fmla="*/ 0 w 1955210"/>
                <a:gd name="connsiteY7" fmla="*/ 1771107 h 2096982"/>
                <a:gd name="connsiteX8" fmla="*/ 0 w 1955210"/>
                <a:gd name="connsiteY8" fmla="*/ 325875 h 2096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55210" h="2096982">
                  <a:moveTo>
                    <a:pt x="0" y="325875"/>
                  </a:moveTo>
                  <a:cubicBezTo>
                    <a:pt x="0" y="145899"/>
                    <a:pt x="145899" y="0"/>
                    <a:pt x="325875" y="0"/>
                  </a:cubicBezTo>
                  <a:lnTo>
                    <a:pt x="1629335" y="0"/>
                  </a:lnTo>
                  <a:cubicBezTo>
                    <a:pt x="1809311" y="0"/>
                    <a:pt x="1955210" y="145899"/>
                    <a:pt x="1955210" y="325875"/>
                  </a:cubicBezTo>
                  <a:lnTo>
                    <a:pt x="1955210" y="1771107"/>
                  </a:lnTo>
                  <a:cubicBezTo>
                    <a:pt x="1955210" y="1951083"/>
                    <a:pt x="1809311" y="2096982"/>
                    <a:pt x="1629335" y="2096982"/>
                  </a:cubicBezTo>
                  <a:lnTo>
                    <a:pt x="325875" y="2096982"/>
                  </a:lnTo>
                  <a:cubicBezTo>
                    <a:pt x="145899" y="2096982"/>
                    <a:pt x="0" y="1951083"/>
                    <a:pt x="0" y="1771107"/>
                  </a:cubicBezTo>
                  <a:lnTo>
                    <a:pt x="0" y="325875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12833" tIns="85344" rIns="85345" bIns="85344" numCol="1" spcCol="1270" anchor="ctr" anchorCtr="0">
              <a:noAutofit/>
            </a:bodyPr>
            <a:lstStyle/>
            <a:p>
              <a:pPr marL="0" lvl="0" indent="0" algn="l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1200" kern="1200" dirty="0">
                  <a:latin typeface="Arial" panose="020B0604020202020204" pitchFamily="34" charset="0"/>
                  <a:cs typeface="Arial" panose="020B0604020202020204" pitchFamily="34" charset="0"/>
                </a:rPr>
                <a:t>Банк выдает кредит заемщику при положительном решении Минсельхоза России</a:t>
              </a:r>
            </a:p>
          </p:txBody>
        </p:sp>
      </p:grpSp>
      <p:sp>
        <p:nvSpPr>
          <p:cNvPr id="25" name="Полилиния: фигура 24">
            <a:extLst>
              <a:ext uri="{FF2B5EF4-FFF2-40B4-BE49-F238E27FC236}">
                <a16:creationId xmlns:a16="http://schemas.microsoft.com/office/drawing/2014/main" id="{7D18FCF7-1EB9-10B8-83DA-26CBB8F1352B}"/>
              </a:ext>
            </a:extLst>
          </p:cNvPr>
          <p:cNvSpPr/>
          <p:nvPr/>
        </p:nvSpPr>
        <p:spPr>
          <a:xfrm>
            <a:off x="4453046" y="4185565"/>
            <a:ext cx="536674" cy="537128"/>
          </a:xfrm>
          <a:custGeom>
            <a:avLst/>
            <a:gdLst>
              <a:gd name="connsiteX0" fmla="*/ 0 w 536674"/>
              <a:gd name="connsiteY0" fmla="*/ 268564 h 537128"/>
              <a:gd name="connsiteX1" fmla="*/ 268337 w 536674"/>
              <a:gd name="connsiteY1" fmla="*/ 0 h 537128"/>
              <a:gd name="connsiteX2" fmla="*/ 536674 w 536674"/>
              <a:gd name="connsiteY2" fmla="*/ 268564 h 537128"/>
              <a:gd name="connsiteX3" fmla="*/ 268337 w 536674"/>
              <a:gd name="connsiteY3" fmla="*/ 537128 h 537128"/>
              <a:gd name="connsiteX4" fmla="*/ 0 w 536674"/>
              <a:gd name="connsiteY4" fmla="*/ 268564 h 537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6674" h="537128">
                <a:moveTo>
                  <a:pt x="0" y="268564"/>
                </a:moveTo>
                <a:cubicBezTo>
                  <a:pt x="0" y="120240"/>
                  <a:pt x="120139" y="0"/>
                  <a:pt x="268337" y="0"/>
                </a:cubicBezTo>
                <a:cubicBezTo>
                  <a:pt x="416535" y="0"/>
                  <a:pt x="536674" y="120240"/>
                  <a:pt x="536674" y="268564"/>
                </a:cubicBezTo>
                <a:cubicBezTo>
                  <a:pt x="536674" y="416888"/>
                  <a:pt x="416535" y="537128"/>
                  <a:pt x="268337" y="537128"/>
                </a:cubicBezTo>
                <a:cubicBezTo>
                  <a:pt x="120139" y="537128"/>
                  <a:pt x="0" y="416888"/>
                  <a:pt x="0" y="268564"/>
                </a:cubicBez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8594" tIns="78661" rIns="78594" bIns="78661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ru-RU" sz="2400" dirty="0"/>
              <a:t>2</a:t>
            </a:r>
            <a:endParaRPr lang="ru-RU" sz="2400" kern="1200" dirty="0"/>
          </a:p>
        </p:txBody>
      </p:sp>
      <p:sp>
        <p:nvSpPr>
          <p:cNvPr id="26" name="Полилиния: фигура 25">
            <a:extLst>
              <a:ext uri="{FF2B5EF4-FFF2-40B4-BE49-F238E27FC236}">
                <a16:creationId xmlns:a16="http://schemas.microsoft.com/office/drawing/2014/main" id="{78C44442-CBD1-91A4-5371-ACA24312D380}"/>
              </a:ext>
            </a:extLst>
          </p:cNvPr>
          <p:cNvSpPr/>
          <p:nvPr/>
        </p:nvSpPr>
        <p:spPr>
          <a:xfrm>
            <a:off x="6869696" y="4137977"/>
            <a:ext cx="536674" cy="537128"/>
          </a:xfrm>
          <a:custGeom>
            <a:avLst/>
            <a:gdLst>
              <a:gd name="connsiteX0" fmla="*/ 0 w 536674"/>
              <a:gd name="connsiteY0" fmla="*/ 268564 h 537128"/>
              <a:gd name="connsiteX1" fmla="*/ 268337 w 536674"/>
              <a:gd name="connsiteY1" fmla="*/ 0 h 537128"/>
              <a:gd name="connsiteX2" fmla="*/ 536674 w 536674"/>
              <a:gd name="connsiteY2" fmla="*/ 268564 h 537128"/>
              <a:gd name="connsiteX3" fmla="*/ 268337 w 536674"/>
              <a:gd name="connsiteY3" fmla="*/ 537128 h 537128"/>
              <a:gd name="connsiteX4" fmla="*/ 0 w 536674"/>
              <a:gd name="connsiteY4" fmla="*/ 268564 h 537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6674" h="537128">
                <a:moveTo>
                  <a:pt x="0" y="268564"/>
                </a:moveTo>
                <a:cubicBezTo>
                  <a:pt x="0" y="120240"/>
                  <a:pt x="120139" y="0"/>
                  <a:pt x="268337" y="0"/>
                </a:cubicBezTo>
                <a:cubicBezTo>
                  <a:pt x="416535" y="0"/>
                  <a:pt x="536674" y="120240"/>
                  <a:pt x="536674" y="268564"/>
                </a:cubicBezTo>
                <a:cubicBezTo>
                  <a:pt x="536674" y="416888"/>
                  <a:pt x="416535" y="537128"/>
                  <a:pt x="268337" y="537128"/>
                </a:cubicBezTo>
                <a:cubicBezTo>
                  <a:pt x="120139" y="537128"/>
                  <a:pt x="0" y="416888"/>
                  <a:pt x="0" y="268564"/>
                </a:cubicBez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8594" tIns="78661" rIns="78594" bIns="78661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ru-RU" sz="2400" dirty="0"/>
              <a:t>3</a:t>
            </a:r>
            <a:endParaRPr lang="ru-RU" sz="2400" kern="1200" dirty="0"/>
          </a:p>
        </p:txBody>
      </p:sp>
      <p:sp>
        <p:nvSpPr>
          <p:cNvPr id="27" name="Полилиния: фигура 26">
            <a:extLst>
              <a:ext uri="{FF2B5EF4-FFF2-40B4-BE49-F238E27FC236}">
                <a16:creationId xmlns:a16="http://schemas.microsoft.com/office/drawing/2014/main" id="{51C1494F-2DA6-7C00-B455-8418B21E3B41}"/>
              </a:ext>
            </a:extLst>
          </p:cNvPr>
          <p:cNvSpPr/>
          <p:nvPr/>
        </p:nvSpPr>
        <p:spPr>
          <a:xfrm>
            <a:off x="8947364" y="4185565"/>
            <a:ext cx="536674" cy="537128"/>
          </a:xfrm>
          <a:custGeom>
            <a:avLst/>
            <a:gdLst>
              <a:gd name="connsiteX0" fmla="*/ 0 w 536674"/>
              <a:gd name="connsiteY0" fmla="*/ 268564 h 537128"/>
              <a:gd name="connsiteX1" fmla="*/ 268337 w 536674"/>
              <a:gd name="connsiteY1" fmla="*/ 0 h 537128"/>
              <a:gd name="connsiteX2" fmla="*/ 536674 w 536674"/>
              <a:gd name="connsiteY2" fmla="*/ 268564 h 537128"/>
              <a:gd name="connsiteX3" fmla="*/ 268337 w 536674"/>
              <a:gd name="connsiteY3" fmla="*/ 537128 h 537128"/>
              <a:gd name="connsiteX4" fmla="*/ 0 w 536674"/>
              <a:gd name="connsiteY4" fmla="*/ 268564 h 537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6674" h="537128">
                <a:moveTo>
                  <a:pt x="0" y="268564"/>
                </a:moveTo>
                <a:cubicBezTo>
                  <a:pt x="0" y="120240"/>
                  <a:pt x="120139" y="0"/>
                  <a:pt x="268337" y="0"/>
                </a:cubicBezTo>
                <a:cubicBezTo>
                  <a:pt x="416535" y="0"/>
                  <a:pt x="536674" y="120240"/>
                  <a:pt x="536674" y="268564"/>
                </a:cubicBezTo>
                <a:cubicBezTo>
                  <a:pt x="536674" y="416888"/>
                  <a:pt x="416535" y="537128"/>
                  <a:pt x="268337" y="537128"/>
                </a:cubicBezTo>
                <a:cubicBezTo>
                  <a:pt x="120139" y="537128"/>
                  <a:pt x="0" y="416888"/>
                  <a:pt x="0" y="268564"/>
                </a:cubicBez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8594" tIns="78661" rIns="78594" bIns="78661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ru-RU" sz="2400" dirty="0"/>
              <a:t>4</a:t>
            </a:r>
            <a:endParaRPr lang="ru-RU" sz="2400" kern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Місце для номера слайда 4"/>
          <p:cNvSpPr>
            <a:spLocks noGrp="1"/>
          </p:cNvSpPr>
          <p:nvPr>
            <p:ph type="sldNum" sz="quarter" idx="13"/>
          </p:nvPr>
        </p:nvSpPr>
        <p:spPr bwMode="auto">
          <a:xfrm>
            <a:off x="11576482" y="6424135"/>
            <a:ext cx="491813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uk-UA" altLang="ru-RU" sz="1600" dirty="0">
              <a:solidFill>
                <a:schemeClr val="accent1"/>
              </a:solidFill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935F2879-8899-4387-BB4C-F79EB47C58CB}" type="slidenum">
              <a:rPr lang="uk-UA" altLang="ru-RU" sz="1600" smtClean="0">
                <a:solidFill>
                  <a:schemeClr val="accent1"/>
                </a:solidFill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16</a:t>
            </a:fld>
            <a:endParaRPr lang="uk-UA" altLang="ru-RU" sz="1600" dirty="0">
              <a:solidFill>
                <a:schemeClr val="accent1"/>
              </a:solidFill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uk-UA" altLang="ru-RU" sz="1600" dirty="0">
              <a:solidFill>
                <a:schemeClr val="accent1"/>
              </a:solidFill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681163" y="485775"/>
            <a:ext cx="7499350" cy="1143000"/>
          </a:xfrm>
          <a:prstGeom prst="rect">
            <a:avLst/>
          </a:prstGeom>
        </p:spPr>
        <p:txBody>
          <a:bodyPr anchor="ctr">
            <a:normAutofit fontScale="97500"/>
          </a:bodyPr>
          <a:lstStyle/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endParaRPr lang="ru-RU" sz="2400" b="1" dirty="0">
              <a:solidFill>
                <a:schemeClr val="accent5">
                  <a:lumMod val="75000"/>
                </a:schemeClr>
              </a:solidFill>
              <a:latin typeface="+mn-lt"/>
              <a:ea typeface="+mj-ea"/>
              <a:cs typeface="+mj-cs"/>
            </a:endParaRPr>
          </a:p>
        </p:txBody>
      </p:sp>
      <p:sp>
        <p:nvSpPr>
          <p:cNvPr id="38918" name="TextBox 8"/>
          <p:cNvSpPr txBox="1">
            <a:spLocks noChangeArrowheads="1"/>
          </p:cNvSpPr>
          <p:nvPr/>
        </p:nvSpPr>
        <p:spPr bwMode="auto">
          <a:xfrm>
            <a:off x="2258945" y="249336"/>
            <a:ext cx="9423972" cy="6586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ru-RU" altLang="ru-RU" sz="2400" dirty="0">
                <a:latin typeface="+mn-lt"/>
                <a:cs typeface="Arial" panose="020B0604020202020204" pitchFamily="34" charset="0"/>
              </a:rPr>
              <a:t>3. </a:t>
            </a:r>
            <a:r>
              <a:rPr lang="ru-RU" altLang="ru-RU" sz="2200" dirty="0">
                <a:latin typeface="Arial" panose="020B0604020202020204" pitchFamily="34" charset="0"/>
                <a:cs typeface="Arial" panose="020B0604020202020204" pitchFamily="34" charset="0"/>
              </a:rPr>
              <a:t>ВОЗМЕЩЕНИЕ ЧАСТИ ПРЯМЫХ ПОНЕСЕННЫХ ЗАТРАТ НА СОЗДАНИЕ И МОДЕРНИЗАЦИЮ ОБЪЕКТОВ В АПК</a:t>
            </a:r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2454467458"/>
              </p:ext>
            </p:extLst>
          </p:nvPr>
        </p:nvGraphicFramePr>
        <p:xfrm>
          <a:off x="2055814" y="925350"/>
          <a:ext cx="9830234" cy="8898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Скругленный прямоугольник 10">
            <a:extLst>
              <a:ext uri="{FF2B5EF4-FFF2-40B4-BE49-F238E27FC236}">
                <a16:creationId xmlns:a16="http://schemas.microsoft.com/office/drawing/2014/main" id="{4D26088E-7A9D-AF09-1AE9-4DCBC9938442}"/>
              </a:ext>
            </a:extLst>
          </p:cNvPr>
          <p:cNvSpPr/>
          <p:nvPr/>
        </p:nvSpPr>
        <p:spPr>
          <a:xfrm>
            <a:off x="2055814" y="1894965"/>
            <a:ext cx="9830234" cy="11854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Условия:</a:t>
            </a:r>
          </a:p>
          <a:p>
            <a:pPr marL="228600" indent="-228600">
              <a:buFontTx/>
              <a:buAutoNum type="arabicPeriod"/>
              <a:defRPr/>
            </a:pPr>
            <a:r>
              <a:rPr 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Строительство и (или) модернизация объекта начаты не более чем за 3 года, предшествующие году предоставления субсидии;</a:t>
            </a:r>
          </a:p>
          <a:p>
            <a:pPr marL="228600" indent="-228600">
              <a:buFontTx/>
              <a:buAutoNum type="arabicPeriod"/>
              <a:defRPr/>
            </a:pPr>
            <a:r>
              <a:rPr 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Объект введен в эксплуатацию;</a:t>
            </a:r>
          </a:p>
          <a:p>
            <a:pPr marL="228600" indent="-228600">
              <a:buFontTx/>
              <a:buAutoNum type="arabicPeriod"/>
              <a:defRPr/>
            </a:pPr>
            <a:r>
              <a:rPr 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Инвестиционный проект соответствует критериям отбора и одобрен Минсельхозом России;</a:t>
            </a:r>
          </a:p>
          <a:p>
            <a:pPr marL="228600" indent="-228600">
              <a:buFontTx/>
              <a:buAutoNum type="arabicPeriod"/>
              <a:defRPr/>
            </a:pPr>
            <a:r>
              <a:rPr 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Наличие</a:t>
            </a:r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- государственной экспертизы на проектную документацию</a:t>
            </a:r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ru-RU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- бизнес-план</a:t>
            </a:r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  <a:r>
              <a:rPr 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инвестиционного проекта</a:t>
            </a:r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C3DE3C07-54B8-A4D6-6CB7-9CC7446637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6440488"/>
              </p:ext>
            </p:extLst>
          </p:nvPr>
        </p:nvGraphicFramePr>
        <p:xfrm>
          <a:off x="2055814" y="3142214"/>
          <a:ext cx="9830235" cy="3278783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2711009">
                  <a:extLst>
                    <a:ext uri="{9D8B030D-6E8A-4147-A177-3AD203B41FA5}">
                      <a16:colId xmlns:a16="http://schemas.microsoft.com/office/drawing/2014/main" val="1564296765"/>
                    </a:ext>
                  </a:extLst>
                </a:gridCol>
                <a:gridCol w="1753277">
                  <a:extLst>
                    <a:ext uri="{9D8B030D-6E8A-4147-A177-3AD203B41FA5}">
                      <a16:colId xmlns:a16="http://schemas.microsoft.com/office/drawing/2014/main" val="1606694163"/>
                    </a:ext>
                  </a:extLst>
                </a:gridCol>
                <a:gridCol w="2231175">
                  <a:extLst>
                    <a:ext uri="{9D8B030D-6E8A-4147-A177-3AD203B41FA5}">
                      <a16:colId xmlns:a16="http://schemas.microsoft.com/office/drawing/2014/main" val="1747931858"/>
                    </a:ext>
                  </a:extLst>
                </a:gridCol>
                <a:gridCol w="1866418">
                  <a:extLst>
                    <a:ext uri="{9D8B030D-6E8A-4147-A177-3AD203B41FA5}">
                      <a16:colId xmlns:a16="http://schemas.microsoft.com/office/drawing/2014/main" val="3000177177"/>
                    </a:ext>
                  </a:extLst>
                </a:gridCol>
                <a:gridCol w="1268356">
                  <a:extLst>
                    <a:ext uri="{9D8B030D-6E8A-4147-A177-3AD203B41FA5}">
                      <a16:colId xmlns:a16="http://schemas.microsoft.com/office/drawing/2014/main" val="2311167021"/>
                    </a:ext>
                  </a:extLst>
                </a:gridCol>
              </a:tblGrid>
              <a:tr h="1029297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Объекты АПК </a:t>
                      </a:r>
                    </a:p>
                  </a:txBody>
                  <a:tcPr marL="72000" marR="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Направление</a:t>
                      </a:r>
                    </a:p>
                  </a:txBody>
                  <a:tcPr marL="91430" marR="91430" marT="45708" marB="457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Размер возмещения из федерального и областного бюджетов с учетом уровня софинансирования </a:t>
                      </a:r>
                    </a:p>
                  </a:txBody>
                  <a:tcPr marL="91430" marR="91430" marT="45708" marB="457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Размер возмещения из </a:t>
                      </a: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областного бюджета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сверх уровня софинансирования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08" marB="457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Объект затрат</a:t>
                      </a:r>
                    </a:p>
                  </a:txBody>
                  <a:tcPr marL="91430" marR="91430" marT="45708" marB="457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69291474"/>
                  </a:ext>
                </a:extLst>
              </a:tr>
              <a:tr h="338346">
                <a:tc>
                  <a:txBody>
                    <a:bodyPr/>
                    <a:lstStyle/>
                    <a:p>
                      <a:pPr algn="l"/>
                      <a:r>
                        <a:rPr lang="ru-RU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</a:t>
                      </a:r>
                      <a:r>
                        <a:rPr lang="ru-RU" sz="11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Хранилища </a:t>
                      </a:r>
                      <a:r>
                        <a:rPr lang="ru-RU" sz="11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картофеля и овощей </a:t>
                      </a:r>
                      <a:endParaRPr lang="ru-RU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0" marT="45708" marB="457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Создание и (или) модернизация</a:t>
                      </a:r>
                    </a:p>
                  </a:txBody>
                  <a:tcPr marL="91430" marR="91430" marT="45708" marB="457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25%</a:t>
                      </a:r>
                    </a:p>
                  </a:txBody>
                  <a:tcPr marL="91430" marR="91430" marT="45708" marB="457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6"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Х</a:t>
                      </a:r>
                    </a:p>
                  </a:txBody>
                  <a:tcPr marL="91430" marR="91430" marT="45708" marB="457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6"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Фактическая стоимость, но не выше предельной стоимости</a:t>
                      </a:r>
                    </a:p>
                  </a:txBody>
                  <a:tcPr marL="91430" marR="91430" marT="45708" marB="457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76476919"/>
                  </a:ext>
                </a:extLst>
              </a:tr>
              <a:tr h="3513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 </a:t>
                      </a:r>
                      <a:r>
                        <a:rPr lang="ru-RU" sz="11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Плодохранилища</a:t>
                      </a:r>
                      <a:endParaRPr lang="ru-RU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0" marT="45708" marB="457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Создание и (или) модернизация</a:t>
                      </a:r>
                    </a:p>
                  </a:txBody>
                  <a:tcPr marL="91430" marR="91430" marT="45708" marB="457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25%</a:t>
                      </a:r>
                    </a:p>
                  </a:txBody>
                  <a:tcPr marL="91430" marR="91430" marT="45708" marB="457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08" marB="457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marL="91430" marR="91430" marT="45708" marB="457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52325583"/>
                  </a:ext>
                </a:extLst>
              </a:tr>
              <a:tr h="283646">
                <a:tc rowSpan="2">
                  <a:txBody>
                    <a:bodyPr/>
                    <a:lstStyle/>
                    <a:p>
                      <a:pPr algn="l"/>
                      <a:r>
                        <a:rPr lang="ru-RU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</a:t>
                      </a:r>
                      <a:r>
                        <a:rPr lang="ru-RU" sz="11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Животноводческие молочные комплексы</a:t>
                      </a:r>
                      <a:endParaRPr lang="ru-RU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0" marT="45708" marB="457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Создание</a:t>
                      </a:r>
                      <a:endParaRPr lang="ru-RU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08" marB="457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42%</a:t>
                      </a:r>
                    </a:p>
                  </a:txBody>
                  <a:tcPr marL="91430" marR="91430" marT="45708" marB="457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08" marB="457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/>
                    </a:p>
                  </a:txBody>
                  <a:tcPr marL="91430" marR="91430" marT="45708" marB="457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11982549"/>
                  </a:ext>
                </a:extLst>
              </a:tr>
              <a:tr h="14062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Модернизация</a:t>
                      </a:r>
                    </a:p>
                  </a:txBody>
                  <a:tcPr marL="91430" marR="91430" marT="45708" marB="457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50%</a:t>
                      </a:r>
                    </a:p>
                  </a:txBody>
                  <a:tcPr marL="91430" marR="91430" marT="45708" marB="457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08" marB="457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6735736"/>
                  </a:ext>
                </a:extLst>
              </a:tr>
              <a:tr h="344464">
                <a:tc>
                  <a:txBody>
                    <a:bodyPr/>
                    <a:lstStyle/>
                    <a:p>
                      <a:r>
                        <a:rPr lang="ru-RU" sz="11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 </a:t>
                      </a:r>
                      <a:r>
                        <a:rPr kumimoji="0" lang="ru-RU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Селекционно-семеноводческие центры в растениеводстве</a:t>
                      </a:r>
                      <a:endParaRPr lang="ru-RU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0" marT="45708" marB="457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Создание и (или) модернизация</a:t>
                      </a:r>
                    </a:p>
                  </a:txBody>
                  <a:tcPr marL="91430" marR="91430" marT="45708" marB="457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50%</a:t>
                      </a:r>
                    </a:p>
                  </a:txBody>
                  <a:tcPr marL="91430" marR="91430" marT="45708" marB="457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11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30" marR="91430" marT="45708" marB="457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marL="91430" marR="91430" marT="45708" marB="457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01314639"/>
                  </a:ext>
                </a:extLst>
              </a:tr>
              <a:tr h="408555">
                <a:tc>
                  <a:txBody>
                    <a:bodyPr/>
                    <a:lstStyle/>
                    <a:p>
                      <a:pPr algn="l"/>
                      <a:r>
                        <a:rPr lang="ru-RU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 </a:t>
                      </a:r>
                      <a:r>
                        <a:rPr lang="ru-RU" sz="11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Селекционно-генетические центры в птицеводстве</a:t>
                      </a:r>
                      <a:endParaRPr lang="ru-RU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0" marT="45708" marB="457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Создание и (или) модернизация</a:t>
                      </a:r>
                    </a:p>
                  </a:txBody>
                  <a:tcPr marL="91430" marR="91430" marT="45708" marB="457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25%</a:t>
                      </a:r>
                    </a:p>
                  </a:txBody>
                  <a:tcPr marL="91430" marR="91430" marT="45708" marB="457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08" marB="457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1200" dirty="0">
                        <a:latin typeface="+mn-lt"/>
                      </a:endParaRPr>
                    </a:p>
                  </a:txBody>
                  <a:tcPr marL="91430" marR="91430" marT="45708" marB="457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453813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595004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Місце для номера слайда 4"/>
          <p:cNvSpPr>
            <a:spLocks noGrp="1"/>
          </p:cNvSpPr>
          <p:nvPr>
            <p:ph type="sldNum" sz="quarter" idx="13"/>
          </p:nvPr>
        </p:nvSpPr>
        <p:spPr bwMode="auto">
          <a:xfrm>
            <a:off x="11611991" y="6492875"/>
            <a:ext cx="417252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uk-UA" altLang="ru-RU" sz="1600" dirty="0">
              <a:solidFill>
                <a:schemeClr val="accent1"/>
              </a:solidFill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935F2879-8899-4387-BB4C-F79EB47C58CB}" type="slidenum">
              <a:rPr lang="uk-UA" altLang="ru-RU" sz="1600" smtClean="0">
                <a:solidFill>
                  <a:schemeClr val="accent1"/>
                </a:solidFill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17</a:t>
            </a:fld>
            <a:endParaRPr lang="uk-UA" altLang="ru-RU" sz="1600" dirty="0">
              <a:solidFill>
                <a:schemeClr val="accent1"/>
              </a:solidFill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uk-UA" altLang="ru-RU" sz="1600" dirty="0">
              <a:solidFill>
                <a:schemeClr val="accent1"/>
              </a:solidFill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681163" y="485775"/>
            <a:ext cx="7499350" cy="1143000"/>
          </a:xfrm>
          <a:prstGeom prst="rect">
            <a:avLst/>
          </a:prstGeom>
        </p:spPr>
        <p:txBody>
          <a:bodyPr anchor="ctr">
            <a:normAutofit fontScale="97500"/>
          </a:bodyPr>
          <a:lstStyle/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endParaRPr lang="ru-RU" sz="2400" b="1" dirty="0">
              <a:solidFill>
                <a:schemeClr val="accent5">
                  <a:lumMod val="75000"/>
                </a:schemeClr>
              </a:solidFill>
              <a:latin typeface="+mn-lt"/>
              <a:ea typeface="+mj-ea"/>
              <a:cs typeface="+mj-cs"/>
            </a:endParaRPr>
          </a:p>
        </p:txBody>
      </p:sp>
      <p:sp>
        <p:nvSpPr>
          <p:cNvPr id="38918" name="TextBox 8"/>
          <p:cNvSpPr txBox="1">
            <a:spLocks noChangeArrowheads="1"/>
          </p:cNvSpPr>
          <p:nvPr/>
        </p:nvSpPr>
        <p:spPr bwMode="auto">
          <a:xfrm>
            <a:off x="2325447" y="642220"/>
            <a:ext cx="9423972" cy="634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ru-RU" altLang="ru-RU" sz="2200" dirty="0">
                <a:latin typeface="Arial" panose="020B0604020202020204" pitchFamily="34" charset="0"/>
                <a:cs typeface="Arial" panose="020B0604020202020204" pitchFamily="34" charset="0"/>
              </a:rPr>
              <a:t>3. ВОЗМЕЩЕНИЕ ЧАСТИ ПРЯМЫХ ПОНЕСЕННЫХ ЗАТРАТ НА СОЗДАНИЕ И МОДЕРНИЗАЦИЮ ОБЪЕКТО В АПК</a:t>
            </a: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42411B16-1FA3-9300-B37B-AB81F6FB71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9305184"/>
              </p:ext>
            </p:extLst>
          </p:nvPr>
        </p:nvGraphicFramePr>
        <p:xfrm>
          <a:off x="2095465" y="1628775"/>
          <a:ext cx="9653954" cy="4790206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3843696">
                  <a:extLst>
                    <a:ext uri="{9D8B030D-6E8A-4147-A177-3AD203B41FA5}">
                      <a16:colId xmlns:a16="http://schemas.microsoft.com/office/drawing/2014/main" val="1564296765"/>
                    </a:ext>
                  </a:extLst>
                </a:gridCol>
                <a:gridCol w="1640194">
                  <a:extLst>
                    <a:ext uri="{9D8B030D-6E8A-4147-A177-3AD203B41FA5}">
                      <a16:colId xmlns:a16="http://schemas.microsoft.com/office/drawing/2014/main" val="1606694163"/>
                    </a:ext>
                  </a:extLst>
                </a:gridCol>
                <a:gridCol w="1314514">
                  <a:extLst>
                    <a:ext uri="{9D8B030D-6E8A-4147-A177-3AD203B41FA5}">
                      <a16:colId xmlns:a16="http://schemas.microsoft.com/office/drawing/2014/main" val="1747931858"/>
                    </a:ext>
                  </a:extLst>
                </a:gridCol>
                <a:gridCol w="1688846">
                  <a:extLst>
                    <a:ext uri="{9D8B030D-6E8A-4147-A177-3AD203B41FA5}">
                      <a16:colId xmlns:a16="http://schemas.microsoft.com/office/drawing/2014/main" val="1748120155"/>
                    </a:ext>
                  </a:extLst>
                </a:gridCol>
                <a:gridCol w="1166704">
                  <a:extLst>
                    <a:ext uri="{9D8B030D-6E8A-4147-A177-3AD203B41FA5}">
                      <a16:colId xmlns:a16="http://schemas.microsoft.com/office/drawing/2014/main" val="2311167021"/>
                    </a:ext>
                  </a:extLst>
                </a:gridCol>
              </a:tblGrid>
              <a:tr h="1174202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Объекты АПК </a:t>
                      </a:r>
                    </a:p>
                  </a:txBody>
                  <a:tcPr marL="72000" marR="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Направление</a:t>
                      </a:r>
                    </a:p>
                  </a:txBody>
                  <a:tcPr marL="91430" marR="91430" marT="45708" marB="457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Размер возмещения из ФБ и ОБ с учетом уровня софинансирования </a:t>
                      </a:r>
                    </a:p>
                  </a:txBody>
                  <a:tcPr marL="91430" marR="91430" marT="45708" marB="457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Размер возмещения из </a:t>
                      </a: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 сверх уровня софинансирования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08" marB="457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Объект затрат</a:t>
                      </a:r>
                    </a:p>
                  </a:txBody>
                  <a:tcPr marL="91430" marR="91430" marT="45708" marB="457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69291474"/>
                  </a:ext>
                </a:extLst>
              </a:tr>
              <a:tr h="336947">
                <a:tc>
                  <a:txBody>
                    <a:bodyPr/>
                    <a:lstStyle/>
                    <a:p>
                      <a:pPr algn="l"/>
                      <a:r>
                        <a:rPr lang="ru-RU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 Овцеводческих комплексов (ферм) мясного направления</a:t>
                      </a:r>
                    </a:p>
                  </a:txBody>
                  <a:tcPr marL="72000" marR="0" marT="45708" marB="457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Создание и (или) модернизация</a:t>
                      </a:r>
                    </a:p>
                  </a:txBody>
                  <a:tcPr marL="91430" marR="91430" marT="45708" marB="457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rgbClr val="26262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25%</a:t>
                      </a:r>
                    </a:p>
                  </a:txBody>
                  <a:tcPr marL="91430" marR="91430" marT="45708" marB="457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7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Х</a:t>
                      </a:r>
                    </a:p>
                  </a:txBody>
                  <a:tcPr marL="91430" marR="91430" marT="45708" marB="457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7"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Фактическая стоимость, но не выше предельной стоимости</a:t>
                      </a:r>
                    </a:p>
                  </a:txBody>
                  <a:tcPr marL="91430" marR="91430" marT="45708" marB="457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35955078"/>
                  </a:ext>
                </a:extLst>
              </a:tr>
              <a:tr h="498692">
                <a:tc>
                  <a:txBody>
                    <a:bodyPr/>
                    <a:lstStyle/>
                    <a:p>
                      <a:pPr algn="l"/>
                      <a:r>
                        <a:rPr lang="ru-RU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 Мощности по производству сухих молочных продуктов для детского питания и компонентов для них</a:t>
                      </a:r>
                    </a:p>
                  </a:txBody>
                  <a:tcPr marL="72000" marR="0" marT="45708" marB="457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Создание и (или) модернизация</a:t>
                      </a:r>
                    </a:p>
                  </a:txBody>
                  <a:tcPr marL="91430" marR="91430" marT="45708" marB="457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rgbClr val="26262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25%</a:t>
                      </a:r>
                    </a:p>
                  </a:txBody>
                  <a:tcPr marL="91430" marR="91430" marT="45708" marB="457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115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30" marR="91430" marT="45708" marB="457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11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08" marB="457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76476919"/>
                  </a:ext>
                </a:extLst>
              </a:tr>
              <a:tr h="35259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8. </a:t>
                      </a:r>
                      <a:r>
                        <a:rPr lang="ru-RU" sz="11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Льно</a:t>
                      </a:r>
                      <a:r>
                        <a:rPr lang="ru-RU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-, </a:t>
                      </a:r>
                      <a:r>
                        <a:rPr lang="en-U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</a:t>
                      </a:r>
                      <a:r>
                        <a:rPr lang="ru-RU" sz="11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енькоперерабатывающие</a:t>
                      </a:r>
                      <a:r>
                        <a:rPr lang="ru-RU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предприятия</a:t>
                      </a:r>
                    </a:p>
                  </a:txBody>
                  <a:tcPr marL="72000" marR="0" marT="45708" marB="457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Создание и (или) модернизация</a:t>
                      </a:r>
                    </a:p>
                  </a:txBody>
                  <a:tcPr marL="91430" marR="91430" marT="45708" marB="457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30%</a:t>
                      </a:r>
                    </a:p>
                  </a:txBody>
                  <a:tcPr marL="91430" marR="91430" marT="45708" marB="457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91430" marR="91430" marT="45708" marB="457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marL="91430" marR="91430" marT="45708" marB="457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52325583"/>
                  </a:ext>
                </a:extLst>
              </a:tr>
              <a:tr h="63405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9. </a:t>
                      </a:r>
                      <a:r>
                        <a:rPr lang="ru-RU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Репродукторов первого порядка для производства родительских форм птицы яичного и (или) мясного направлений</a:t>
                      </a:r>
                    </a:p>
                  </a:txBody>
                  <a:tcPr marL="72000" marR="0" marT="45708" marB="457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Создание и (или) модернизация</a:t>
                      </a:r>
                    </a:p>
                  </a:txBody>
                  <a:tcPr marL="91430" marR="91430" marT="45708" marB="457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25%</a:t>
                      </a:r>
                    </a:p>
                  </a:txBody>
                  <a:tcPr marL="91430" marR="91430" marT="45708" marB="457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91430" marR="91430" marT="45708" marB="457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/>
                    </a:p>
                  </a:txBody>
                  <a:tcPr marL="91430" marR="91430" marT="45708" marB="457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11982549"/>
                  </a:ext>
                </a:extLst>
              </a:tr>
              <a:tr h="53471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 Репродукторов второго порядка для производства инкубационного яйца финального гибрида птицы яичного и (или) мясного направлений</a:t>
                      </a:r>
                    </a:p>
                  </a:txBody>
                  <a:tcPr marL="72000" marR="0" marT="45708" marB="457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Создание и (или) модернизация</a:t>
                      </a:r>
                    </a:p>
                  </a:txBody>
                  <a:tcPr marL="91430" marR="91430" marT="45708" marB="457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25%</a:t>
                      </a:r>
                    </a:p>
                  </a:txBody>
                  <a:tcPr marL="91430" marR="91430" marT="45708" marB="457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91430" marR="91430" marT="45708" marB="457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marL="91430" marR="91430" marT="45708" marB="457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01314639"/>
                  </a:ext>
                </a:extLst>
              </a:tr>
              <a:tr h="33099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 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Объектов</a:t>
                      </a:r>
                      <a:r>
                        <a:rPr lang="ru-RU" sz="1100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по производству кормов для </a:t>
                      </a:r>
                      <a:r>
                        <a:rPr lang="ru-RU" sz="1100" kern="1200" baseline="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аквакультуры</a:t>
                      </a:r>
                      <a:endParaRPr lang="ru-RU" sz="11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72000" marR="0" marT="45708" marB="457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Создание и (или) модернизация</a:t>
                      </a:r>
                    </a:p>
                  </a:txBody>
                  <a:tcPr marL="91430" marR="91430" marT="45708" marB="457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25%</a:t>
                      </a:r>
                    </a:p>
                  </a:txBody>
                  <a:tcPr marL="91430" marR="91430" marT="45708" marB="457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marL="91430" marR="91430" marT="45708" marB="457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2452723"/>
                  </a:ext>
                </a:extLst>
              </a:tr>
              <a:tr h="56124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12. Маркировочное</a:t>
                      </a:r>
                      <a:r>
                        <a:rPr lang="ru-RU" sz="11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оборудование для организаций, осуществляющих производство и (или) переработку молока</a:t>
                      </a:r>
                    </a:p>
                  </a:txBody>
                  <a:tcPr marL="72000" marR="0" marT="45708" marB="457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Приобретение</a:t>
                      </a:r>
                    </a:p>
                  </a:txBody>
                  <a:tcPr marL="91430" marR="91430" marT="45708" marB="457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70%</a:t>
                      </a:r>
                    </a:p>
                  </a:txBody>
                  <a:tcPr marL="91430" marR="91430" marT="45708" marB="457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91430" marR="91430" marT="45708" marB="457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1200" dirty="0">
                        <a:latin typeface="+mn-lt"/>
                      </a:endParaRPr>
                    </a:p>
                  </a:txBody>
                  <a:tcPr marL="91430" marR="91430" marT="45708" marB="457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42045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538716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Місце для номера слайда 4"/>
          <p:cNvSpPr>
            <a:spLocks noGrp="1"/>
          </p:cNvSpPr>
          <p:nvPr>
            <p:ph type="sldNum" sz="quarter" idx="13"/>
          </p:nvPr>
        </p:nvSpPr>
        <p:spPr bwMode="auto">
          <a:xfrm>
            <a:off x="9304307" y="6406379"/>
            <a:ext cx="27432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uk-UA" altLang="ru-RU" sz="1600" dirty="0">
              <a:solidFill>
                <a:schemeClr val="accent1"/>
              </a:solidFill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935F2879-8899-4387-BB4C-F79EB47C58CB}" type="slidenum">
              <a:rPr lang="uk-UA" altLang="ru-RU" sz="1600" smtClean="0">
                <a:solidFill>
                  <a:schemeClr val="accent1"/>
                </a:solidFill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18</a:t>
            </a:fld>
            <a:endParaRPr lang="uk-UA" altLang="ru-RU" sz="1600" dirty="0">
              <a:solidFill>
                <a:schemeClr val="accent1"/>
              </a:solidFill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uk-UA" altLang="ru-RU" sz="1600" dirty="0">
              <a:solidFill>
                <a:schemeClr val="accent1"/>
              </a:solidFill>
            </a:endParaRPr>
          </a:p>
        </p:txBody>
      </p:sp>
      <p:sp>
        <p:nvSpPr>
          <p:cNvPr id="38918" name="TextBox 8"/>
          <p:cNvSpPr txBox="1">
            <a:spLocks noChangeArrowheads="1"/>
          </p:cNvSpPr>
          <p:nvPr/>
        </p:nvSpPr>
        <p:spPr bwMode="auto">
          <a:xfrm>
            <a:off x="1926454" y="437564"/>
            <a:ext cx="9679722" cy="634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ru-RU" altLang="ru-RU" sz="2200" dirty="0">
                <a:latin typeface="Arial" panose="020B0604020202020204" pitchFamily="34" charset="0"/>
                <a:cs typeface="Arial" panose="020B0604020202020204" pitchFamily="34" charset="0"/>
              </a:rPr>
              <a:t>3. ВОЗМЕЩЕНИЕ ЧАСТИ ПРЯМЫХ ПОНЕСЕННЫХ ЗАТРАТ НА СОЗДАНИЕ И МОДЕРНИЗАЦИЮ ОБЪЕКТО В АПК</a:t>
            </a: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99E194F0-D33E-5D94-B38E-6626BC28F1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7108282"/>
              </p:ext>
            </p:extLst>
          </p:nvPr>
        </p:nvGraphicFramePr>
        <p:xfrm>
          <a:off x="2073776" y="1071584"/>
          <a:ext cx="9646881" cy="304788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3236426">
                  <a:extLst>
                    <a:ext uri="{9D8B030D-6E8A-4147-A177-3AD203B41FA5}">
                      <a16:colId xmlns:a16="http://schemas.microsoft.com/office/drawing/2014/main" val="1564296765"/>
                    </a:ext>
                  </a:extLst>
                </a:gridCol>
                <a:gridCol w="1325329">
                  <a:extLst>
                    <a:ext uri="{9D8B030D-6E8A-4147-A177-3AD203B41FA5}">
                      <a16:colId xmlns:a16="http://schemas.microsoft.com/office/drawing/2014/main" val="1606694163"/>
                    </a:ext>
                  </a:extLst>
                </a:gridCol>
                <a:gridCol w="2208882">
                  <a:extLst>
                    <a:ext uri="{9D8B030D-6E8A-4147-A177-3AD203B41FA5}">
                      <a16:colId xmlns:a16="http://schemas.microsoft.com/office/drawing/2014/main" val="1747931858"/>
                    </a:ext>
                  </a:extLst>
                </a:gridCol>
                <a:gridCol w="1842300">
                  <a:extLst>
                    <a:ext uri="{9D8B030D-6E8A-4147-A177-3AD203B41FA5}">
                      <a16:colId xmlns:a16="http://schemas.microsoft.com/office/drawing/2014/main" val="1748120155"/>
                    </a:ext>
                  </a:extLst>
                </a:gridCol>
                <a:gridCol w="1033944">
                  <a:extLst>
                    <a:ext uri="{9D8B030D-6E8A-4147-A177-3AD203B41FA5}">
                      <a16:colId xmlns:a16="http://schemas.microsoft.com/office/drawing/2014/main" val="2311167021"/>
                    </a:ext>
                  </a:extLst>
                </a:gridCol>
              </a:tblGrid>
              <a:tr h="948587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Объекты АПК </a:t>
                      </a:r>
                    </a:p>
                  </a:txBody>
                  <a:tcPr marL="72000" marR="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Направление</a:t>
                      </a:r>
                    </a:p>
                  </a:txBody>
                  <a:tcPr marL="91430" marR="91430" marT="45708" marB="457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Размер возмещения из федерального и областного бюджетов с учетом уровня софинансирования </a:t>
                      </a:r>
                    </a:p>
                  </a:txBody>
                  <a:tcPr marL="91430" marR="91430" marT="45708" marB="457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Размер возмещения из </a:t>
                      </a: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областного бюджета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сверх уровня софинансирования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08" marB="457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Объект затрат</a:t>
                      </a:r>
                    </a:p>
                  </a:txBody>
                  <a:tcPr marL="91430" marR="91430" marT="45708" marB="457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69291474"/>
                  </a:ext>
                </a:extLst>
              </a:tr>
              <a:tr h="4083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13. Предприятия по глубокой переработке зерна</a:t>
                      </a:r>
                    </a:p>
                  </a:txBody>
                  <a:tcPr marL="72000" marR="0" marT="45708" marB="457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Создание и (или) модернизация</a:t>
                      </a:r>
                    </a:p>
                  </a:txBody>
                  <a:tcPr marL="91430" marR="91430" marT="45708" marB="457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20%</a:t>
                      </a:r>
                    </a:p>
                  </a:txBody>
                  <a:tcPr marL="91430" marR="91430" marT="45708" marB="457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08" marB="457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Фактическая стоимость, но не выше предельной стоимости</a:t>
                      </a:r>
                    </a:p>
                  </a:txBody>
                  <a:tcPr marL="91430" marR="91430" marT="45708" marB="457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53639879"/>
                  </a:ext>
                </a:extLst>
              </a:tr>
              <a:tr h="61195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14. Предприятия по переработке масличных культур и предприятий по переработке и консервированию рыбы, ракообразных и моллюсков</a:t>
                      </a:r>
                    </a:p>
                  </a:txBody>
                  <a:tcPr marL="72000" marR="0" marT="45708" marB="457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Создание и (или) модернизация</a:t>
                      </a:r>
                    </a:p>
                  </a:txBody>
                  <a:tcPr marL="91430" marR="91430" marT="45708" marB="457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25%</a:t>
                      </a:r>
                    </a:p>
                  </a:txBody>
                  <a:tcPr marL="91430" marR="91430" marT="45708" marB="457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kern="12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30" marR="91430" marT="45708" marB="457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marL="91430" marR="91430" marT="45708" marB="457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52325583"/>
                  </a:ext>
                </a:extLst>
              </a:tr>
              <a:tr h="32937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15. Питомник по выращиванию </a:t>
                      </a:r>
                      <a:r>
                        <a:rPr lang="ru-RU" sz="11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рыбо</a:t>
                      </a:r>
                      <a:r>
                        <a:rPr lang="ru-RU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-посадочного материала лососевых видов рыб</a:t>
                      </a:r>
                    </a:p>
                  </a:txBody>
                  <a:tcPr marL="72000" marR="0" marT="45708" marB="457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Создание и (или) модернизация</a:t>
                      </a:r>
                    </a:p>
                  </a:txBody>
                  <a:tcPr marL="91430" marR="91430" marT="45708" marB="457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25%</a:t>
                      </a:r>
                    </a:p>
                  </a:txBody>
                  <a:tcPr marL="91430" marR="91430" marT="45708" marB="457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100" kern="12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30" marR="91430" marT="45708" marB="457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/>
                    </a:p>
                  </a:txBody>
                  <a:tcPr marL="91430" marR="91430" marT="45708" marB="457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11982549"/>
                  </a:ext>
                </a:extLst>
              </a:tr>
              <a:tr h="34655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16. Объекты по производству мини-клубней картофеля</a:t>
                      </a:r>
                    </a:p>
                  </a:txBody>
                  <a:tcPr marL="72000" marR="0" marT="45708" marB="457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Создание и (или) реконструкция</a:t>
                      </a:r>
                      <a:endParaRPr kumimoji="0" lang="ru-RU" sz="11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30" marR="91430" marT="45708" marB="457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1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30" marR="91430" marT="45708" marB="457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50%</a:t>
                      </a:r>
                    </a:p>
                  </a:txBody>
                  <a:tcPr marL="91430" marR="91430" marT="45708" marB="457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6735736"/>
                  </a:ext>
                </a:extLst>
              </a:tr>
            </a:tbl>
          </a:graphicData>
        </a:graphic>
      </p:graphicFrame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B402E1B2-BE50-9C1E-BAB7-23BE197E5A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5591729"/>
              </p:ext>
            </p:extLst>
          </p:nvPr>
        </p:nvGraphicFramePr>
        <p:xfrm>
          <a:off x="2073778" y="4203918"/>
          <a:ext cx="9646880" cy="16798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468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652955">
                <a:tc>
                  <a:txBody>
                    <a:bodyPr/>
                    <a:lstStyle/>
                    <a:p>
                      <a:pPr marL="36000"/>
                      <a:r>
                        <a:rPr lang="en-US" sz="1050" b="0" i="0" u="none" baseline="0" dirty="0">
                          <a:solidFill>
                            <a:srgbClr val="262626"/>
                          </a:solidFill>
                        </a:rPr>
                        <a:t>   </a:t>
                      </a:r>
                      <a:r>
                        <a:rPr lang="ru-RU" sz="950" b="1" i="0" u="none" baseline="0" dirty="0">
                          <a:solidFill>
                            <a:srgbClr val="26262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&lt;*&gt;   </a:t>
                      </a:r>
                      <a:r>
                        <a:rPr lang="en-US" sz="950" b="1" i="0" u="none" baseline="0" dirty="0">
                          <a:solidFill>
                            <a:srgbClr val="26262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 СОЗДАНИИ: </a:t>
                      </a:r>
                      <a:endParaRPr lang="ru-RU" sz="950" b="1" i="0" u="none" baseline="0" dirty="0">
                        <a:solidFill>
                          <a:srgbClr val="26262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36000" indent="0">
                        <a:buFont typeface="+mj-lt"/>
                        <a:buNone/>
                      </a:pPr>
                      <a:r>
                        <a:rPr lang="ru-RU" sz="950" b="0" i="0" u="none" baseline="0" dirty="0">
                          <a:solidFill>
                            <a:srgbClr val="26262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а) </a:t>
                      </a:r>
                      <a:r>
                        <a:rPr lang="en-US" sz="950" b="0" i="0" u="none" baseline="0" dirty="0">
                          <a:solidFill>
                            <a:srgbClr val="26262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</a:t>
                      </a:r>
                      <a:r>
                        <a:rPr lang="ru-RU" sz="950" b="0" i="0" u="none" baseline="0" dirty="0" err="1">
                          <a:solidFill>
                            <a:srgbClr val="26262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ивотноводческого</a:t>
                      </a:r>
                      <a:r>
                        <a:rPr lang="ru-RU" sz="950" b="0" i="0" u="none" baseline="0" dirty="0">
                          <a:solidFill>
                            <a:srgbClr val="26262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комплекса молочного направления (молочной фермы) мощностью</a:t>
                      </a:r>
                      <a:r>
                        <a:rPr lang="en-US" sz="950" b="0" i="0" u="none" baseline="0" dirty="0">
                          <a:solidFill>
                            <a:srgbClr val="26262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</a:t>
                      </a:r>
                      <a:endParaRPr lang="ru-RU" sz="950" b="0" i="0" u="none" baseline="0" dirty="0">
                        <a:solidFill>
                          <a:srgbClr val="26262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207450" indent="-171450">
                        <a:buFontTx/>
                        <a:buChar char="-"/>
                      </a:pPr>
                      <a:r>
                        <a:rPr lang="ru-RU" sz="950" b="0" i="0" u="none" dirty="0">
                          <a:solidFill>
                            <a:srgbClr val="26262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 250 голов коров включительно - 70 тысяч рублей на одно </a:t>
                      </a:r>
                      <a:r>
                        <a:rPr lang="ru-RU" sz="950" b="0" i="0" u="none" dirty="0" err="1">
                          <a:solidFill>
                            <a:srgbClr val="26262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ското</a:t>
                      </a:r>
                      <a:r>
                        <a:rPr lang="ru-RU" sz="950" b="0" i="0" u="none" dirty="0">
                          <a:solidFill>
                            <a:srgbClr val="26262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-место коров</a:t>
                      </a:r>
                      <a:r>
                        <a:rPr lang="en-US" sz="950" b="0" i="0" u="none" dirty="0">
                          <a:solidFill>
                            <a:srgbClr val="26262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;</a:t>
                      </a:r>
                      <a:endParaRPr lang="ru-RU" sz="950" b="0" i="0" u="none" dirty="0">
                        <a:solidFill>
                          <a:srgbClr val="26262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207450" indent="-171450">
                        <a:buFontTx/>
                        <a:buChar char="-"/>
                      </a:pPr>
                      <a:r>
                        <a:rPr lang="ru-RU" sz="950" b="0" i="0" u="none" dirty="0">
                          <a:solidFill>
                            <a:srgbClr val="26262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 251 до 399 голов коров включительно</a:t>
                      </a:r>
                      <a:r>
                        <a:rPr lang="en-US" sz="950" b="0" i="0" u="none" dirty="0">
                          <a:solidFill>
                            <a:srgbClr val="26262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50" b="0" i="0" u="none" dirty="0">
                          <a:solidFill>
                            <a:srgbClr val="26262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- 80 тысяч рублей на одно </a:t>
                      </a:r>
                      <a:r>
                        <a:rPr lang="ru-RU" sz="950" b="0" i="0" u="none" dirty="0" err="1">
                          <a:solidFill>
                            <a:srgbClr val="26262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ското</a:t>
                      </a:r>
                      <a:r>
                        <a:rPr lang="ru-RU" sz="950" b="0" i="0" u="none" dirty="0">
                          <a:solidFill>
                            <a:srgbClr val="26262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-место коров</a:t>
                      </a:r>
                      <a:r>
                        <a:rPr lang="en-US" sz="950" b="0" i="0" u="none" dirty="0">
                          <a:solidFill>
                            <a:srgbClr val="26262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;</a:t>
                      </a:r>
                      <a:endParaRPr lang="ru-RU" sz="950" b="0" i="0" u="none" dirty="0">
                        <a:solidFill>
                          <a:srgbClr val="26262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207450" indent="-171450">
                        <a:buFontTx/>
                        <a:buChar char="-"/>
                      </a:pPr>
                      <a:r>
                        <a:rPr lang="ru-RU" sz="950" b="0" i="0" u="none" dirty="0">
                          <a:solidFill>
                            <a:srgbClr val="26262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 </a:t>
                      </a:r>
                      <a:r>
                        <a:rPr lang="en-US" sz="950" b="0" i="0" u="none" dirty="0">
                          <a:solidFill>
                            <a:srgbClr val="26262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400</a:t>
                      </a:r>
                      <a:r>
                        <a:rPr lang="ru-RU" sz="950" b="0" i="0" u="none" dirty="0">
                          <a:solidFill>
                            <a:srgbClr val="26262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до </a:t>
                      </a:r>
                      <a:r>
                        <a:rPr lang="en-US" sz="950" b="0" i="0" u="none" dirty="0">
                          <a:solidFill>
                            <a:srgbClr val="26262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r>
                        <a:rPr lang="ru-RU" sz="950" b="0" i="0" u="none" dirty="0">
                          <a:solidFill>
                            <a:srgbClr val="26262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99 голов коров включительно</a:t>
                      </a:r>
                      <a:r>
                        <a:rPr lang="en-US" sz="950" b="0" i="0" u="none" dirty="0">
                          <a:solidFill>
                            <a:srgbClr val="26262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50" b="0" i="0" u="none" dirty="0">
                          <a:solidFill>
                            <a:srgbClr val="26262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</a:t>
                      </a:r>
                      <a:r>
                        <a:rPr lang="en-US" sz="950" b="0" i="0" u="none" dirty="0">
                          <a:solidFill>
                            <a:srgbClr val="26262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ru-RU" sz="950" b="0" i="0" u="none" dirty="0">
                          <a:solidFill>
                            <a:srgbClr val="26262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 тысяч рублей на одно </a:t>
                      </a:r>
                      <a:r>
                        <a:rPr lang="ru-RU" sz="950" b="0" i="0" u="none" dirty="0" err="1">
                          <a:solidFill>
                            <a:srgbClr val="26262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ското</a:t>
                      </a:r>
                      <a:r>
                        <a:rPr lang="ru-RU" sz="950" b="0" i="0" u="none" dirty="0">
                          <a:solidFill>
                            <a:srgbClr val="26262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-место коров</a:t>
                      </a:r>
                      <a:r>
                        <a:rPr lang="en-US" sz="950" b="0" i="0" u="none" dirty="0">
                          <a:solidFill>
                            <a:srgbClr val="26262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;</a:t>
                      </a:r>
                      <a:endParaRPr lang="ru-RU" sz="950" b="0" i="0" u="none" dirty="0">
                        <a:solidFill>
                          <a:srgbClr val="26262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207450" indent="-171450">
                        <a:buFontTx/>
                        <a:buChar char="-"/>
                      </a:pPr>
                      <a:r>
                        <a:rPr lang="ru-RU" sz="950" b="0" i="0" u="none" dirty="0">
                          <a:solidFill>
                            <a:srgbClr val="26262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 </a:t>
                      </a:r>
                      <a:r>
                        <a:rPr lang="en-US" sz="950" b="0" i="0" u="none" dirty="0">
                          <a:solidFill>
                            <a:srgbClr val="26262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600</a:t>
                      </a:r>
                      <a:r>
                        <a:rPr lang="ru-RU" sz="950" b="0" i="0" u="none" dirty="0">
                          <a:solidFill>
                            <a:srgbClr val="26262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до </a:t>
                      </a:r>
                      <a:r>
                        <a:rPr lang="en-US" sz="950" b="0" i="0" u="none" dirty="0">
                          <a:solidFill>
                            <a:srgbClr val="26262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r>
                        <a:rPr lang="ru-RU" sz="950" b="0" i="0" u="none" dirty="0">
                          <a:solidFill>
                            <a:srgbClr val="26262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99 голов коров включительно</a:t>
                      </a:r>
                      <a:r>
                        <a:rPr lang="en-US" sz="950" b="0" i="0" u="none" dirty="0">
                          <a:solidFill>
                            <a:srgbClr val="26262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50" b="0" i="0" u="none" dirty="0">
                          <a:solidFill>
                            <a:srgbClr val="26262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</a:t>
                      </a:r>
                      <a:r>
                        <a:rPr lang="en-US" sz="950" b="0" i="0" u="none" dirty="0">
                          <a:solidFill>
                            <a:srgbClr val="26262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ru-RU" sz="950" b="0" i="0" u="none" dirty="0">
                          <a:solidFill>
                            <a:srgbClr val="26262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 тысяч рублей на одно </a:t>
                      </a:r>
                      <a:r>
                        <a:rPr lang="ru-RU" sz="950" b="0" i="0" u="none" dirty="0" err="1">
                          <a:solidFill>
                            <a:srgbClr val="26262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ското</a:t>
                      </a:r>
                      <a:r>
                        <a:rPr lang="ru-RU" sz="950" b="0" i="0" u="none" dirty="0">
                          <a:solidFill>
                            <a:srgbClr val="26262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-место коров</a:t>
                      </a:r>
                      <a:r>
                        <a:rPr lang="en-US" sz="950" b="0" i="0" u="none" dirty="0">
                          <a:solidFill>
                            <a:srgbClr val="26262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;</a:t>
                      </a:r>
                      <a:endParaRPr lang="ru-RU" sz="950" b="0" i="0" u="none" dirty="0">
                        <a:solidFill>
                          <a:srgbClr val="26262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207450" indent="-171450">
                        <a:buFontTx/>
                        <a:buChar char="-"/>
                      </a:pPr>
                      <a:r>
                        <a:rPr lang="en-US" sz="950" b="0" i="0" u="none" dirty="0">
                          <a:solidFill>
                            <a:srgbClr val="26262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800 и </a:t>
                      </a:r>
                      <a:r>
                        <a:rPr lang="en-US" sz="950" b="0" i="0" u="none" dirty="0" err="1">
                          <a:solidFill>
                            <a:srgbClr val="26262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более</a:t>
                      </a:r>
                      <a:r>
                        <a:rPr lang="en-US" sz="950" b="0" i="0" u="none" dirty="0">
                          <a:solidFill>
                            <a:srgbClr val="26262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50" b="0" i="0" u="none" dirty="0">
                          <a:solidFill>
                            <a:srgbClr val="26262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голов коров включительно</a:t>
                      </a:r>
                      <a:r>
                        <a:rPr lang="en-US" sz="950" b="0" i="0" u="none" dirty="0">
                          <a:solidFill>
                            <a:srgbClr val="26262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50" b="0" i="0" u="none" dirty="0">
                          <a:solidFill>
                            <a:srgbClr val="26262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</a:t>
                      </a:r>
                      <a:r>
                        <a:rPr lang="en-US" sz="950" b="0" i="0" u="none" dirty="0">
                          <a:solidFill>
                            <a:srgbClr val="26262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ru-RU" sz="950" b="0" i="0" u="none" dirty="0">
                          <a:solidFill>
                            <a:srgbClr val="26262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 тысяч рублей на одно </a:t>
                      </a:r>
                      <a:r>
                        <a:rPr lang="ru-RU" sz="950" b="0" i="0" u="none" dirty="0" err="1">
                          <a:solidFill>
                            <a:srgbClr val="26262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ското</a:t>
                      </a:r>
                      <a:r>
                        <a:rPr lang="ru-RU" sz="950" b="0" i="0" u="none" dirty="0">
                          <a:solidFill>
                            <a:srgbClr val="26262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-место коров;</a:t>
                      </a:r>
                    </a:p>
                    <a:p>
                      <a:pPr marL="207450" indent="-171450">
                        <a:buFontTx/>
                        <a:buChar char="-"/>
                      </a:pPr>
                      <a:r>
                        <a:rPr lang="ru-RU" sz="950" b="0" i="0" u="none" dirty="0">
                          <a:solidFill>
                            <a:srgbClr val="26262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500 и более голов дойного стада коз</a:t>
                      </a:r>
                      <a:r>
                        <a:rPr lang="en-US" sz="950" b="0" i="0" u="none" dirty="0">
                          <a:solidFill>
                            <a:srgbClr val="26262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50" b="0" i="0" u="none" dirty="0">
                          <a:solidFill>
                            <a:srgbClr val="26262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- 25 тысяч рублей на одно </a:t>
                      </a:r>
                      <a:r>
                        <a:rPr lang="ru-RU" sz="950" b="0" i="0" u="none" dirty="0" err="1">
                          <a:solidFill>
                            <a:srgbClr val="26262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ското</a:t>
                      </a:r>
                      <a:r>
                        <a:rPr lang="ru-RU" sz="950" b="0" i="0" u="none" dirty="0">
                          <a:solidFill>
                            <a:srgbClr val="26262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-место дойного стада </a:t>
                      </a:r>
                      <a:r>
                        <a:rPr lang="en-US" sz="950" b="0" i="0" u="none" dirty="0" err="1">
                          <a:solidFill>
                            <a:srgbClr val="26262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коз</a:t>
                      </a:r>
                      <a:r>
                        <a:rPr lang="en-US" sz="950" b="0" i="0" u="none" dirty="0">
                          <a:solidFill>
                            <a:srgbClr val="26262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ru-RU" sz="950" b="0" i="0" u="none" dirty="0">
                        <a:solidFill>
                          <a:srgbClr val="26262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36000" indent="0">
                        <a:buFont typeface="+mj-lt"/>
                        <a:buNone/>
                      </a:pPr>
                      <a:r>
                        <a:rPr lang="ru-RU" sz="950" b="0" i="0" u="none" dirty="0">
                          <a:solidFill>
                            <a:srgbClr val="26262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б) специализированной фермы и (или) площадки по выращиванию и (или) откорму молодняка крупного рогатого скота молочных пород:</a:t>
                      </a:r>
                      <a:r>
                        <a:rPr lang="en-US" sz="950" b="0" i="0" u="none" dirty="0">
                          <a:solidFill>
                            <a:srgbClr val="26262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50" b="0" i="0" u="none" dirty="0">
                          <a:solidFill>
                            <a:srgbClr val="26262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 тысяч рублей на одно </a:t>
                      </a:r>
                      <a:r>
                        <a:rPr lang="ru-RU" sz="950" b="0" i="0" u="none" dirty="0" err="1">
                          <a:solidFill>
                            <a:srgbClr val="26262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ското</a:t>
                      </a:r>
                      <a:r>
                        <a:rPr lang="ru-RU" sz="950" b="0" i="0" u="none" dirty="0">
                          <a:solidFill>
                            <a:srgbClr val="26262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-место.</a:t>
                      </a:r>
                    </a:p>
                    <a:p>
                      <a:pPr marL="36000"/>
                      <a:r>
                        <a:rPr lang="ru-RU" sz="950" b="0" i="0" u="none" dirty="0">
                          <a:solidFill>
                            <a:srgbClr val="26262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в) животноводческие помещения для содержания племенных лошадей – 600 тысяч</a:t>
                      </a:r>
                      <a:r>
                        <a:rPr lang="ru-RU" sz="950" b="0" i="0" u="none" baseline="0" dirty="0">
                          <a:solidFill>
                            <a:srgbClr val="26262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рублей на одно стойловое место.</a:t>
                      </a:r>
                    </a:p>
                  </a:txBody>
                  <a:tcPr marL="0" marR="0" marT="36000" marB="36000">
                    <a:lnL w="28575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EF69927E-62E6-3A49-78E4-EC72C149A5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7749002"/>
              </p:ext>
            </p:extLst>
          </p:nvPr>
        </p:nvGraphicFramePr>
        <p:xfrm>
          <a:off x="2064901" y="5912803"/>
          <a:ext cx="9646880" cy="52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468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5753">
                <a:tc>
                  <a:txBody>
                    <a:bodyPr/>
                    <a:lstStyle/>
                    <a:p>
                      <a:pPr marL="144000" lvl="0"/>
                      <a:r>
                        <a:rPr lang="ru-RU" sz="1000" b="1" i="0" u="none" baseline="0" dirty="0">
                          <a:solidFill>
                            <a:srgbClr val="26262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 МОДЕРНИЗАЦИИ</a:t>
                      </a:r>
                      <a:r>
                        <a:rPr lang="ru-RU" sz="1000" b="0" i="0" u="none" baseline="0" dirty="0">
                          <a:solidFill>
                            <a:srgbClr val="26262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животноводческого комплекса молочного направления (молочной фермы):</a:t>
                      </a:r>
                    </a:p>
                    <a:p>
                      <a:pPr marL="288000" lvl="0" indent="-108000">
                        <a:buFontTx/>
                        <a:buChar char="-"/>
                      </a:pPr>
                      <a:r>
                        <a:rPr lang="ru-RU" sz="1000" b="0" i="0" u="none" baseline="0" dirty="0">
                          <a:solidFill>
                            <a:srgbClr val="26262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 тысяч рублей на одно </a:t>
                      </a:r>
                      <a:r>
                        <a:rPr lang="ru-RU" sz="1000" b="0" i="0" u="none" baseline="0" dirty="0" err="1">
                          <a:solidFill>
                            <a:srgbClr val="26262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ското</a:t>
                      </a:r>
                      <a:r>
                        <a:rPr lang="ru-RU" sz="1000" b="0" i="0" u="none" baseline="0" dirty="0">
                          <a:solidFill>
                            <a:srgbClr val="26262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-место коров;</a:t>
                      </a:r>
                    </a:p>
                    <a:p>
                      <a:pPr marL="288000" lvl="0" indent="-108000">
                        <a:buFontTx/>
                        <a:buChar char="-"/>
                      </a:pPr>
                      <a:r>
                        <a:rPr lang="ru-RU" sz="1000" b="0" i="0" u="none" baseline="0" dirty="0">
                          <a:solidFill>
                            <a:srgbClr val="26262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мощностью 500 и более голов дойного стада коз - 15 тысяч рублей на одно </a:t>
                      </a:r>
                      <a:r>
                        <a:rPr lang="ru-RU" sz="1000" b="0" i="0" u="none" baseline="0" dirty="0" err="1">
                          <a:solidFill>
                            <a:srgbClr val="26262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ското</a:t>
                      </a:r>
                      <a:r>
                        <a:rPr lang="ru-RU" sz="1000" b="0" i="0" u="none" baseline="0" dirty="0">
                          <a:solidFill>
                            <a:srgbClr val="26262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-место дойного стада коз.</a:t>
                      </a:r>
                    </a:p>
                  </a:txBody>
                  <a:tcPr marL="0" marR="0" marT="36000" marB="36000">
                    <a:lnL w="28575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76634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Місце для номера слайда 4"/>
          <p:cNvSpPr>
            <a:spLocks noGrp="1"/>
          </p:cNvSpPr>
          <p:nvPr>
            <p:ph type="sldNum" sz="quarter" idx="13"/>
          </p:nvPr>
        </p:nvSpPr>
        <p:spPr bwMode="auto">
          <a:xfrm>
            <a:off x="8824913" y="6308725"/>
            <a:ext cx="27432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uk-UA" altLang="ru-RU" sz="1600" dirty="0">
              <a:solidFill>
                <a:schemeClr val="accent1"/>
              </a:solidFill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A093A198-EE05-4CCE-A751-665345E26D7B}" type="slidenum">
              <a:rPr lang="uk-UA" altLang="ru-RU" sz="1600" smtClean="0">
                <a:solidFill>
                  <a:schemeClr val="accent1"/>
                </a:solidFill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19</a:t>
            </a:fld>
            <a:endParaRPr lang="uk-UA" altLang="ru-RU" sz="1600" dirty="0">
              <a:solidFill>
                <a:schemeClr val="accent1"/>
              </a:solidFill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uk-UA" altLang="ru-RU" sz="1600" dirty="0">
              <a:solidFill>
                <a:schemeClr val="accent1"/>
              </a:solidFill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681163" y="1412073"/>
            <a:ext cx="4311264" cy="188301"/>
          </a:xfrm>
          <a:prstGeom prst="rect">
            <a:avLst/>
          </a:prstGeom>
        </p:spPr>
        <p:txBody>
          <a:bodyPr anchor="ctr">
            <a:normAutofit fontScale="37500" lnSpcReduction="20000"/>
          </a:bodyPr>
          <a:lstStyle/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endParaRPr lang="ru-RU" sz="2400" b="1" dirty="0">
              <a:solidFill>
                <a:schemeClr val="accent5">
                  <a:lumMod val="75000"/>
                </a:schemeClr>
              </a:solidFill>
              <a:latin typeface="+mn-lt"/>
              <a:ea typeface="+mj-ea"/>
              <a:cs typeface="+mj-cs"/>
            </a:endParaRPr>
          </a:p>
        </p:txBody>
      </p:sp>
      <p:sp>
        <p:nvSpPr>
          <p:cNvPr id="40965" name="TextBox 8"/>
          <p:cNvSpPr txBox="1">
            <a:spLocks noChangeArrowheads="1"/>
          </p:cNvSpPr>
          <p:nvPr/>
        </p:nvSpPr>
        <p:spPr bwMode="auto">
          <a:xfrm>
            <a:off x="2824748" y="270331"/>
            <a:ext cx="7643812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200" dirty="0">
                <a:latin typeface="Arial" panose="020B0604020202020204" pitchFamily="34" charset="0"/>
                <a:cs typeface="Arial" panose="020B0604020202020204" pitchFamily="34" charset="0"/>
              </a:rPr>
              <a:t>4. МЕЛИОРАЦИЯ</a:t>
            </a: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3413542297"/>
              </p:ext>
            </p:extLst>
          </p:nvPr>
        </p:nvGraphicFramePr>
        <p:xfrm>
          <a:off x="2359799" y="669100"/>
          <a:ext cx="9638949" cy="4317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182254" y="3267253"/>
            <a:ext cx="1823671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dirty="0"/>
              <a:t>Проект мелиорации прошел отбор в Министерстве сельского хозяйства Российской Федерации</a:t>
            </a:r>
          </a:p>
        </p:txBody>
      </p:sp>
      <p:sp>
        <p:nvSpPr>
          <p:cNvPr id="3" name="Левая фигурная скобка 2"/>
          <p:cNvSpPr/>
          <p:nvPr/>
        </p:nvSpPr>
        <p:spPr>
          <a:xfrm>
            <a:off x="1884618" y="2178443"/>
            <a:ext cx="437924" cy="3540154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359799" y="1600374"/>
            <a:ext cx="9569345" cy="1738938"/>
          </a:xfrm>
          <a:prstGeom prst="rect">
            <a:avLst/>
          </a:prstGeom>
          <a:ln>
            <a:solidFill>
              <a:srgbClr val="B99A89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1100" b="1" dirty="0" err="1"/>
              <a:t>Культуртехнические</a:t>
            </a:r>
            <a:r>
              <a:rPr lang="ru-RU" sz="1100" b="1" dirty="0"/>
              <a:t> мероприятия</a:t>
            </a:r>
            <a:r>
              <a:rPr lang="ru-RU" sz="1100" dirty="0"/>
              <a:t> </a:t>
            </a:r>
          </a:p>
          <a:p>
            <a:pPr algn="just"/>
            <a:r>
              <a:rPr lang="ru-RU" sz="1100" u="sng" dirty="0"/>
              <a:t>(Решение о порядке предоставления субсидии  от 20 марта 2026 г. № </a:t>
            </a:r>
            <a:r>
              <a:rPr lang="en-US" sz="1100" u="sng" dirty="0"/>
              <a:t>25-22000000-R5981-07650-</a:t>
            </a:r>
            <a:r>
              <a:rPr lang="ru-RU" sz="1100" u="sng" dirty="0"/>
              <a:t>Р)</a:t>
            </a:r>
          </a:p>
          <a:p>
            <a:pPr algn="just"/>
            <a:endParaRPr lang="ru-RU" sz="1100" dirty="0"/>
          </a:p>
          <a:p>
            <a:pPr algn="just"/>
            <a:r>
              <a:rPr lang="ru-RU" sz="1100" dirty="0"/>
              <a:t> </a:t>
            </a:r>
            <a:r>
              <a:rPr lang="ru-RU" sz="1050" dirty="0"/>
              <a:t>Размер субсидии определяется с учетом предельного размера стоимости работ на один гектар площади земель, устанавливаемого Министерством сельского хозяйства Российской Федерации, и составляет 50 процентов общего объема затрат на реализацию проектов мелиорации</a:t>
            </a:r>
          </a:p>
          <a:p>
            <a:pPr algn="just"/>
            <a:r>
              <a:rPr lang="ru-RU" sz="1050" b="1" i="1" dirty="0"/>
              <a:t>Условия:</a:t>
            </a:r>
            <a:r>
              <a:rPr lang="ru-RU" sz="1050" i="1" dirty="0"/>
              <a:t> </a:t>
            </a:r>
          </a:p>
          <a:p>
            <a:pPr algn="just"/>
            <a:r>
              <a:rPr lang="ru-RU" sz="1050" dirty="0"/>
              <a:t>- наличие проектной документации </a:t>
            </a:r>
          </a:p>
          <a:p>
            <a:pPr algn="just"/>
            <a:r>
              <a:rPr lang="ru-RU" sz="1050" dirty="0"/>
              <a:t>- вовлечение в оборот сельскохозяйственных угодий, на которых проведены </a:t>
            </a:r>
            <a:r>
              <a:rPr lang="ru-RU" sz="1050" dirty="0" err="1"/>
              <a:t>культуртехнические</a:t>
            </a:r>
            <a:r>
              <a:rPr lang="ru-RU" sz="1050" dirty="0"/>
              <a:t> мероприятия;</a:t>
            </a:r>
          </a:p>
          <a:p>
            <a:pPr algn="just"/>
            <a:r>
              <a:rPr lang="ru-RU" sz="1050" dirty="0"/>
              <a:t>- заключение соглашения о предоставлении субсидии с обязательством получателя субсидии по достижению планового объема производства сельскохозяйственной продукции на 3 года, на землях, на которых реализован проект мелиорации.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359799" y="3339312"/>
            <a:ext cx="9569345" cy="2839239"/>
          </a:xfrm>
          <a:prstGeom prst="rect">
            <a:avLst/>
          </a:prstGeom>
          <a:ln>
            <a:solidFill>
              <a:srgbClr val="B99A89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1050" b="1" dirty="0"/>
              <a:t>Гидромелиоративные мероприятия</a:t>
            </a:r>
            <a:r>
              <a:rPr lang="ru-RU" sz="1050" dirty="0"/>
              <a:t>:</a:t>
            </a:r>
          </a:p>
          <a:p>
            <a:pPr algn="just"/>
            <a:r>
              <a:rPr lang="ru-RU" sz="1050" u="sng" dirty="0"/>
              <a:t>(Решение о порядке предоставления субсидии  от 2 июля 2026 г. № </a:t>
            </a:r>
            <a:r>
              <a:rPr lang="en-US" sz="1050" u="sng" dirty="0"/>
              <a:t>25-22000000-R5983-07698-</a:t>
            </a:r>
            <a:r>
              <a:rPr lang="ru-RU" sz="1050" u="sng" dirty="0"/>
              <a:t>Р</a:t>
            </a:r>
            <a:r>
              <a:rPr lang="ru-RU" sz="1050" dirty="0"/>
              <a:t>)</a:t>
            </a:r>
          </a:p>
          <a:p>
            <a:pPr algn="just"/>
            <a:endParaRPr lang="ru-RU" sz="1050" dirty="0"/>
          </a:p>
          <a:p>
            <a:pPr algn="just"/>
            <a:r>
              <a:rPr lang="ru-RU" sz="1050" dirty="0"/>
              <a:t> В части средств областного бюджета и средств федерального бюджета - размер субсидии определяется с учетом предельного размера стоимости работ на один гектар площади земель, устанавливаемого Министерством сельского хозяйства Российской Федерации, и составляет 50 процентов общего объема затрат на реализацию проектов мелиорации, включая 50 процентов стоимости широкозахватных дождевальных машин и дождевальных машин барабанного типа, в отношении которых подтверждено производство на территориях Российской Федерации и (или) Республики Белоруссия, и 25 процентов стоимости широкозахватных дождевальных машин и дождевальных машин барабанного типа, произведенных за пределами территорий Российской Федерации и Республики Белоруссия.</a:t>
            </a:r>
          </a:p>
          <a:p>
            <a:r>
              <a:rPr lang="ru-RU" sz="1050" dirty="0"/>
              <a:t>В части средств областного бюджета - 25 процентов стоимости широкозахватных дождевальных машин и дождевальных машин барабанного типа, произведенных за пределами территорий Российской Федерации и Республики Белоруссия.</a:t>
            </a:r>
          </a:p>
          <a:p>
            <a:pPr algn="just"/>
            <a:r>
              <a:rPr lang="ru-RU" sz="1050" b="1" i="1" dirty="0"/>
              <a:t>Условия: </a:t>
            </a:r>
          </a:p>
          <a:p>
            <a:pPr lvl="0" eaLnBrk="1" hangingPunct="1"/>
            <a:r>
              <a:rPr lang="ru-RU" altLang="ru-RU" sz="1050" dirty="0">
                <a:solidFill>
                  <a:srgbClr val="000000"/>
                </a:solidFill>
                <a:cs typeface="Arial" pitchFamily="34" charset="0"/>
              </a:rPr>
              <a:t>- наличие проектной документации;</a:t>
            </a:r>
          </a:p>
          <a:p>
            <a:pPr lvl="0" eaLnBrk="1" hangingPunct="1"/>
            <a:r>
              <a:rPr lang="ru-RU" altLang="ru-RU" sz="1050" dirty="0">
                <a:solidFill>
                  <a:srgbClr val="000000"/>
                </a:solidFill>
                <a:cs typeface="Arial" pitchFamily="34" charset="0"/>
              </a:rPr>
              <a:t>- введение в эксплуатацию мелиоративной системы (отдельно расположенного гидротехнического сооружения, рыбоводного пруда) либо завершение их технического перевооружения;</a:t>
            </a:r>
          </a:p>
          <a:p>
            <a:pPr lvl="0" eaLnBrk="1" hangingPunct="1"/>
            <a:r>
              <a:rPr lang="ru-RU" altLang="ru-RU" sz="1050" dirty="0">
                <a:solidFill>
                  <a:srgbClr val="000000"/>
                </a:solidFill>
                <a:cs typeface="Arial" pitchFamily="34" charset="0"/>
              </a:rPr>
              <a:t>- заключение соглашения о предоставлении субсидии с обязательством получателя субсидии по достижению планового объема производства сельскохозяйственной продукции на 3 года, на землях, на которых реализован проект мелиорации.</a:t>
            </a:r>
          </a:p>
        </p:txBody>
      </p:sp>
      <p:graphicFrame>
        <p:nvGraphicFramePr>
          <p:cNvPr id="13" name="Схема 12"/>
          <p:cNvGraphicFramePr/>
          <p:nvPr>
            <p:extLst>
              <p:ext uri="{D42A27DB-BD31-4B8C-83A1-F6EECF244321}">
                <p14:modId xmlns:p14="http://schemas.microsoft.com/office/powerpoint/2010/main" val="1608674521"/>
              </p:ext>
            </p:extLst>
          </p:nvPr>
        </p:nvGraphicFramePr>
        <p:xfrm>
          <a:off x="2359799" y="1175047"/>
          <a:ext cx="9642811" cy="4740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21693959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Місце для номера слайда 4"/>
          <p:cNvSpPr>
            <a:spLocks noGrp="1"/>
          </p:cNvSpPr>
          <p:nvPr>
            <p:ph type="sldNum" sz="quarter" idx="13"/>
          </p:nvPr>
        </p:nvSpPr>
        <p:spPr bwMode="auto">
          <a:xfrm>
            <a:off x="8824913" y="6308725"/>
            <a:ext cx="27432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uk-UA" altLang="ru-RU" sz="1600" dirty="0">
              <a:solidFill>
                <a:schemeClr val="accent1"/>
              </a:solidFill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A093A198-EE05-4CCE-A751-665345E26D7B}" type="slidenum">
              <a:rPr lang="uk-UA" altLang="ru-RU" sz="1600" smtClean="0">
                <a:solidFill>
                  <a:schemeClr val="accent1"/>
                </a:solidFill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20</a:t>
            </a:fld>
            <a:endParaRPr lang="uk-UA" altLang="ru-RU" sz="1600" dirty="0">
              <a:solidFill>
                <a:schemeClr val="accent1"/>
              </a:solidFill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uk-UA" altLang="ru-RU" sz="1600" dirty="0">
              <a:solidFill>
                <a:schemeClr val="accent1"/>
              </a:solidFill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681163" y="485775"/>
            <a:ext cx="7499350" cy="1143000"/>
          </a:xfrm>
          <a:prstGeom prst="rect">
            <a:avLst/>
          </a:prstGeom>
        </p:spPr>
        <p:txBody>
          <a:bodyPr anchor="ctr">
            <a:normAutofit fontScale="97500"/>
          </a:bodyPr>
          <a:lstStyle/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endParaRPr lang="ru-RU" sz="2400" b="1" dirty="0">
              <a:solidFill>
                <a:schemeClr val="accent5">
                  <a:lumMod val="75000"/>
                </a:schemeClr>
              </a:solidFill>
              <a:latin typeface="+mn-lt"/>
              <a:ea typeface="+mj-ea"/>
              <a:cs typeface="+mj-cs"/>
            </a:endParaRPr>
          </a:p>
        </p:txBody>
      </p:sp>
      <p:sp>
        <p:nvSpPr>
          <p:cNvPr id="40965" name="TextBox 8"/>
          <p:cNvSpPr txBox="1">
            <a:spLocks noChangeArrowheads="1"/>
          </p:cNvSpPr>
          <p:nvPr/>
        </p:nvSpPr>
        <p:spPr bwMode="auto">
          <a:xfrm>
            <a:off x="2824748" y="626388"/>
            <a:ext cx="7643812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200" dirty="0">
                <a:latin typeface="Arial" panose="020B0604020202020204" pitchFamily="34" charset="0"/>
                <a:cs typeface="Arial" panose="020B0604020202020204" pitchFamily="34" charset="0"/>
              </a:rPr>
              <a:t>4. МЕЛИОРАЦИЯ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347197" y="1229484"/>
            <a:ext cx="9450407" cy="2400657"/>
          </a:xfrm>
          <a:prstGeom prst="rect">
            <a:avLst/>
          </a:prstGeom>
          <a:ln>
            <a:solidFill>
              <a:srgbClr val="C79478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1150" b="1" dirty="0"/>
              <a:t>Мероприятия по химической мелиорации земель</a:t>
            </a:r>
            <a:r>
              <a:rPr lang="ru-RU" sz="1150" dirty="0"/>
              <a:t>:</a:t>
            </a:r>
          </a:p>
          <a:p>
            <a:pPr algn="just"/>
            <a:r>
              <a:rPr lang="ru-RU" sz="1150" u="sng" dirty="0"/>
              <a:t>(Решение о порядке предоставления субсидии  от 2 июля 2026 г. № </a:t>
            </a:r>
            <a:r>
              <a:rPr lang="en-US" sz="1150" u="sng" dirty="0"/>
              <a:t>25-22000000-R5982-07666-</a:t>
            </a:r>
            <a:r>
              <a:rPr lang="ru-RU" sz="1150" u="sng" dirty="0"/>
              <a:t>Р)</a:t>
            </a:r>
          </a:p>
          <a:p>
            <a:pPr algn="just"/>
            <a:endParaRPr lang="ru-RU" sz="1150" dirty="0"/>
          </a:p>
          <a:p>
            <a:pPr algn="just"/>
            <a:r>
              <a:rPr lang="ru-RU" sz="1050" dirty="0"/>
              <a:t>В части средств областного бюджета и средств федерального бюджета, размер субсидии определяется с учетом предельного размера стоимости работ на один гектар площади земель, устанавливаемого Министерством сельского хозяйства Российской Федерации, и составляет 50 процентов общего объема затрат на реализацию проектов мелиорации; </a:t>
            </a:r>
          </a:p>
          <a:p>
            <a:pPr algn="just"/>
            <a:r>
              <a:rPr lang="ru-RU" sz="1050" dirty="0"/>
              <a:t>В части средств областного бюджета - в размере 20 процентов общего объема затрат на реализацию проектов мелиорации в области известкования кислых почв (для северных зон в размере 30 процентов).</a:t>
            </a:r>
          </a:p>
          <a:p>
            <a:pPr algn="just"/>
            <a:endParaRPr lang="ru-RU" sz="1050" dirty="0"/>
          </a:p>
          <a:p>
            <a:pPr algn="just"/>
            <a:r>
              <a:rPr lang="ru-RU" sz="1050" b="1" i="1" dirty="0"/>
              <a:t>Условия: </a:t>
            </a:r>
          </a:p>
          <a:p>
            <a:pPr algn="just"/>
            <a:r>
              <a:rPr lang="ru-RU" sz="1050" dirty="0"/>
              <a:t>- наличие проектной документации;</a:t>
            </a:r>
          </a:p>
          <a:p>
            <a:pPr algn="just"/>
            <a:r>
              <a:rPr lang="ru-RU" sz="1050" dirty="0"/>
              <a:t>- выполнение мероприятий по химической мелиорации земель;</a:t>
            </a:r>
          </a:p>
          <a:p>
            <a:pPr algn="just"/>
            <a:r>
              <a:rPr lang="ru-RU" sz="1050" dirty="0"/>
              <a:t>- заключение соглашения о предоставлении субсидии с обязательством получателя субсидии по достижению планового объема производства сельскохозяйственной продукции на 3 года, на землях, на которых реализован проект мелиорации.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561136" y="2856745"/>
            <a:ext cx="941384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4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2347198" y="3751144"/>
            <a:ext cx="9450407" cy="1577355"/>
          </a:xfrm>
          <a:prstGeom prst="rect">
            <a:avLst/>
          </a:prstGeom>
          <a:ln>
            <a:solidFill>
              <a:srgbClr val="B99A89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1150" b="1" dirty="0"/>
              <a:t>Мероприятия по агрохимическому обследованию земель</a:t>
            </a:r>
            <a:r>
              <a:rPr lang="ru-RU" sz="1150" dirty="0"/>
              <a:t>:</a:t>
            </a:r>
          </a:p>
          <a:p>
            <a:pPr algn="just"/>
            <a:endParaRPr lang="ru-RU" sz="1150" dirty="0"/>
          </a:p>
          <a:p>
            <a:pPr algn="just"/>
            <a:r>
              <a:rPr lang="ru-RU" sz="1050" dirty="0"/>
              <a:t>Возмещение части затрат на оплату услуг по агрохимическому обследованию в рамках реализации мероприятий по химической мелиорации земель – 90 процентов общего объема затрат.</a:t>
            </a:r>
          </a:p>
          <a:p>
            <a:pPr algn="just"/>
            <a:endParaRPr lang="ru-RU" sz="1050" dirty="0"/>
          </a:p>
          <a:p>
            <a:pPr algn="just"/>
            <a:r>
              <a:rPr lang="ru-RU" sz="1050" b="1" i="1" dirty="0"/>
              <a:t>Условия: </a:t>
            </a:r>
          </a:p>
          <a:p>
            <a:pPr algn="just"/>
            <a:r>
              <a:rPr lang="ru-RU" sz="1050" dirty="0"/>
              <a:t>-наличие проектной документации, составленной по данным агрохимического обследования, затраты на проведение которого представлены к субсидированию, а также акта выполненных работ по химической мелиорации земель, подтверждающего осуществление мероприятий по химической мелиорации земель в соответствии с указанной проектной документацией.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727426" y="2794067"/>
            <a:ext cx="1566259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dirty="0"/>
              <a:t>Проект мелиорации прошел отбор в Министерстве сельского хозяйства Российской Федерации</a:t>
            </a:r>
          </a:p>
        </p:txBody>
      </p:sp>
    </p:spTree>
    <p:extLst>
      <p:ext uri="{BB962C8B-B14F-4D97-AF65-F5344CB8AC3E}">
        <p14:creationId xmlns:p14="http://schemas.microsoft.com/office/powerpoint/2010/main" val="25863881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Місце для номера слайда 4"/>
          <p:cNvSpPr>
            <a:spLocks noGrp="1"/>
          </p:cNvSpPr>
          <p:nvPr>
            <p:ph type="sldNum" sz="quarter" idx="13"/>
          </p:nvPr>
        </p:nvSpPr>
        <p:spPr bwMode="auto">
          <a:xfrm>
            <a:off x="8824913" y="6308725"/>
            <a:ext cx="27432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uk-UA" altLang="ru-RU" sz="1600" dirty="0">
              <a:solidFill>
                <a:schemeClr val="accent1"/>
              </a:solidFill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A093A198-EE05-4CCE-A751-665345E26D7B}" type="slidenum">
              <a:rPr lang="uk-UA" altLang="ru-RU" sz="1600" smtClean="0">
                <a:solidFill>
                  <a:schemeClr val="accent1"/>
                </a:solidFill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21</a:t>
            </a:fld>
            <a:endParaRPr lang="uk-UA" altLang="ru-RU" sz="1600" dirty="0">
              <a:solidFill>
                <a:schemeClr val="accent1"/>
              </a:solidFill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uk-UA" altLang="ru-RU" sz="1600" dirty="0">
              <a:solidFill>
                <a:schemeClr val="accent1"/>
              </a:solidFill>
            </a:endParaRPr>
          </a:p>
        </p:txBody>
      </p:sp>
      <p:sp>
        <p:nvSpPr>
          <p:cNvPr id="40965" name="TextBox 8"/>
          <p:cNvSpPr txBox="1">
            <a:spLocks noChangeArrowheads="1"/>
          </p:cNvSpPr>
          <p:nvPr/>
        </p:nvSpPr>
        <p:spPr bwMode="auto">
          <a:xfrm>
            <a:off x="2725751" y="628328"/>
            <a:ext cx="8404284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200" dirty="0">
                <a:latin typeface="Arial" panose="020B0604020202020204" pitchFamily="34" charset="0"/>
                <a:cs typeface="Arial" panose="020B0604020202020204" pitchFamily="34" charset="0"/>
              </a:rPr>
              <a:t>5. СУБСИДИИ ПРОИЗВОДИТЕЛЯМ ЗЕРНОВЫХ КУЛЬТУР</a:t>
            </a: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1837137027"/>
              </p:ext>
            </p:extLst>
          </p:nvPr>
        </p:nvGraphicFramePr>
        <p:xfrm>
          <a:off x="2510124" y="1156576"/>
          <a:ext cx="8835537" cy="9385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2510125" y="2076491"/>
            <a:ext cx="8835537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500" dirty="0"/>
              <a:t>Субсидии предоставляются по ставке на 1 тонну реализованного зерна собственного производства (пшеница, рожь, кукуруза, ячмень)</a:t>
            </a: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6894616"/>
              </p:ext>
            </p:extLst>
          </p:nvPr>
        </p:nvGraphicFramePr>
        <p:xfrm>
          <a:off x="2510125" y="2752240"/>
          <a:ext cx="8922221" cy="1994880"/>
        </p:xfrm>
        <a:graphic>
          <a:graphicData uri="http://schemas.openxmlformats.org/drawingml/2006/table">
            <a:tbl>
              <a:tblPr/>
              <a:tblGrid>
                <a:gridCol w="1941248">
                  <a:extLst>
                    <a:ext uri="{9D8B030D-6E8A-4147-A177-3AD203B41FA5}">
                      <a16:colId xmlns:a16="http://schemas.microsoft.com/office/drawing/2014/main" val="1355555908"/>
                    </a:ext>
                  </a:extLst>
                </a:gridCol>
                <a:gridCol w="6980973">
                  <a:extLst>
                    <a:ext uri="{9D8B030D-6E8A-4147-A177-3AD203B41FA5}">
                      <a16:colId xmlns:a16="http://schemas.microsoft.com/office/drawing/2014/main" val="322310257"/>
                    </a:ext>
                  </a:extLst>
                </a:gridCol>
              </a:tblGrid>
              <a:tr h="5066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Ставка субсидии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 2026 году: </a:t>
                      </a:r>
                    </a:p>
                  </a:txBody>
                  <a:tcPr marL="72000" marR="72000" marT="72000" marB="72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УСЛОВИЯ:</a:t>
                      </a:r>
                    </a:p>
                  </a:txBody>
                  <a:tcPr marL="72000" marR="72000" marT="72000" marB="72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6314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320 руб. </a:t>
                      </a:r>
                    </a:p>
                  </a:txBody>
                  <a:tcPr marL="72000" marR="72000" marT="72000" marB="720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Общий объем субсидии не должен превышать 50 процентов фактических затрат получателя, на возмещение которых предоставляется субсидия.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i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Коэффициент Кс = 1 – применяется в случае осуществления сельскохозяйственного страхования с государственной поддержкой, в отношении земельного участка (земельных участков), занятого (занятых) посевами конкретной зерновой культуры.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Для остальных земельных участков применяется коэффициент Кс = 0,5.</a:t>
                      </a:r>
                    </a:p>
                  </a:txBody>
                  <a:tcPr marL="72000" marR="72000" marT="72000" marB="72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41249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176757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Місце для номера слайда 4"/>
          <p:cNvSpPr>
            <a:spLocks noGrp="1"/>
          </p:cNvSpPr>
          <p:nvPr>
            <p:ph type="sldNum" sz="quarter" idx="13"/>
          </p:nvPr>
        </p:nvSpPr>
        <p:spPr bwMode="auto">
          <a:xfrm>
            <a:off x="8824913" y="6308725"/>
            <a:ext cx="27432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uk-UA" altLang="ru-RU" sz="1600" dirty="0">
              <a:solidFill>
                <a:schemeClr val="accent1"/>
              </a:solidFill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A093A198-EE05-4CCE-A751-665345E26D7B}" type="slidenum">
              <a:rPr lang="uk-UA" altLang="ru-RU" sz="1600" smtClean="0">
                <a:solidFill>
                  <a:schemeClr val="accent1"/>
                </a:solidFill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22</a:t>
            </a:fld>
            <a:endParaRPr lang="uk-UA" altLang="ru-RU" sz="1600" dirty="0">
              <a:solidFill>
                <a:schemeClr val="accent1"/>
              </a:solidFill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uk-UA" altLang="ru-RU" sz="1600" dirty="0">
              <a:solidFill>
                <a:schemeClr val="accent1"/>
              </a:solidFill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681163" y="485775"/>
            <a:ext cx="7499350" cy="1143000"/>
          </a:xfrm>
          <a:prstGeom prst="rect">
            <a:avLst/>
          </a:prstGeom>
        </p:spPr>
        <p:txBody>
          <a:bodyPr anchor="ctr">
            <a:normAutofit fontScale="97500"/>
          </a:bodyPr>
          <a:lstStyle/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endParaRPr lang="ru-RU" sz="2400" b="1" dirty="0">
              <a:solidFill>
                <a:schemeClr val="accent5">
                  <a:lumMod val="75000"/>
                </a:schemeClr>
              </a:solidFill>
              <a:latin typeface="+mn-lt"/>
              <a:ea typeface="+mj-ea"/>
              <a:cs typeface="+mj-cs"/>
            </a:endParaRPr>
          </a:p>
        </p:txBody>
      </p:sp>
      <p:sp>
        <p:nvSpPr>
          <p:cNvPr id="40965" name="TextBox 8"/>
          <p:cNvSpPr txBox="1">
            <a:spLocks noChangeArrowheads="1"/>
          </p:cNvSpPr>
          <p:nvPr/>
        </p:nvSpPr>
        <p:spPr bwMode="auto">
          <a:xfrm>
            <a:off x="2253240" y="632769"/>
            <a:ext cx="9052844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ru-RU" sz="2200" dirty="0">
                <a:latin typeface="Arial" panose="020B0604020202020204" pitchFamily="34" charset="0"/>
                <a:cs typeface="Arial" panose="020B0604020202020204" pitchFamily="34" charset="0"/>
              </a:rPr>
              <a:t>6. ПРИОРИТЕТНЫЕ НАПРАВЛЕНИЯ МАЛОГО АГРОБИЗНЕСА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253240" y="2354449"/>
            <a:ext cx="9385385" cy="37153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cs typeface="Arial" panose="020B0604020202020204" pitchFamily="34" charset="0"/>
              </a:rPr>
              <a:t>6.1 Развитие фермерских хозяйств: </a:t>
            </a:r>
          </a:p>
          <a:p>
            <a:endParaRPr lang="ru-RU" sz="1600" b="1" dirty="0">
              <a:cs typeface="Arial" panose="020B0604020202020204" pitchFamily="34" charset="0"/>
            </a:endParaRPr>
          </a:p>
          <a:p>
            <a:pPr marL="457200" indent="-457200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ru-RU" sz="1600" dirty="0">
                <a:cs typeface="Arial" panose="020B0604020202020204" pitchFamily="34" charset="0"/>
              </a:rPr>
              <a:t>Грант на развитие фермерского хозяйства;</a:t>
            </a:r>
          </a:p>
          <a:p>
            <a:pPr marL="457200" indent="-457200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ru-RU" sz="1600" dirty="0">
                <a:cs typeface="Arial" panose="020B0604020202020204" pitchFamily="34" charset="0"/>
              </a:rPr>
              <a:t>Субсидии на возмещение части затрат фермерского хозяйства;</a:t>
            </a:r>
          </a:p>
          <a:p>
            <a:pPr marL="457200" indent="-457200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ru-RU" sz="1600" dirty="0">
                <a:cs typeface="Arial" panose="020B0604020202020204" pitchFamily="34" charset="0"/>
              </a:rPr>
              <a:t>Грант «</a:t>
            </a:r>
            <a:r>
              <a:rPr lang="ru-RU" sz="1600" dirty="0" err="1">
                <a:cs typeface="Arial" panose="020B0604020202020204" pitchFamily="34" charset="0"/>
              </a:rPr>
              <a:t>Агромотиватор</a:t>
            </a:r>
            <a:r>
              <a:rPr lang="ru-RU" sz="1600" dirty="0">
                <a:cs typeface="Arial" panose="020B0604020202020204" pitchFamily="34" charset="0"/>
              </a:rPr>
              <a:t>» (для участников СВО).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endParaRPr lang="ru-RU" sz="1600" dirty="0">
              <a:cs typeface="Arial" panose="020B0604020202020204" pitchFamily="34" charset="0"/>
            </a:endParaRPr>
          </a:p>
          <a:p>
            <a:r>
              <a:rPr lang="ru-RU" sz="1600" b="1" dirty="0">
                <a:cs typeface="Arial" panose="020B0604020202020204" pitchFamily="34" charset="0"/>
              </a:rPr>
              <a:t>6.2 Развитие </a:t>
            </a:r>
            <a:r>
              <a:rPr lang="ru-RU" sz="1600" b="1" dirty="0" err="1">
                <a:cs typeface="Arial" panose="020B0604020202020204" pitchFamily="34" charset="0"/>
              </a:rPr>
              <a:t>СПоК</a:t>
            </a:r>
            <a:r>
              <a:rPr lang="ru-RU" sz="1600" b="1" dirty="0">
                <a:cs typeface="Arial" panose="020B0604020202020204" pitchFamily="34" charset="0"/>
              </a:rPr>
              <a:t>:</a:t>
            </a:r>
          </a:p>
          <a:p>
            <a:endParaRPr lang="ru-RU" sz="1600" b="1" dirty="0"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1600" dirty="0">
                <a:cs typeface="Arial" panose="020B0604020202020204" pitchFamily="34" charset="0"/>
              </a:rPr>
              <a:t>Субсидии на возмещение части затрат </a:t>
            </a:r>
            <a:r>
              <a:rPr lang="ru-RU" sz="1600" dirty="0" err="1">
                <a:cs typeface="Arial" panose="020B0604020202020204" pitchFamily="34" charset="0"/>
              </a:rPr>
              <a:t>СПоК</a:t>
            </a:r>
            <a:r>
              <a:rPr lang="ru-RU" sz="1600" dirty="0">
                <a:cs typeface="Arial" panose="020B0604020202020204" pitchFamily="34" charset="0"/>
              </a:rPr>
              <a:t>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ru-RU" sz="1600" dirty="0">
              <a:cs typeface="Arial" panose="020B0604020202020204" pitchFamily="34" charset="0"/>
            </a:endParaRPr>
          </a:p>
          <a:p>
            <a:r>
              <a:rPr lang="ru-RU" sz="1600" b="1" dirty="0">
                <a:cs typeface="Arial" panose="020B0604020202020204" pitchFamily="34" charset="0"/>
              </a:rPr>
              <a:t>6.3 Поддержка малых СХТП:</a:t>
            </a:r>
          </a:p>
          <a:p>
            <a:endParaRPr lang="ru-RU" sz="1600" b="1" dirty="0">
              <a:cs typeface="Arial" panose="020B0604020202020204" pitchFamily="34" charset="0"/>
            </a:endParaRPr>
          </a:p>
          <a:p>
            <a:pPr marL="342900" indent="-342900"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ru-RU" sz="1600" dirty="0">
                <a:cs typeface="Arial" panose="020B0604020202020204" pitchFamily="34" charset="0"/>
              </a:rPr>
              <a:t>Грант </a:t>
            </a:r>
            <a:r>
              <a:rPr lang="ru-RU" sz="1600" dirty="0" err="1">
                <a:cs typeface="Arial" panose="020B0604020202020204" pitchFamily="34" charset="0"/>
              </a:rPr>
              <a:t>Агропрогресс</a:t>
            </a:r>
            <a:r>
              <a:rPr lang="ru-RU" sz="1600" dirty="0">
                <a:cs typeface="Arial" panose="020B0604020202020204" pitchFamily="34" charset="0"/>
              </a:rPr>
              <a:t>;</a:t>
            </a:r>
          </a:p>
          <a:p>
            <a:pPr marL="342900" indent="-342900"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ru-RU" sz="1600" dirty="0">
                <a:cs typeface="Arial" panose="020B0604020202020204" pitchFamily="34" charset="0"/>
              </a:rPr>
              <a:t>Грант (субсидия) на организацию малой сельской пекарни.</a:t>
            </a:r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1509132699"/>
              </p:ext>
            </p:extLst>
          </p:nvPr>
        </p:nvGraphicFramePr>
        <p:xfrm>
          <a:off x="2098389" y="1256522"/>
          <a:ext cx="9830234" cy="7445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1753065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Місце для номера слайда 4"/>
          <p:cNvSpPr>
            <a:spLocks noGrp="1"/>
          </p:cNvSpPr>
          <p:nvPr>
            <p:ph type="sldNum" sz="quarter" idx="13"/>
          </p:nvPr>
        </p:nvSpPr>
        <p:spPr bwMode="auto">
          <a:xfrm>
            <a:off x="8824913" y="6308725"/>
            <a:ext cx="27432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uk-UA" altLang="ru-RU" sz="1600" dirty="0">
              <a:solidFill>
                <a:schemeClr val="accent1"/>
              </a:solidFill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A093A198-EE05-4CCE-A751-665345E26D7B}" type="slidenum">
              <a:rPr lang="uk-UA" altLang="ru-RU" sz="1600" smtClean="0">
                <a:solidFill>
                  <a:schemeClr val="accent1"/>
                </a:solidFill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23</a:t>
            </a:fld>
            <a:endParaRPr lang="uk-UA" altLang="ru-RU" sz="1600" dirty="0">
              <a:solidFill>
                <a:schemeClr val="accent1"/>
              </a:solidFill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uk-UA" altLang="ru-RU" sz="1600" dirty="0">
              <a:solidFill>
                <a:schemeClr val="accent1"/>
              </a:solidFill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681163" y="485775"/>
            <a:ext cx="7499350" cy="1143000"/>
          </a:xfrm>
          <a:prstGeom prst="rect">
            <a:avLst/>
          </a:prstGeom>
        </p:spPr>
        <p:txBody>
          <a:bodyPr anchor="ctr">
            <a:normAutofit fontScale="97500"/>
          </a:bodyPr>
          <a:lstStyle/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endParaRPr lang="ru-RU" sz="2400" b="1" dirty="0">
              <a:solidFill>
                <a:schemeClr val="accent5">
                  <a:lumMod val="75000"/>
                </a:schemeClr>
              </a:solidFill>
              <a:latin typeface="+mn-lt"/>
              <a:ea typeface="+mj-ea"/>
              <a:cs typeface="+mj-cs"/>
            </a:endParaRPr>
          </a:p>
        </p:txBody>
      </p:sp>
      <p:sp>
        <p:nvSpPr>
          <p:cNvPr id="40965" name="TextBox 8"/>
          <p:cNvSpPr txBox="1">
            <a:spLocks noChangeArrowheads="1"/>
          </p:cNvSpPr>
          <p:nvPr/>
        </p:nvSpPr>
        <p:spPr bwMode="auto">
          <a:xfrm>
            <a:off x="2253240" y="485775"/>
            <a:ext cx="9052844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ru-RU" sz="2200" dirty="0">
                <a:latin typeface="Arial" panose="020B0604020202020204" pitchFamily="34" charset="0"/>
                <a:cs typeface="Arial" panose="020B0604020202020204" pitchFamily="34" charset="0"/>
              </a:rPr>
              <a:t>6. ПРИОРИТЕТНЫЕ НАПРАВЛЕНИЯ МАЛОГО АГРОБИЗНЕСА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104008" y="1224792"/>
            <a:ext cx="9640579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cs typeface="Arial" panose="020B0604020202020204" pitchFamily="34" charset="0"/>
              </a:rPr>
              <a:t>6.1.1. Субсидии на возмещение части затрат фермерского хозяйства</a:t>
            </a:r>
            <a:r>
              <a:rPr lang="ru-RU" sz="1600" b="1" spc="200" dirty="0">
                <a:cs typeface="Arial" panose="020B0604020202020204" pitchFamily="34" charset="0"/>
              </a:rPr>
              <a:t>:</a:t>
            </a:r>
          </a:p>
          <a:p>
            <a:pPr algn="just"/>
            <a:endParaRPr lang="ru-RU" sz="1600" dirty="0">
              <a:cs typeface="Arial" panose="020B0604020202020204" pitchFamily="34" charset="0"/>
            </a:endParaRPr>
          </a:p>
          <a:p>
            <a:pPr algn="just"/>
            <a:r>
              <a:rPr lang="ru-RU" sz="1600" dirty="0">
                <a:cs typeface="Arial" panose="020B0604020202020204" pitchFamily="34" charset="0"/>
              </a:rPr>
              <a:t>Размер субсидии - до </a:t>
            </a:r>
            <a:r>
              <a:rPr lang="ru-RU" sz="1600" b="1" dirty="0">
                <a:cs typeface="Arial" panose="020B0604020202020204" pitchFamily="34" charset="0"/>
              </a:rPr>
              <a:t>20</a:t>
            </a:r>
            <a:r>
              <a:rPr lang="ru-RU" sz="1600" dirty="0">
                <a:cs typeface="Arial" panose="020B0604020202020204" pitchFamily="34" charset="0"/>
              </a:rPr>
              <a:t> млн. рублей, но не более </a:t>
            </a:r>
            <a:r>
              <a:rPr lang="ru-RU" sz="1600" b="1" dirty="0">
                <a:cs typeface="Arial" panose="020B0604020202020204" pitchFamily="34" charset="0"/>
              </a:rPr>
              <a:t>60%</a:t>
            </a:r>
            <a:r>
              <a:rPr lang="ru-RU" sz="1600" dirty="0">
                <a:cs typeface="Arial" panose="020B0604020202020204" pitchFamily="34" charset="0"/>
              </a:rPr>
              <a:t> </a:t>
            </a:r>
            <a:r>
              <a:rPr lang="ru-RU" sz="1600" u="sng" dirty="0">
                <a:cs typeface="Arial" panose="020B0604020202020204" pitchFamily="34" charset="0"/>
              </a:rPr>
              <a:t>понесённых в текущем финансовом году </a:t>
            </a:r>
            <a:r>
              <a:rPr lang="ru-RU" sz="1600" dirty="0">
                <a:cs typeface="Arial" panose="020B0604020202020204" pitchFamily="34" charset="0"/>
              </a:rPr>
              <a:t>затрат (не более </a:t>
            </a:r>
            <a:r>
              <a:rPr lang="ru-RU" sz="1600" b="1" dirty="0">
                <a:cs typeface="Arial" panose="020B0604020202020204" pitchFamily="34" charset="0"/>
              </a:rPr>
              <a:t>70%</a:t>
            </a:r>
            <a:r>
              <a:rPr lang="ru-RU" sz="1600" dirty="0">
                <a:cs typeface="Arial" panose="020B0604020202020204" pitchFamily="34" charset="0"/>
              </a:rPr>
              <a:t> затрат </a:t>
            </a:r>
            <a:r>
              <a:rPr lang="ru-RU" sz="1600" u="sng" dirty="0">
                <a:cs typeface="Arial" panose="020B0604020202020204" pitchFamily="34" charset="0"/>
              </a:rPr>
              <a:t>производителей органической продукции</a:t>
            </a:r>
            <a:r>
              <a:rPr lang="ru-RU" sz="1600" dirty="0">
                <a:cs typeface="Arial" panose="020B0604020202020204" pitchFamily="34" charset="0"/>
              </a:rPr>
              <a:t>), за исключением затрат, возмещаемых в составе гранта </a:t>
            </a:r>
          </a:p>
          <a:p>
            <a:endParaRPr lang="ru-RU" sz="1600" dirty="0">
              <a:cs typeface="Arial" panose="020B0604020202020204" pitchFamily="34" charset="0"/>
            </a:endParaRPr>
          </a:p>
          <a:p>
            <a:pPr algn="just"/>
            <a:r>
              <a:rPr lang="ru-RU" sz="1600" dirty="0">
                <a:cs typeface="Arial" panose="020B0604020202020204" pitchFamily="34" charset="0"/>
              </a:rPr>
              <a:t>Получатели: КФХ с численностью членов не менее 2 включая главу КФХ, главы КФХ или ИП, являющиеся главами КФХ с численностью членов не менее 2 включая главу КФХ, зарегистрированные гражданами РФ и осуществляющие деятельность на сельской территории (агломерации) не менее 12 месяцев</a:t>
            </a:r>
          </a:p>
          <a:p>
            <a:endParaRPr lang="ru-RU" sz="1600" dirty="0">
              <a:cs typeface="Arial" panose="020B0604020202020204" pitchFamily="34" charset="0"/>
            </a:endParaRPr>
          </a:p>
          <a:p>
            <a:r>
              <a:rPr lang="ru-RU" sz="1600" b="1" dirty="0">
                <a:cs typeface="Arial" panose="020B0604020202020204" pitchFamily="34" charset="0"/>
              </a:rPr>
              <a:t>Условия: 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sz="1600" dirty="0">
                <a:cs typeface="Arial" panose="020B0604020202020204" pitchFamily="34" charset="0"/>
              </a:rPr>
              <a:t>Обеспечение ежегодного прироста не менее 7% объема производства с/х продукции в течение 2 лет,(включая год получения субсидии);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1600" dirty="0">
                <a:cs typeface="Arial" panose="020B0604020202020204" pitchFamily="34" charset="0"/>
              </a:rPr>
              <a:t>Возможность совмещения гранта и субсидий фермерским хозяйствам на разные цели</a:t>
            </a:r>
          </a:p>
          <a:p>
            <a:endParaRPr lang="ru-RU" sz="1600" dirty="0">
              <a:cs typeface="Arial" panose="020B0604020202020204" pitchFamily="34" charset="0"/>
            </a:endParaRPr>
          </a:p>
          <a:p>
            <a:r>
              <a:rPr lang="ru-RU" sz="1600" b="1" dirty="0">
                <a:cs typeface="Arial" panose="020B0604020202020204" pitchFamily="34" charset="0"/>
              </a:rPr>
              <a:t>Перечень затрат </a:t>
            </a:r>
            <a:r>
              <a:rPr lang="ru-RU" sz="1600" dirty="0">
                <a:cs typeface="Arial" panose="020B0604020202020204" pitchFamily="34" charset="0"/>
              </a:rPr>
              <a:t>для возмещения </a:t>
            </a:r>
            <a:r>
              <a:rPr lang="ru-RU" sz="1600" b="1" dirty="0">
                <a:cs typeface="Arial" panose="020B0604020202020204" pitchFamily="34" charset="0"/>
              </a:rPr>
              <a:t>определяется Минсельхозом России</a:t>
            </a:r>
          </a:p>
        </p:txBody>
      </p:sp>
    </p:spTree>
    <p:extLst>
      <p:ext uri="{BB962C8B-B14F-4D97-AF65-F5344CB8AC3E}">
        <p14:creationId xmlns:p14="http://schemas.microsoft.com/office/powerpoint/2010/main" val="170107194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Місце для номера слайда 4"/>
          <p:cNvSpPr>
            <a:spLocks noGrp="1"/>
          </p:cNvSpPr>
          <p:nvPr>
            <p:ph type="sldNum" sz="quarter" idx="13"/>
          </p:nvPr>
        </p:nvSpPr>
        <p:spPr bwMode="auto">
          <a:xfrm>
            <a:off x="8824913" y="6308725"/>
            <a:ext cx="27432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uk-UA" altLang="ru-RU" sz="1600" dirty="0">
              <a:solidFill>
                <a:schemeClr val="accent1"/>
              </a:solidFill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A093A198-EE05-4CCE-A751-665345E26D7B}" type="slidenum">
              <a:rPr lang="uk-UA" altLang="ru-RU" sz="1600" smtClean="0">
                <a:solidFill>
                  <a:schemeClr val="accent1"/>
                </a:solidFill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24</a:t>
            </a:fld>
            <a:endParaRPr lang="uk-UA" altLang="ru-RU" sz="1600" dirty="0">
              <a:solidFill>
                <a:schemeClr val="accent1"/>
              </a:solidFill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uk-UA" altLang="ru-RU" sz="1600" dirty="0">
              <a:solidFill>
                <a:schemeClr val="accent1"/>
              </a:solidFill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681163" y="485775"/>
            <a:ext cx="7499350" cy="1143000"/>
          </a:xfrm>
          <a:prstGeom prst="rect">
            <a:avLst/>
          </a:prstGeom>
        </p:spPr>
        <p:txBody>
          <a:bodyPr anchor="ctr">
            <a:normAutofit fontScale="97500"/>
          </a:bodyPr>
          <a:lstStyle/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endParaRPr lang="ru-RU" sz="2400" b="1" dirty="0">
              <a:solidFill>
                <a:schemeClr val="accent5">
                  <a:lumMod val="75000"/>
                </a:schemeClr>
              </a:solidFill>
              <a:latin typeface="+mn-lt"/>
              <a:ea typeface="+mj-ea"/>
              <a:cs typeface="+mj-cs"/>
            </a:endParaRPr>
          </a:p>
        </p:txBody>
      </p:sp>
      <p:sp>
        <p:nvSpPr>
          <p:cNvPr id="40965" name="TextBox 8"/>
          <p:cNvSpPr txBox="1">
            <a:spLocks noChangeArrowheads="1"/>
          </p:cNvSpPr>
          <p:nvPr/>
        </p:nvSpPr>
        <p:spPr bwMode="auto">
          <a:xfrm>
            <a:off x="2335772" y="661781"/>
            <a:ext cx="9052844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ru-RU" sz="2200" dirty="0">
                <a:latin typeface="Arial" panose="020B0604020202020204" pitchFamily="34" charset="0"/>
                <a:cs typeface="Arial" panose="020B0604020202020204" pitchFamily="34" charset="0"/>
              </a:rPr>
              <a:t>6. ПРИОРИТЕТНЫЕ НАПРАВЛЕНИЯ МАЛОГО АГРОБИЗНЕСА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335773" y="1628775"/>
            <a:ext cx="9187444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cs typeface="Arial" panose="020B0604020202020204" pitchFamily="34" charset="0"/>
              </a:rPr>
              <a:t>6.1.2.  Субсидии на возмещение части затрат фермерского хозяйства</a:t>
            </a:r>
            <a:r>
              <a:rPr lang="ru-RU" sz="1600" b="1" spc="200" dirty="0">
                <a:cs typeface="Arial" panose="020B0604020202020204" pitchFamily="34" charset="0"/>
              </a:rPr>
              <a:t>:</a:t>
            </a:r>
          </a:p>
          <a:p>
            <a:pPr algn="just"/>
            <a:endParaRPr lang="ru-RU" sz="1600" dirty="0">
              <a:cs typeface="Arial" panose="020B0604020202020204" pitchFamily="34" charset="0"/>
            </a:endParaRPr>
          </a:p>
          <a:p>
            <a:pPr algn="just"/>
            <a:r>
              <a:rPr lang="ru-RU" sz="1600" dirty="0">
                <a:cs typeface="Arial" panose="020B0604020202020204" pitchFamily="34" charset="0"/>
              </a:rPr>
              <a:t>Размер субсидии - до </a:t>
            </a:r>
            <a:r>
              <a:rPr lang="ru-RU" sz="1600" b="1" dirty="0">
                <a:cs typeface="Arial" panose="020B0604020202020204" pitchFamily="34" charset="0"/>
              </a:rPr>
              <a:t>20</a:t>
            </a:r>
            <a:r>
              <a:rPr lang="ru-RU" sz="1600" dirty="0">
                <a:cs typeface="Arial" panose="020B0604020202020204" pitchFamily="34" charset="0"/>
              </a:rPr>
              <a:t> млн. рублей, но не более </a:t>
            </a:r>
            <a:r>
              <a:rPr lang="ru-RU" sz="1600" b="1" dirty="0">
                <a:cs typeface="Arial" panose="020B0604020202020204" pitchFamily="34" charset="0"/>
              </a:rPr>
              <a:t>60%</a:t>
            </a:r>
            <a:r>
              <a:rPr lang="ru-RU" sz="1600" dirty="0">
                <a:cs typeface="Arial" panose="020B0604020202020204" pitchFamily="34" charset="0"/>
              </a:rPr>
              <a:t> </a:t>
            </a:r>
            <a:r>
              <a:rPr lang="ru-RU" sz="1600" u="sng" dirty="0">
                <a:cs typeface="Arial" panose="020B0604020202020204" pitchFamily="34" charset="0"/>
              </a:rPr>
              <a:t>понесённых в текущем финансовом году </a:t>
            </a:r>
            <a:r>
              <a:rPr lang="ru-RU" sz="1600" dirty="0">
                <a:cs typeface="Arial" panose="020B0604020202020204" pitchFamily="34" charset="0"/>
              </a:rPr>
              <a:t>затрат (не более </a:t>
            </a:r>
            <a:r>
              <a:rPr lang="ru-RU" sz="1600" b="1" dirty="0">
                <a:cs typeface="Arial" panose="020B0604020202020204" pitchFamily="34" charset="0"/>
              </a:rPr>
              <a:t>70%</a:t>
            </a:r>
            <a:r>
              <a:rPr lang="ru-RU" sz="1600" dirty="0">
                <a:cs typeface="Arial" panose="020B0604020202020204" pitchFamily="34" charset="0"/>
              </a:rPr>
              <a:t> затрат </a:t>
            </a:r>
            <a:r>
              <a:rPr lang="ru-RU" sz="1600" u="sng" dirty="0">
                <a:cs typeface="Arial" panose="020B0604020202020204" pitchFamily="34" charset="0"/>
              </a:rPr>
              <a:t>производителей органической продукции</a:t>
            </a:r>
            <a:r>
              <a:rPr lang="ru-RU" sz="1600" dirty="0">
                <a:cs typeface="Arial" panose="020B0604020202020204" pitchFamily="34" charset="0"/>
              </a:rPr>
              <a:t>), за исключением затрат, возмещаемых в составе гранта </a:t>
            </a:r>
          </a:p>
          <a:p>
            <a:endParaRPr lang="ru-RU" sz="1600" dirty="0">
              <a:cs typeface="Arial" panose="020B0604020202020204" pitchFamily="34" charset="0"/>
            </a:endParaRPr>
          </a:p>
          <a:p>
            <a:pPr algn="just"/>
            <a:r>
              <a:rPr lang="ru-RU" sz="1600" dirty="0">
                <a:cs typeface="Arial" panose="020B0604020202020204" pitchFamily="34" charset="0"/>
              </a:rPr>
              <a:t>Получатели: КФХ с численностью членов не менее 2 включая главу КФХ, главы КФХ или ИП, являющиеся главами КФХ с численностью членов не менее 2 включая главу КФХ, зарегистрированные гражданами РФ и осуществляющие деятельность на сельской территории (агломерации) не менее 12 месяцев</a:t>
            </a:r>
          </a:p>
          <a:p>
            <a:endParaRPr lang="ru-RU" sz="1600" dirty="0">
              <a:cs typeface="Arial" panose="020B0604020202020204" pitchFamily="34" charset="0"/>
            </a:endParaRPr>
          </a:p>
          <a:p>
            <a:r>
              <a:rPr lang="ru-RU" sz="1600" dirty="0">
                <a:cs typeface="Arial" panose="020B0604020202020204" pitchFamily="34" charset="0"/>
              </a:rPr>
              <a:t>Условия: 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sz="1600" dirty="0">
                <a:cs typeface="Arial" panose="020B0604020202020204" pitchFamily="34" charset="0"/>
              </a:rPr>
              <a:t>Обеспечение ежегодного прироста не менее 7% объема производства с/х продукции в течение 2 лет,(включая год получения субсидии);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1600" dirty="0">
                <a:cs typeface="Arial" panose="020B0604020202020204" pitchFamily="34" charset="0"/>
              </a:rPr>
              <a:t>Возможность совмещения гранта и субсидий фермерским хозяйствам на разные цели</a:t>
            </a:r>
          </a:p>
          <a:p>
            <a:endParaRPr lang="ru-RU" sz="1600" dirty="0">
              <a:cs typeface="Arial" panose="020B0604020202020204" pitchFamily="34" charset="0"/>
            </a:endParaRPr>
          </a:p>
          <a:p>
            <a:r>
              <a:rPr lang="ru-RU" sz="1600" b="1" dirty="0">
                <a:cs typeface="Arial" panose="020B0604020202020204" pitchFamily="34" charset="0"/>
              </a:rPr>
              <a:t>Перечень затрат </a:t>
            </a:r>
            <a:r>
              <a:rPr lang="ru-RU" sz="1600" dirty="0">
                <a:cs typeface="Arial" panose="020B0604020202020204" pitchFamily="34" charset="0"/>
              </a:rPr>
              <a:t>для возмещения </a:t>
            </a:r>
            <a:r>
              <a:rPr lang="ru-RU" sz="1600" b="1" dirty="0">
                <a:cs typeface="Arial" panose="020B0604020202020204" pitchFamily="34" charset="0"/>
              </a:rPr>
              <a:t>определяется Минсельхозом России</a:t>
            </a:r>
          </a:p>
        </p:txBody>
      </p:sp>
    </p:spTree>
    <p:extLst>
      <p:ext uri="{BB962C8B-B14F-4D97-AF65-F5344CB8AC3E}">
        <p14:creationId xmlns:p14="http://schemas.microsoft.com/office/powerpoint/2010/main" val="34954392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Місце для номера слайда 4"/>
          <p:cNvSpPr>
            <a:spLocks noGrp="1"/>
          </p:cNvSpPr>
          <p:nvPr>
            <p:ph type="sldNum" sz="quarter" idx="13"/>
          </p:nvPr>
        </p:nvSpPr>
        <p:spPr bwMode="auto">
          <a:xfrm>
            <a:off x="8824913" y="6308725"/>
            <a:ext cx="27432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uk-UA" altLang="ru-RU" sz="1600" dirty="0">
              <a:solidFill>
                <a:schemeClr val="accent1"/>
              </a:solidFill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A093A198-EE05-4CCE-A751-665345E26D7B}" type="slidenum">
              <a:rPr lang="uk-UA" altLang="ru-RU" sz="1600" smtClean="0">
                <a:solidFill>
                  <a:schemeClr val="accent1"/>
                </a:solidFill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25</a:t>
            </a:fld>
            <a:endParaRPr lang="uk-UA" altLang="ru-RU" sz="1600" dirty="0">
              <a:solidFill>
                <a:schemeClr val="accent1"/>
              </a:solidFill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uk-UA" altLang="ru-RU" sz="1600" dirty="0">
              <a:solidFill>
                <a:schemeClr val="accent1"/>
              </a:solidFill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681163" y="485775"/>
            <a:ext cx="7499350" cy="1143000"/>
          </a:xfrm>
          <a:prstGeom prst="rect">
            <a:avLst/>
          </a:prstGeom>
        </p:spPr>
        <p:txBody>
          <a:bodyPr anchor="ctr">
            <a:normAutofit fontScale="97500"/>
          </a:bodyPr>
          <a:lstStyle/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endParaRPr lang="ru-RU" sz="2400" b="1" dirty="0">
              <a:solidFill>
                <a:schemeClr val="accent5">
                  <a:lumMod val="75000"/>
                </a:schemeClr>
              </a:solidFill>
              <a:latin typeface="+mn-lt"/>
              <a:ea typeface="+mj-ea"/>
              <a:cs typeface="+mj-cs"/>
            </a:endParaRPr>
          </a:p>
        </p:txBody>
      </p:sp>
      <p:sp>
        <p:nvSpPr>
          <p:cNvPr id="40965" name="TextBox 8"/>
          <p:cNvSpPr txBox="1">
            <a:spLocks noChangeArrowheads="1"/>
          </p:cNvSpPr>
          <p:nvPr/>
        </p:nvSpPr>
        <p:spPr bwMode="auto">
          <a:xfrm>
            <a:off x="2304697" y="534055"/>
            <a:ext cx="9052844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ru-RU" sz="2200" dirty="0">
                <a:latin typeface="Arial" panose="020B0604020202020204" pitchFamily="34" charset="0"/>
                <a:cs typeface="Arial" panose="020B0604020202020204" pitchFamily="34" charset="0"/>
              </a:rPr>
              <a:t>6. ПРИОРИТЕТНЫЕ НАПРАВЛЕНИЯ МАЛОГО АГРОБИЗНЕСА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304697" y="1317072"/>
            <a:ext cx="9262907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cs typeface="Arial" panose="020B0604020202020204" pitchFamily="34" charset="0"/>
              </a:rPr>
              <a:t>6.1.3.   Грант «</a:t>
            </a:r>
            <a:r>
              <a:rPr lang="ru-RU" sz="1600" b="1" dirty="0" err="1">
                <a:cs typeface="Arial" panose="020B0604020202020204" pitchFamily="34" charset="0"/>
              </a:rPr>
              <a:t>Агромотиватор</a:t>
            </a:r>
            <a:r>
              <a:rPr lang="ru-RU" sz="1600" b="1" dirty="0">
                <a:cs typeface="Arial" panose="020B0604020202020204" pitchFamily="34" charset="0"/>
              </a:rPr>
              <a:t>» (для участников СВО)</a:t>
            </a:r>
          </a:p>
          <a:p>
            <a:endParaRPr lang="ru-RU" sz="1600" dirty="0">
              <a:cs typeface="Arial" panose="020B0604020202020204" pitchFamily="34" charset="0"/>
            </a:endParaRPr>
          </a:p>
          <a:p>
            <a:r>
              <a:rPr lang="ru-RU" sz="1600" dirty="0">
                <a:cs typeface="Arial" panose="020B0604020202020204" pitchFamily="34" charset="0"/>
              </a:rPr>
              <a:t>от </a:t>
            </a:r>
            <a:r>
              <a:rPr lang="ru-RU" sz="1600" b="1" dirty="0">
                <a:cs typeface="Arial" panose="020B0604020202020204" pitchFamily="34" charset="0"/>
              </a:rPr>
              <a:t>3</a:t>
            </a:r>
            <a:r>
              <a:rPr lang="ru-RU" sz="1600" dirty="0">
                <a:cs typeface="Arial" panose="020B0604020202020204" pitchFamily="34" charset="0"/>
              </a:rPr>
              <a:t> до </a:t>
            </a:r>
            <a:r>
              <a:rPr lang="en-US" sz="1600" b="1" dirty="0">
                <a:cs typeface="Arial" panose="020B0604020202020204" pitchFamily="34" charset="0"/>
              </a:rPr>
              <a:t>7 </a:t>
            </a:r>
            <a:r>
              <a:rPr lang="ru-RU" sz="1600" dirty="0">
                <a:cs typeface="Arial" panose="020B0604020202020204" pitchFamily="34" charset="0"/>
              </a:rPr>
              <a:t>млн. рублей, но не более </a:t>
            </a:r>
            <a:r>
              <a:rPr lang="ru-RU" sz="1600" b="1" dirty="0">
                <a:cs typeface="Arial" panose="020B0604020202020204" pitchFamily="34" charset="0"/>
              </a:rPr>
              <a:t>90%</a:t>
            </a:r>
            <a:r>
              <a:rPr lang="ru-RU" sz="1600" dirty="0">
                <a:cs typeface="Arial" panose="020B0604020202020204" pitchFamily="34" charset="0"/>
              </a:rPr>
              <a:t> стоимости проекта по разведению КРС и МРС;</a:t>
            </a:r>
          </a:p>
          <a:p>
            <a:r>
              <a:rPr lang="ru-RU" sz="1600" dirty="0">
                <a:cs typeface="Arial" panose="020B0604020202020204" pitchFamily="34" charset="0"/>
              </a:rPr>
              <a:t>от </a:t>
            </a:r>
            <a:r>
              <a:rPr lang="ru-RU" sz="1600" b="1" dirty="0">
                <a:cs typeface="Arial" panose="020B0604020202020204" pitchFamily="34" charset="0"/>
              </a:rPr>
              <a:t>3</a:t>
            </a:r>
            <a:r>
              <a:rPr lang="ru-RU" sz="1600" dirty="0">
                <a:cs typeface="Arial" panose="020B0604020202020204" pitchFamily="34" charset="0"/>
              </a:rPr>
              <a:t> до </a:t>
            </a:r>
            <a:r>
              <a:rPr lang="ru-RU" sz="1600" b="1" dirty="0">
                <a:cs typeface="Arial" panose="020B0604020202020204" pitchFamily="34" charset="0"/>
              </a:rPr>
              <a:t>5</a:t>
            </a:r>
            <a:r>
              <a:rPr lang="ru-RU" sz="1600" dirty="0">
                <a:cs typeface="Arial" panose="020B0604020202020204" pitchFamily="34" charset="0"/>
              </a:rPr>
              <a:t> млн. рублей, но не более </a:t>
            </a:r>
            <a:r>
              <a:rPr lang="ru-RU" sz="1600" b="1" dirty="0">
                <a:cs typeface="Arial" panose="020B0604020202020204" pitchFamily="34" charset="0"/>
              </a:rPr>
              <a:t>90%</a:t>
            </a:r>
            <a:r>
              <a:rPr lang="ru-RU" sz="1600" dirty="0">
                <a:cs typeface="Arial" panose="020B0604020202020204" pitchFamily="34" charset="0"/>
              </a:rPr>
              <a:t> стоимости проекта на иные виды деятельности </a:t>
            </a:r>
          </a:p>
          <a:p>
            <a:endParaRPr lang="ru-RU" sz="1600" dirty="0">
              <a:cs typeface="Arial" panose="020B0604020202020204" pitchFamily="34" charset="0"/>
            </a:endParaRPr>
          </a:p>
          <a:p>
            <a:r>
              <a:rPr lang="ru-RU" sz="1600" dirty="0">
                <a:cs typeface="Arial" panose="020B0604020202020204" pitchFamily="34" charset="0"/>
              </a:rPr>
              <a:t>Условия: 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sz="1600" dirty="0">
                <a:cs typeface="Arial" panose="020B0604020202020204" pitchFamily="34" charset="0"/>
              </a:rPr>
              <a:t>Предоставляется однократно;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sz="1600" dirty="0">
                <a:cs typeface="Arial" panose="020B0604020202020204" pitchFamily="34" charset="0"/>
              </a:rPr>
              <a:t>Государственная регистрация КФХ или ИП (либо регистрация в течение 30 дней с даты принятия решения региональной комиссией по отбору проектов);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sz="1600" dirty="0">
                <a:cs typeface="Arial" panose="020B0604020202020204" pitchFamily="34" charset="0"/>
              </a:rPr>
              <a:t>Обеспечение прироста не менее 7% объема производства с/х продукции в течение 5 лет реализации проекта;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sz="1600" dirty="0">
                <a:cs typeface="Arial" panose="020B0604020202020204" pitchFamily="34" charset="0"/>
              </a:rPr>
              <a:t>Наличие прав на земельные участки, предусмотренные проектом;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sz="1600" dirty="0">
                <a:cs typeface="Arial" panose="020B0604020202020204" pitchFamily="34" charset="0"/>
              </a:rPr>
              <a:t>Создание не менее 2 новых постоянных рабочих мест, включая ИП и главу КФХ, и сохранение в течение 5 лет;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sz="1600" dirty="0">
                <a:cs typeface="Arial" panose="020B0604020202020204" pitchFamily="34" charset="0"/>
              </a:rPr>
              <a:t>Срок использования гранта составляет не более 18 месяцев</a:t>
            </a:r>
          </a:p>
          <a:p>
            <a:endParaRPr lang="ru-RU" sz="1600" dirty="0">
              <a:cs typeface="Arial" panose="020B0604020202020204" pitchFamily="34" charset="0"/>
            </a:endParaRPr>
          </a:p>
          <a:p>
            <a:r>
              <a:rPr lang="ru-RU" sz="1600" b="1" dirty="0">
                <a:cs typeface="Arial" panose="020B0604020202020204" pitchFamily="34" charset="0"/>
              </a:rPr>
              <a:t>Перечень </a:t>
            </a:r>
            <a:r>
              <a:rPr lang="ru-RU" sz="1600" dirty="0">
                <a:cs typeface="Arial" panose="020B0604020202020204" pitchFamily="34" charset="0"/>
              </a:rPr>
              <a:t>направлений расходования гранта </a:t>
            </a:r>
            <a:r>
              <a:rPr lang="ru-RU" sz="1600" b="1" dirty="0">
                <a:cs typeface="Arial" panose="020B0604020202020204" pitchFamily="34" charset="0"/>
              </a:rPr>
              <a:t>определяется Минсельхозом России</a:t>
            </a:r>
          </a:p>
          <a:p>
            <a:endParaRPr lang="ru-RU" sz="1600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40760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Місце для номера слайда 4"/>
          <p:cNvSpPr>
            <a:spLocks noGrp="1"/>
          </p:cNvSpPr>
          <p:nvPr>
            <p:ph type="sldNum" sz="quarter" idx="13"/>
          </p:nvPr>
        </p:nvSpPr>
        <p:spPr bwMode="auto">
          <a:xfrm>
            <a:off x="8824913" y="6308725"/>
            <a:ext cx="27432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uk-UA" altLang="ru-RU" sz="1600" dirty="0">
              <a:solidFill>
                <a:schemeClr val="accent1"/>
              </a:solidFill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A093A198-EE05-4CCE-A751-665345E26D7B}" type="slidenum">
              <a:rPr lang="uk-UA" altLang="ru-RU" sz="1600" smtClean="0">
                <a:solidFill>
                  <a:schemeClr val="accent1"/>
                </a:solidFill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26</a:t>
            </a:fld>
            <a:endParaRPr lang="uk-UA" altLang="ru-RU" sz="1600" dirty="0">
              <a:solidFill>
                <a:schemeClr val="accent1"/>
              </a:solidFill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uk-UA" altLang="ru-RU" sz="1600" dirty="0">
              <a:solidFill>
                <a:schemeClr val="accent1"/>
              </a:solidFill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681163" y="485775"/>
            <a:ext cx="7499350" cy="1143000"/>
          </a:xfrm>
          <a:prstGeom prst="rect">
            <a:avLst/>
          </a:prstGeom>
        </p:spPr>
        <p:txBody>
          <a:bodyPr anchor="ctr">
            <a:normAutofit fontScale="97500"/>
          </a:bodyPr>
          <a:lstStyle/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endParaRPr lang="ru-RU" sz="2400" b="1" dirty="0">
              <a:solidFill>
                <a:schemeClr val="accent5">
                  <a:lumMod val="75000"/>
                </a:schemeClr>
              </a:solidFill>
              <a:latin typeface="+mn-lt"/>
              <a:ea typeface="+mj-ea"/>
              <a:cs typeface="+mj-cs"/>
            </a:endParaRPr>
          </a:p>
        </p:txBody>
      </p:sp>
      <p:sp>
        <p:nvSpPr>
          <p:cNvPr id="40965" name="TextBox 8"/>
          <p:cNvSpPr txBox="1">
            <a:spLocks noChangeArrowheads="1"/>
          </p:cNvSpPr>
          <p:nvPr/>
        </p:nvSpPr>
        <p:spPr bwMode="auto">
          <a:xfrm>
            <a:off x="2253240" y="410944"/>
            <a:ext cx="9052844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ru-RU" sz="2200" dirty="0">
                <a:latin typeface="Arial" panose="020B0604020202020204" pitchFamily="34" charset="0"/>
                <a:cs typeface="Arial" panose="020B0604020202020204" pitchFamily="34" charset="0"/>
              </a:rPr>
              <a:t>6. ПРИОРИТЕТНЫЕ НАПРАВЛЕНИЯ МАЛОГО АГРОБИЗНЕСА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274567" y="990373"/>
            <a:ext cx="9458216" cy="50937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cs typeface="Arial" panose="020B0604020202020204" pitchFamily="34" charset="0"/>
              </a:rPr>
              <a:t>6.2. Субсидии на возмещение части затрат </a:t>
            </a:r>
            <a:r>
              <a:rPr lang="ru-RU" sz="1600" b="1" dirty="0" err="1">
                <a:cs typeface="Arial" panose="020B0604020202020204" pitchFamily="34" charset="0"/>
              </a:rPr>
              <a:t>СПоК</a:t>
            </a:r>
            <a:r>
              <a:rPr lang="ru-RU" sz="1600" b="1" dirty="0">
                <a:cs typeface="Arial" panose="020B0604020202020204" pitchFamily="34" charset="0"/>
              </a:rPr>
              <a:t>:</a:t>
            </a:r>
          </a:p>
          <a:p>
            <a:endParaRPr lang="ru-RU" sz="500" b="1" dirty="0">
              <a:cs typeface="Arial" panose="020B0604020202020204" pitchFamily="34" charset="0"/>
            </a:endParaRPr>
          </a:p>
          <a:p>
            <a:r>
              <a:rPr lang="ru-RU" sz="1600" dirty="0">
                <a:cs typeface="Arial" panose="020B0604020202020204" pitchFamily="34" charset="0"/>
              </a:rPr>
              <a:t>до </a:t>
            </a:r>
            <a:r>
              <a:rPr lang="ru-RU" sz="1600" b="1" dirty="0">
                <a:cs typeface="Arial" panose="020B0604020202020204" pitchFamily="34" charset="0"/>
              </a:rPr>
              <a:t>3</a:t>
            </a:r>
            <a:r>
              <a:rPr lang="ru-RU" sz="1600" dirty="0">
                <a:cs typeface="Arial" panose="020B0604020202020204" pitchFamily="34" charset="0"/>
              </a:rPr>
              <a:t> млн. рублей, но не более </a:t>
            </a:r>
            <a:r>
              <a:rPr lang="ru-RU" sz="1600" b="1" dirty="0">
                <a:cs typeface="Arial" panose="020B0604020202020204" pitchFamily="34" charset="0"/>
              </a:rPr>
              <a:t>50%</a:t>
            </a:r>
            <a:r>
              <a:rPr lang="ru-RU" sz="1600" dirty="0">
                <a:cs typeface="Arial" panose="020B0604020202020204" pitchFamily="34" charset="0"/>
              </a:rPr>
              <a:t> стоимости приобретенного имущества в целях последующей передачи (реализации) в собственность членам </a:t>
            </a:r>
            <a:r>
              <a:rPr lang="ru-RU" sz="1600" dirty="0" err="1">
                <a:cs typeface="Arial" panose="020B0604020202020204" pitchFamily="34" charset="0"/>
              </a:rPr>
              <a:t>СПоК</a:t>
            </a:r>
            <a:r>
              <a:rPr lang="ru-RU" sz="1600" dirty="0">
                <a:cs typeface="Arial" panose="020B0604020202020204" pitchFamily="34" charset="0"/>
              </a:rPr>
              <a:t>, но не более 30% общей стоимости имущества одному члену </a:t>
            </a:r>
            <a:r>
              <a:rPr lang="ru-RU" sz="1600" dirty="0" err="1">
                <a:cs typeface="Arial" panose="020B0604020202020204" pitchFamily="34" charset="0"/>
              </a:rPr>
              <a:t>СПоК</a:t>
            </a:r>
            <a:r>
              <a:rPr lang="ru-RU" sz="1600" dirty="0">
                <a:cs typeface="Arial" panose="020B0604020202020204" pitchFamily="34" charset="0"/>
              </a:rPr>
              <a:t>; 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sz="1600" dirty="0">
                <a:cs typeface="Arial" panose="020B0604020202020204" pitchFamily="34" charset="0"/>
              </a:rPr>
              <a:t>до</a:t>
            </a:r>
            <a:r>
              <a:rPr lang="ru-RU" sz="1600" b="1" dirty="0">
                <a:cs typeface="Arial" panose="020B0604020202020204" pitchFamily="34" charset="0"/>
              </a:rPr>
              <a:t> 10</a:t>
            </a:r>
            <a:r>
              <a:rPr lang="ru-RU" sz="1600" dirty="0">
                <a:cs typeface="Arial" panose="020B0604020202020204" pitchFamily="34" charset="0"/>
              </a:rPr>
              <a:t> млн. рублей, но не более </a:t>
            </a:r>
            <a:r>
              <a:rPr lang="ru-RU" sz="1600" b="1" dirty="0">
                <a:cs typeface="Arial" panose="020B0604020202020204" pitchFamily="34" charset="0"/>
              </a:rPr>
              <a:t>50%</a:t>
            </a:r>
            <a:r>
              <a:rPr lang="ru-RU" sz="1600" dirty="0">
                <a:cs typeface="Arial" panose="020B0604020202020204" pitchFamily="34" charset="0"/>
              </a:rPr>
              <a:t> стоимости приобретенного КРС, МРС в возрасте до 2х лет в целях последующей передачи (реализации) в собственность членам </a:t>
            </a:r>
            <a:r>
              <a:rPr lang="ru-RU" sz="1600" dirty="0" err="1">
                <a:cs typeface="Arial" panose="020B0604020202020204" pitchFamily="34" charset="0"/>
              </a:rPr>
              <a:t>СПоК</a:t>
            </a:r>
            <a:r>
              <a:rPr lang="ru-RU" sz="1600" dirty="0">
                <a:cs typeface="Arial" panose="020B0604020202020204" pitchFamily="34" charset="0"/>
              </a:rPr>
              <a:t> для замены больных или инфицированных животных (лейкоз, бруцеллез, оспа овец), но не более 30% общей стоимости животных одному члену </a:t>
            </a:r>
            <a:r>
              <a:rPr lang="ru-RU" sz="1600" dirty="0" err="1">
                <a:cs typeface="Arial" panose="020B0604020202020204" pitchFamily="34" charset="0"/>
              </a:rPr>
              <a:t>СПоК</a:t>
            </a:r>
            <a:r>
              <a:rPr lang="ru-RU" sz="1600" dirty="0">
                <a:cs typeface="Arial" panose="020B0604020202020204" pitchFamily="34" charset="0"/>
              </a:rPr>
              <a:t>;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sz="1600" dirty="0">
                <a:cs typeface="Arial" panose="020B0604020202020204" pitchFamily="34" charset="0"/>
              </a:rPr>
              <a:t>до</a:t>
            </a:r>
            <a:r>
              <a:rPr lang="ru-RU" sz="1600" b="1" dirty="0">
                <a:cs typeface="Arial" panose="020B0604020202020204" pitchFamily="34" charset="0"/>
              </a:rPr>
              <a:t> 10</a:t>
            </a:r>
            <a:r>
              <a:rPr lang="ru-RU" sz="1600" dirty="0">
                <a:cs typeface="Arial" panose="020B0604020202020204" pitchFamily="34" charset="0"/>
              </a:rPr>
              <a:t> млн. рублей, но не более </a:t>
            </a:r>
            <a:r>
              <a:rPr lang="ru-RU" sz="1600" b="1" dirty="0">
                <a:cs typeface="Arial" panose="020B0604020202020204" pitchFamily="34" charset="0"/>
              </a:rPr>
              <a:t>50%</a:t>
            </a:r>
            <a:r>
              <a:rPr lang="ru-RU" sz="1600" dirty="0">
                <a:cs typeface="Arial" panose="020B0604020202020204" pitchFamily="34" charset="0"/>
              </a:rPr>
              <a:t> стоимости приобретенной с/х техники, специализированного автотранспорта, оборудования для организации хранения, переработки, упаковки, маркировки, транспортировки и реализации с/х продукции, мобильных торговых объектов для передачи в неделимый фонд </a:t>
            </a:r>
            <a:r>
              <a:rPr lang="ru-RU" sz="1600" dirty="0" err="1">
                <a:cs typeface="Arial" panose="020B0604020202020204" pitchFamily="34" charset="0"/>
              </a:rPr>
              <a:t>СПоК</a:t>
            </a:r>
            <a:r>
              <a:rPr lang="ru-RU" sz="1600" dirty="0">
                <a:cs typeface="Arial" panose="020B0604020202020204" pitchFamily="34" charset="0"/>
              </a:rPr>
              <a:t> (не старше 3х лет);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sz="1600" dirty="0">
                <a:cs typeface="Arial" panose="020B0604020202020204" pitchFamily="34" charset="0"/>
              </a:rPr>
              <a:t>до </a:t>
            </a:r>
            <a:r>
              <a:rPr lang="ru-RU" sz="1600" b="1" dirty="0">
                <a:cs typeface="Arial" panose="020B0604020202020204" pitchFamily="34" charset="0"/>
              </a:rPr>
              <a:t>5</a:t>
            </a:r>
            <a:r>
              <a:rPr lang="ru-RU" sz="1600" dirty="0">
                <a:cs typeface="Arial" panose="020B0604020202020204" pitchFamily="34" charset="0"/>
              </a:rPr>
              <a:t> млн. рублей, но не более </a:t>
            </a:r>
            <a:r>
              <a:rPr lang="ru-RU" sz="1600" b="1" dirty="0">
                <a:cs typeface="Arial" panose="020B0604020202020204" pitchFamily="34" charset="0"/>
              </a:rPr>
              <a:t>20%</a:t>
            </a:r>
            <a:r>
              <a:rPr lang="ru-RU" sz="1600" dirty="0">
                <a:cs typeface="Arial" panose="020B0604020202020204" pitchFamily="34" charset="0"/>
              </a:rPr>
              <a:t> затрат на уплату лизинговых платежей за приобретенные в лизинг объекты для организации хранения, переработки, упаковки, маркировки и реализации с/х продукции, а также оборудования для их комплектации;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sz="1600" dirty="0">
                <a:cs typeface="Arial" panose="020B0604020202020204" pitchFamily="34" charset="0"/>
              </a:rPr>
              <a:t>на закупку с/х продукции (кроме продукции свиноводства) и (или) пищевых лесных ресурсов у членов </a:t>
            </a:r>
            <a:r>
              <a:rPr lang="ru-RU" sz="1600" dirty="0" err="1">
                <a:cs typeface="Arial" panose="020B0604020202020204" pitchFamily="34" charset="0"/>
              </a:rPr>
              <a:t>СПоК</a:t>
            </a:r>
            <a:r>
              <a:rPr lang="ru-RU" sz="1600" dirty="0">
                <a:cs typeface="Arial" panose="020B0604020202020204" pitchFamily="34" charset="0"/>
              </a:rPr>
              <a:t> </a:t>
            </a:r>
            <a:r>
              <a:rPr lang="ru-RU" sz="1600" u="sng" dirty="0">
                <a:cs typeface="Arial" panose="020B0604020202020204" pitchFamily="34" charset="0"/>
              </a:rPr>
              <a:t>и «</a:t>
            </a:r>
            <a:r>
              <a:rPr lang="ru-RU" sz="1600" u="sng" dirty="0" err="1">
                <a:cs typeface="Arial" panose="020B0604020202020204" pitchFamily="34" charset="0"/>
              </a:rPr>
              <a:t>самозанятых</a:t>
            </a:r>
            <a:r>
              <a:rPr lang="ru-RU" sz="1600" u="sng" dirty="0">
                <a:cs typeface="Arial" panose="020B0604020202020204" pitchFamily="34" charset="0"/>
              </a:rPr>
              <a:t>» ЛПХ </a:t>
            </a:r>
            <a:r>
              <a:rPr lang="ru-RU" sz="1600" dirty="0">
                <a:cs typeface="Arial" panose="020B0604020202020204" pitchFamily="34" charset="0"/>
              </a:rPr>
              <a:t>не являющихся членами </a:t>
            </a:r>
            <a:r>
              <a:rPr lang="ru-RU" sz="1600" dirty="0" err="1">
                <a:cs typeface="Arial" panose="020B0604020202020204" pitchFamily="34" charset="0"/>
              </a:rPr>
              <a:t>СПоК</a:t>
            </a:r>
            <a:r>
              <a:rPr lang="ru-RU" sz="1600" dirty="0">
                <a:cs typeface="Arial" panose="020B0604020202020204" pitchFamily="34" charset="0"/>
              </a:rPr>
              <a:t> в размере:</a:t>
            </a:r>
          </a:p>
          <a:p>
            <a:pPr marL="702900" indent="-342900" algn="just">
              <a:buFontTx/>
              <a:buChar char="-"/>
            </a:pPr>
            <a:r>
              <a:rPr lang="ru-RU" sz="1600" b="1" dirty="0">
                <a:cs typeface="Arial" panose="020B0604020202020204" pitchFamily="34" charset="0"/>
              </a:rPr>
              <a:t>10%</a:t>
            </a:r>
            <a:r>
              <a:rPr lang="ru-RU" sz="1600" dirty="0">
                <a:cs typeface="Arial" panose="020B0604020202020204" pitchFamily="34" charset="0"/>
              </a:rPr>
              <a:t> затрат если выручка от ее реализации составила от 0,2 до 5,0 млн рублей;</a:t>
            </a:r>
          </a:p>
          <a:p>
            <a:pPr marL="702900" indent="-342900" algn="just">
              <a:buFontTx/>
              <a:buChar char="-"/>
            </a:pPr>
            <a:r>
              <a:rPr lang="ru-RU" sz="1600" b="1" dirty="0">
                <a:cs typeface="Arial" panose="020B0604020202020204" pitchFamily="34" charset="0"/>
              </a:rPr>
              <a:t>12%</a:t>
            </a:r>
            <a:r>
              <a:rPr lang="ru-RU" sz="1600" dirty="0">
                <a:cs typeface="Arial" panose="020B0604020202020204" pitchFamily="34" charset="0"/>
              </a:rPr>
              <a:t> затрат если выручка от ее реализации составила от 5,0 до 25,0 млн рублей;</a:t>
            </a:r>
          </a:p>
          <a:p>
            <a:pPr marL="702900" indent="-342900" algn="just">
              <a:buFontTx/>
              <a:buChar char="-"/>
            </a:pPr>
            <a:r>
              <a:rPr lang="ru-RU" sz="1600" b="1" dirty="0">
                <a:cs typeface="Arial" panose="020B0604020202020204" pitchFamily="34" charset="0"/>
              </a:rPr>
              <a:t>15%</a:t>
            </a:r>
            <a:r>
              <a:rPr lang="ru-RU" sz="1600" dirty="0">
                <a:cs typeface="Arial" panose="020B0604020202020204" pitchFamily="34" charset="0"/>
              </a:rPr>
              <a:t> затрат если выручка от ее реализации составила более 25,0 млн рублей</a:t>
            </a:r>
          </a:p>
        </p:txBody>
      </p:sp>
    </p:spTree>
    <p:extLst>
      <p:ext uri="{BB962C8B-B14F-4D97-AF65-F5344CB8AC3E}">
        <p14:creationId xmlns:p14="http://schemas.microsoft.com/office/powerpoint/2010/main" val="208834976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Місце для номера слайда 4"/>
          <p:cNvSpPr>
            <a:spLocks noGrp="1"/>
          </p:cNvSpPr>
          <p:nvPr>
            <p:ph type="sldNum" sz="quarter" idx="13"/>
          </p:nvPr>
        </p:nvSpPr>
        <p:spPr bwMode="auto">
          <a:xfrm>
            <a:off x="8824913" y="6308725"/>
            <a:ext cx="27432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uk-UA" altLang="ru-RU" sz="1600" dirty="0">
              <a:solidFill>
                <a:schemeClr val="accent1"/>
              </a:solidFill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A093A198-EE05-4CCE-A751-665345E26D7B}" type="slidenum">
              <a:rPr lang="uk-UA" altLang="ru-RU" sz="1600" smtClean="0">
                <a:solidFill>
                  <a:schemeClr val="accent1"/>
                </a:solidFill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27</a:t>
            </a:fld>
            <a:endParaRPr lang="uk-UA" altLang="ru-RU" sz="1600" dirty="0">
              <a:solidFill>
                <a:schemeClr val="accent1"/>
              </a:solidFill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uk-UA" altLang="ru-RU" sz="1600" dirty="0">
              <a:solidFill>
                <a:schemeClr val="accent1"/>
              </a:solidFill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681163" y="485775"/>
            <a:ext cx="7499350" cy="1143000"/>
          </a:xfrm>
          <a:prstGeom prst="rect">
            <a:avLst/>
          </a:prstGeom>
        </p:spPr>
        <p:txBody>
          <a:bodyPr anchor="ctr">
            <a:normAutofit fontScale="97500"/>
          </a:bodyPr>
          <a:lstStyle/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endParaRPr lang="ru-RU" sz="2400" b="1" dirty="0">
              <a:solidFill>
                <a:schemeClr val="accent5">
                  <a:lumMod val="75000"/>
                </a:schemeClr>
              </a:solidFill>
              <a:latin typeface="+mn-lt"/>
              <a:ea typeface="+mj-ea"/>
              <a:cs typeface="+mj-cs"/>
            </a:endParaRPr>
          </a:p>
        </p:txBody>
      </p:sp>
      <p:sp>
        <p:nvSpPr>
          <p:cNvPr id="40965" name="TextBox 8"/>
          <p:cNvSpPr txBox="1">
            <a:spLocks noChangeArrowheads="1"/>
          </p:cNvSpPr>
          <p:nvPr/>
        </p:nvSpPr>
        <p:spPr bwMode="auto">
          <a:xfrm>
            <a:off x="2253240" y="512936"/>
            <a:ext cx="9052844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ru-RU" sz="2200" dirty="0">
                <a:latin typeface="Arial" panose="020B0604020202020204" pitchFamily="34" charset="0"/>
                <a:cs typeface="Arial" panose="020B0604020202020204" pitchFamily="34" charset="0"/>
              </a:rPr>
              <a:t>6. ПРИОРИТЕТНЫЕ НАПРАВЛЕНИЯ МАЛОГО АГРОБИЗНЕСА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304697" y="1181562"/>
            <a:ext cx="9137886" cy="49244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cs typeface="Arial" panose="020B0604020202020204" pitchFamily="34" charset="0"/>
              </a:rPr>
              <a:t>6.3.1.   Грант «</a:t>
            </a:r>
            <a:r>
              <a:rPr lang="ru-RU" sz="1600" b="1" dirty="0" err="1">
                <a:cs typeface="Arial" panose="020B0604020202020204" pitchFamily="34" charset="0"/>
              </a:rPr>
              <a:t>Агропрогресс</a:t>
            </a:r>
            <a:r>
              <a:rPr lang="ru-RU" sz="1600" b="1" dirty="0">
                <a:cs typeface="Arial" panose="020B0604020202020204" pitchFamily="34" charset="0"/>
              </a:rPr>
              <a:t>»</a:t>
            </a:r>
          </a:p>
          <a:p>
            <a:r>
              <a:rPr lang="ru-RU" sz="1600" b="1" dirty="0">
                <a:cs typeface="Arial" panose="020B0604020202020204" pitchFamily="34" charset="0"/>
              </a:rPr>
              <a:t> </a:t>
            </a:r>
          </a:p>
          <a:p>
            <a:pPr marL="0" lvl="1" algn="just"/>
            <a:r>
              <a:rPr lang="ru-RU" sz="1600" dirty="0">
                <a:cs typeface="Arial" panose="020B0604020202020204" pitchFamily="34" charset="0"/>
              </a:rPr>
              <a:t>до </a:t>
            </a:r>
            <a:r>
              <a:rPr lang="ru-RU" sz="1600" b="1" dirty="0">
                <a:cs typeface="Arial" panose="020B0604020202020204" pitchFamily="34" charset="0"/>
              </a:rPr>
              <a:t>30</a:t>
            </a:r>
            <a:r>
              <a:rPr lang="en-US" sz="1600" b="1" dirty="0">
                <a:cs typeface="Arial" panose="020B0604020202020204" pitchFamily="34" charset="0"/>
              </a:rPr>
              <a:t> </a:t>
            </a:r>
            <a:r>
              <a:rPr lang="ru-RU" sz="1600" dirty="0">
                <a:cs typeface="Arial" panose="020B0604020202020204" pitchFamily="34" charset="0"/>
              </a:rPr>
              <a:t>млн. рублей, но не более </a:t>
            </a:r>
            <a:r>
              <a:rPr lang="ru-RU" sz="1600" b="1" dirty="0">
                <a:cs typeface="Arial" panose="020B0604020202020204" pitchFamily="34" charset="0"/>
              </a:rPr>
              <a:t>25%</a:t>
            </a:r>
            <a:r>
              <a:rPr lang="ru-RU" sz="1600" dirty="0">
                <a:cs typeface="Arial" panose="020B0604020202020204" pitchFamily="34" charset="0"/>
              </a:rPr>
              <a:t> стоимости проекта. При условии </a:t>
            </a:r>
            <a:r>
              <a:rPr lang="ru-RU" sz="1600" b="1" u="sng" dirty="0">
                <a:cs typeface="Arial" panose="020B0604020202020204" pitchFamily="34" charset="0"/>
              </a:rPr>
              <a:t>привлечения инвестиционного кредита</a:t>
            </a:r>
            <a:r>
              <a:rPr lang="ru-RU" sz="1600" b="1" dirty="0">
                <a:cs typeface="Arial" panose="020B0604020202020204" pitchFamily="34" charset="0"/>
              </a:rPr>
              <a:t> </a:t>
            </a:r>
            <a:r>
              <a:rPr lang="ru-RU" sz="1600" dirty="0">
                <a:cs typeface="Arial" panose="020B0604020202020204" pitchFamily="34" charset="0"/>
              </a:rPr>
              <a:t>в размере не менее 70% стоимости проекта и не менее 5% стоимости проекта – собственных средств получателя гранта.</a:t>
            </a:r>
          </a:p>
          <a:p>
            <a:endParaRPr lang="ru-RU" sz="500" dirty="0">
              <a:cs typeface="Arial" panose="020B0604020202020204" pitchFamily="34" charset="0"/>
            </a:endParaRPr>
          </a:p>
          <a:p>
            <a:pPr algn="just"/>
            <a:r>
              <a:rPr lang="ru-RU" sz="1600" dirty="0">
                <a:cs typeface="Arial" panose="020B0604020202020204" pitchFamily="34" charset="0"/>
              </a:rPr>
              <a:t>Средства гранта «</a:t>
            </a:r>
            <a:r>
              <a:rPr lang="ru-RU" sz="1600" dirty="0" err="1">
                <a:cs typeface="Arial" panose="020B0604020202020204" pitchFamily="34" charset="0"/>
              </a:rPr>
              <a:t>Агропрогресс</a:t>
            </a:r>
            <a:r>
              <a:rPr lang="ru-RU" sz="1600" dirty="0">
                <a:cs typeface="Arial" panose="020B0604020202020204" pitchFamily="34" charset="0"/>
              </a:rPr>
              <a:t>» не могут быть направлены на завершение ранее начатых проектов прошлых лет. Финансирование проектов в год получения гранта возможно при условии разных направлений расходов. </a:t>
            </a:r>
          </a:p>
          <a:p>
            <a:pPr algn="just"/>
            <a:endParaRPr lang="ru-RU" sz="500" dirty="0">
              <a:cs typeface="Arial" panose="020B0604020202020204" pitchFamily="34" charset="0"/>
            </a:endParaRPr>
          </a:p>
          <a:p>
            <a:r>
              <a:rPr lang="ru-RU" sz="1600" b="1" dirty="0">
                <a:cs typeface="Arial" panose="020B0604020202020204" pitchFamily="34" charset="0"/>
              </a:rPr>
              <a:t>Условия: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1600" dirty="0">
                <a:cs typeface="Arial" panose="020B0604020202020204" pitchFamily="34" charset="0"/>
              </a:rPr>
              <a:t>Предоставляется однократно;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1600" dirty="0">
                <a:cs typeface="Arial" panose="020B0604020202020204" pitchFamily="34" charset="0"/>
              </a:rPr>
              <a:t>Предоставляется  </a:t>
            </a:r>
            <a:r>
              <a:rPr lang="ru-RU" sz="1600" dirty="0" err="1">
                <a:cs typeface="Arial" panose="020B0604020202020204" pitchFamily="34" charset="0"/>
              </a:rPr>
              <a:t>сельхозтоваропроизводителям</a:t>
            </a:r>
            <a:r>
              <a:rPr lang="ru-RU" sz="1600" dirty="0">
                <a:cs typeface="Arial" panose="020B0604020202020204" pitchFamily="34" charset="0"/>
              </a:rPr>
              <a:t>  за исключением КФХ, ИП, ЛПХ;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1600" dirty="0">
                <a:cs typeface="Arial" panose="020B0604020202020204" pitchFamily="34" charset="0"/>
              </a:rPr>
              <a:t>Выполнение плановых показателей деятельности (объем производства и реализация), включенных в проект;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1600" dirty="0">
                <a:cs typeface="Arial" panose="020B0604020202020204" pitchFamily="34" charset="0"/>
              </a:rPr>
              <a:t>Сохранение количества наемных работников в течение 5 лет трудоустроенных у получателя гранта по состоянию на 1 января года предоставления гранта;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1600" dirty="0">
                <a:cs typeface="Arial" panose="020B0604020202020204" pitchFamily="34" charset="0"/>
              </a:rPr>
              <a:t>Наличие прав на земельные участки, предусмотренные проектом;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1600" dirty="0">
                <a:cs typeface="Arial" panose="020B0604020202020204" pitchFamily="34" charset="0"/>
              </a:rPr>
              <a:t>Срок использования гранта не более 24 месяцев</a:t>
            </a:r>
          </a:p>
          <a:p>
            <a:endParaRPr lang="ru-RU" sz="500" dirty="0">
              <a:cs typeface="Arial" panose="020B0604020202020204" pitchFamily="34" charset="0"/>
            </a:endParaRPr>
          </a:p>
          <a:p>
            <a:r>
              <a:rPr lang="ru-RU" sz="1600" b="1" dirty="0">
                <a:cs typeface="Arial" panose="020B0604020202020204" pitchFamily="34" charset="0"/>
              </a:rPr>
              <a:t>Перечень </a:t>
            </a:r>
            <a:r>
              <a:rPr lang="ru-RU" sz="1600" dirty="0">
                <a:cs typeface="Arial" panose="020B0604020202020204" pitchFamily="34" charset="0"/>
              </a:rPr>
              <a:t>направлений расходования гранта </a:t>
            </a:r>
            <a:r>
              <a:rPr lang="ru-RU" sz="1600" b="1" dirty="0">
                <a:cs typeface="Arial" panose="020B0604020202020204" pitchFamily="34" charset="0"/>
              </a:rPr>
              <a:t>определяется Минсельхозом России</a:t>
            </a:r>
          </a:p>
        </p:txBody>
      </p:sp>
    </p:spTree>
    <p:extLst>
      <p:ext uri="{BB962C8B-B14F-4D97-AF65-F5344CB8AC3E}">
        <p14:creationId xmlns:p14="http://schemas.microsoft.com/office/powerpoint/2010/main" val="217473216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Місце для номера слайда 4"/>
          <p:cNvSpPr>
            <a:spLocks noGrp="1"/>
          </p:cNvSpPr>
          <p:nvPr>
            <p:ph type="sldNum" sz="quarter" idx="13"/>
          </p:nvPr>
        </p:nvSpPr>
        <p:spPr bwMode="auto">
          <a:xfrm>
            <a:off x="8824913" y="6308725"/>
            <a:ext cx="27432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uk-UA" altLang="ru-RU" sz="1600" dirty="0">
              <a:solidFill>
                <a:schemeClr val="accent1"/>
              </a:solidFill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A093A198-EE05-4CCE-A751-665345E26D7B}" type="slidenum">
              <a:rPr lang="uk-UA" altLang="ru-RU" sz="1600" smtClean="0">
                <a:solidFill>
                  <a:schemeClr val="accent1"/>
                </a:solidFill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28</a:t>
            </a:fld>
            <a:endParaRPr lang="uk-UA" altLang="ru-RU" sz="1600" dirty="0">
              <a:solidFill>
                <a:schemeClr val="accent1"/>
              </a:solidFill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uk-UA" altLang="ru-RU" sz="1600" dirty="0">
              <a:solidFill>
                <a:schemeClr val="accent1"/>
              </a:solidFill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681163" y="485775"/>
            <a:ext cx="7499350" cy="1143000"/>
          </a:xfrm>
          <a:prstGeom prst="rect">
            <a:avLst/>
          </a:prstGeom>
        </p:spPr>
        <p:txBody>
          <a:bodyPr anchor="ctr">
            <a:normAutofit fontScale="97500"/>
          </a:bodyPr>
          <a:lstStyle/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endParaRPr lang="ru-RU" sz="2400" b="1" dirty="0">
              <a:solidFill>
                <a:schemeClr val="accent5">
                  <a:lumMod val="75000"/>
                </a:schemeClr>
              </a:solidFill>
              <a:latin typeface="+mn-lt"/>
              <a:ea typeface="+mj-ea"/>
              <a:cs typeface="+mj-cs"/>
            </a:endParaRPr>
          </a:p>
        </p:txBody>
      </p:sp>
      <p:sp>
        <p:nvSpPr>
          <p:cNvPr id="40965" name="TextBox 8"/>
          <p:cNvSpPr txBox="1">
            <a:spLocks noChangeArrowheads="1"/>
          </p:cNvSpPr>
          <p:nvPr/>
        </p:nvSpPr>
        <p:spPr bwMode="auto">
          <a:xfrm>
            <a:off x="2162084" y="263799"/>
            <a:ext cx="9143999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ru-RU" sz="2200" dirty="0">
                <a:latin typeface="Arial" panose="020B0604020202020204" pitchFamily="34" charset="0"/>
                <a:cs typeface="Arial" panose="020B0604020202020204" pitchFamily="34" charset="0"/>
              </a:rPr>
              <a:t>7. РАЗВИТИЕ СЕЛЬСКОГО ТУРИЗМА</a:t>
            </a:r>
            <a:endParaRPr lang="ru-RU" altLang="ru-RU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322332" y="1528344"/>
            <a:ext cx="9620852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cs typeface="Arial" panose="020B0604020202020204" pitchFamily="34" charset="0"/>
              </a:rPr>
              <a:t>Размер гранта «Агротуризм»:</a:t>
            </a:r>
          </a:p>
          <a:p>
            <a:r>
              <a:rPr lang="ru-RU" sz="1400" b="1" dirty="0">
                <a:cs typeface="Arial" panose="020B0604020202020204" pitchFamily="34" charset="0"/>
              </a:rPr>
              <a:t>до 3 млн. рублей </a:t>
            </a:r>
            <a:r>
              <a:rPr lang="ru-RU" sz="1400" dirty="0">
                <a:cs typeface="Arial" panose="020B0604020202020204" pitchFamily="34" charset="0"/>
              </a:rPr>
              <a:t>- при направлении на реализацию проекта развития сельского туризма собственных средств получателя в размере не менее 10 процентов его стоимости;</a:t>
            </a:r>
          </a:p>
          <a:p>
            <a:r>
              <a:rPr lang="ru-RU" sz="1400" b="1" dirty="0">
                <a:cs typeface="Arial" panose="020B0604020202020204" pitchFamily="34" charset="0"/>
              </a:rPr>
              <a:t>до 5 млн. рублей </a:t>
            </a:r>
            <a:r>
              <a:rPr lang="ru-RU" sz="1400" dirty="0">
                <a:cs typeface="Arial" panose="020B0604020202020204" pitchFamily="34" charset="0"/>
              </a:rPr>
              <a:t>- при направлении на реализацию проекта развития сельского туризма собственных средств получателя в размере не менее 15 процентов его стоимости;</a:t>
            </a:r>
          </a:p>
          <a:p>
            <a:r>
              <a:rPr lang="ru-RU" sz="1400" b="1" dirty="0">
                <a:cs typeface="Arial" panose="020B0604020202020204" pitchFamily="34" charset="0"/>
              </a:rPr>
              <a:t>до 8 млн. рублей  </a:t>
            </a:r>
            <a:r>
              <a:rPr lang="ru-RU" sz="1400" dirty="0">
                <a:cs typeface="Arial" panose="020B0604020202020204" pitchFamily="34" charset="0"/>
              </a:rPr>
              <a:t>- при направлении на реализацию проекта развития сельского туризма собственных средств получателя в размере не менее 20 процентов его стоимости;</a:t>
            </a:r>
          </a:p>
          <a:p>
            <a:r>
              <a:rPr lang="ru-RU" sz="1400" b="1" dirty="0">
                <a:cs typeface="Arial" panose="020B0604020202020204" pitchFamily="34" charset="0"/>
              </a:rPr>
              <a:t>до 10 млн. рублей  </a:t>
            </a:r>
            <a:r>
              <a:rPr lang="ru-RU" sz="1400" dirty="0">
                <a:cs typeface="Arial" panose="020B0604020202020204" pitchFamily="34" charset="0"/>
              </a:rPr>
              <a:t>- при направлении на реализацию проекта развития сельского туризма собственных средств получателя в размере не менее 25 процентов его стоимости.</a:t>
            </a:r>
          </a:p>
          <a:p>
            <a:endParaRPr lang="ru-RU" sz="500" dirty="0">
              <a:cs typeface="Arial" panose="020B0604020202020204" pitchFamily="34" charset="0"/>
            </a:endParaRPr>
          </a:p>
          <a:p>
            <a:r>
              <a:rPr lang="ru-RU" sz="1400" dirty="0">
                <a:cs typeface="Arial" panose="020B0604020202020204" pitchFamily="34" charset="0"/>
              </a:rPr>
              <a:t>Получатели гранта: сельскохозяйственные товаропроизводители, прошедшие отбор проектов развития сельского туризма в Минсельхозе России </a:t>
            </a:r>
          </a:p>
          <a:p>
            <a:r>
              <a:rPr lang="ru-RU" sz="1400" b="1" dirty="0">
                <a:cs typeface="Arial" panose="020B0604020202020204" pitchFamily="34" charset="0"/>
              </a:rPr>
              <a:t>Условия:</a:t>
            </a:r>
            <a:endParaRPr lang="ru-RU" sz="1400" dirty="0"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cs typeface="Arial" panose="020B0604020202020204" pitchFamily="34" charset="0"/>
              </a:rPr>
              <a:t> срок освоения гранта "Агротуризм" составляет не более 18 месяцев;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cs typeface="Arial" panose="020B0604020202020204" pitchFamily="34" charset="0"/>
              </a:rPr>
              <a:t>срок приобретения, строительства, возведения (монтажа) модульного некапитального средства размещения за счет гранта "Агротуризм" составляет не более 9 ·       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cs typeface="Arial" panose="020B0604020202020204" pitchFamily="34" charset="0"/>
              </a:rPr>
              <a:t>осуществлять деятельность в течение не менее 5 лет на сельской территории " и достигнуть плановых показателей ·     наличие благоустроенной дорогой до объекта сельского туризма.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cs typeface="Arial" panose="020B0604020202020204" pitchFamily="34" charset="0"/>
              </a:rPr>
              <a:t> грант "Агротуризм" предоставляется однократно</a:t>
            </a:r>
          </a:p>
          <a:p>
            <a:r>
              <a:rPr lang="ru-RU" sz="1400" b="1" dirty="0">
                <a:cs typeface="Arial" panose="020B0604020202020204" pitchFamily="34" charset="0"/>
              </a:rPr>
              <a:t>Субсидия на развитие сельского туризма: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cs typeface="Arial" panose="020B0604020202020204" pitchFamily="34" charset="0"/>
              </a:rPr>
              <a:t> возмещение до 50 процентов затрат, но не более 5 млн. рублей на одного заявителя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cs typeface="Arial" panose="020B0604020202020204" pitchFamily="34" charset="0"/>
              </a:rPr>
              <a:t>не более одного раза в 3 года</a:t>
            </a:r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2422717929"/>
              </p:ext>
            </p:extLst>
          </p:nvPr>
        </p:nvGraphicFramePr>
        <p:xfrm>
          <a:off x="2279729" y="783838"/>
          <a:ext cx="9663455" cy="7445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29059894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Місце для номера слайда 4"/>
          <p:cNvSpPr>
            <a:spLocks noGrp="1"/>
          </p:cNvSpPr>
          <p:nvPr>
            <p:ph type="sldNum" sz="quarter" idx="13"/>
          </p:nvPr>
        </p:nvSpPr>
        <p:spPr bwMode="auto">
          <a:xfrm>
            <a:off x="8824913" y="6308725"/>
            <a:ext cx="27432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uk-UA" altLang="ru-RU" sz="1600" b="0" i="0" u="none" strike="noStrike" kern="1200" cap="none" spc="0" normalizeH="0" baseline="0" noProof="0">
              <a:ln>
                <a:noFill/>
              </a:ln>
              <a:solidFill>
                <a:srgbClr val="C79478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38482A7-B62A-429C-BC70-30BDE7AFC42C}" type="slidenum">
              <a:rPr kumimoji="0" lang="uk-UA" altLang="ru-RU" sz="1600" b="0" i="0" u="none" strike="noStrike" kern="1200" cap="none" spc="0" normalizeH="0" baseline="0" noProof="0" smtClean="0">
                <a:ln>
                  <a:noFill/>
                </a:ln>
                <a:solidFill>
                  <a:srgbClr val="C7947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uk-UA" altLang="ru-RU" sz="1600" b="0" i="0" u="none" strike="noStrike" kern="1200" cap="none" spc="0" normalizeH="0" baseline="0" noProof="0">
              <a:ln>
                <a:noFill/>
              </a:ln>
              <a:solidFill>
                <a:srgbClr val="C79478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uk-UA" altLang="ru-RU" sz="1600" b="0" i="0" u="none" strike="noStrike" kern="1200" cap="none" spc="0" normalizeH="0" baseline="0" noProof="0">
              <a:ln>
                <a:noFill/>
              </a:ln>
              <a:solidFill>
                <a:srgbClr val="C79478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1" name="TextBox 8"/>
          <p:cNvSpPr txBox="1">
            <a:spLocks noChangeArrowheads="1"/>
          </p:cNvSpPr>
          <p:nvPr/>
        </p:nvSpPr>
        <p:spPr bwMode="auto">
          <a:xfrm>
            <a:off x="2550619" y="456260"/>
            <a:ext cx="8576001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algn="ctr"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ru-RU" altLang="ru-RU" sz="2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8. СУБСИДИИ ПРОИЗВОДИТЕЛЯМ КАРТОФЕЛЯ И ОВОЩЕЙ</a:t>
            </a:r>
            <a:endParaRPr kumimoji="0" lang="ru-RU" altLang="ru-RU" sz="2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3" name="Схема 12"/>
          <p:cNvGraphicFramePr/>
          <p:nvPr>
            <p:extLst>
              <p:ext uri="{D42A27DB-BD31-4B8C-83A1-F6EECF244321}">
                <p14:modId xmlns:p14="http://schemas.microsoft.com/office/powerpoint/2010/main" val="1498247751"/>
              </p:ext>
            </p:extLst>
          </p:nvPr>
        </p:nvGraphicFramePr>
        <p:xfrm>
          <a:off x="2108585" y="992882"/>
          <a:ext cx="8904384" cy="6228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Скругленный прямоугольник 6"/>
          <p:cNvSpPr/>
          <p:nvPr/>
        </p:nvSpPr>
        <p:spPr>
          <a:xfrm>
            <a:off x="2213298" y="2718847"/>
            <a:ext cx="8913328" cy="62676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36000" bIns="36000" anchor="ctr"/>
          <a:lstStyle/>
          <a:p>
            <a:pPr>
              <a:defRPr/>
            </a:pP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Субсидии на 1 га посевной площади, занятой картофелем и овощами открытого грунта (получатели – субъекты малого предпринимательства)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213298" y="2003322"/>
            <a:ext cx="8913323" cy="56381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36000" bIns="36000" anchor="ctr"/>
          <a:lstStyle/>
          <a:p>
            <a:pPr>
              <a:defRPr/>
            </a:pP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Субсидии на 1 тонну произведенных картофеля и овощей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213298" y="3521409"/>
            <a:ext cx="8913320" cy="60415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36000" bIns="36000" anchor="ctr"/>
          <a:lstStyle/>
          <a:p>
            <a:pPr>
              <a:defRPr/>
            </a:pP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Субсидии на 1 тонну овощей защищённого грунта, произведенных по технологии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досвечивания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213303" y="4236841"/>
            <a:ext cx="8913323" cy="56381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36000" bIns="36000" anchor="ctr"/>
          <a:lstStyle/>
          <a:p>
            <a:pPr>
              <a:defRPr/>
            </a:pP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Субсидии на поддержку элитного семеноводства</a:t>
            </a:r>
          </a:p>
        </p:txBody>
      </p:sp>
    </p:spTree>
    <p:extLst>
      <p:ext uri="{BB962C8B-B14F-4D97-AF65-F5344CB8AC3E}">
        <p14:creationId xmlns:p14="http://schemas.microsoft.com/office/powerpoint/2010/main" val="141691742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Місце для номера слайда 4"/>
          <p:cNvSpPr>
            <a:spLocks noGrp="1"/>
          </p:cNvSpPr>
          <p:nvPr>
            <p:ph type="sldNum" sz="quarter" idx="13"/>
          </p:nvPr>
        </p:nvSpPr>
        <p:spPr bwMode="auto">
          <a:xfrm>
            <a:off x="9108999" y="6388624"/>
            <a:ext cx="27432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uk-UA" altLang="ru-RU" sz="1600" dirty="0">
              <a:solidFill>
                <a:schemeClr val="accent1"/>
              </a:solidFill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0BBD8E26-77A4-4937-8EB6-C99AC70F1E36}" type="slidenum">
              <a:rPr lang="uk-UA" altLang="ru-RU" sz="1600" smtClean="0">
                <a:solidFill>
                  <a:schemeClr val="accent1"/>
                </a:solidFill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30</a:t>
            </a:fld>
            <a:endParaRPr lang="uk-UA" altLang="ru-RU" sz="1600" dirty="0">
              <a:solidFill>
                <a:schemeClr val="accent1"/>
              </a:solidFill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uk-UA" altLang="ru-RU" sz="1600" dirty="0">
              <a:solidFill>
                <a:schemeClr val="accent1"/>
              </a:solidFill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681163" y="485775"/>
            <a:ext cx="7499350" cy="1143000"/>
          </a:xfrm>
          <a:prstGeom prst="rect">
            <a:avLst/>
          </a:prstGeom>
        </p:spPr>
        <p:txBody>
          <a:bodyPr anchor="ctr">
            <a:normAutofit fontScale="97500"/>
          </a:bodyPr>
          <a:lstStyle/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endParaRPr lang="ru-RU" sz="2400" b="1" dirty="0">
              <a:solidFill>
                <a:schemeClr val="accent5">
                  <a:lumMod val="75000"/>
                </a:schemeClr>
              </a:solidFill>
              <a:latin typeface="+mn-lt"/>
              <a:ea typeface="+mj-ea"/>
              <a:cs typeface="+mj-cs"/>
            </a:endParaRPr>
          </a:p>
        </p:txBody>
      </p:sp>
      <p:sp>
        <p:nvSpPr>
          <p:cNvPr id="11" name="TextBox 8"/>
          <p:cNvSpPr txBox="1">
            <a:spLocks noChangeArrowheads="1"/>
          </p:cNvSpPr>
          <p:nvPr/>
        </p:nvSpPr>
        <p:spPr bwMode="auto">
          <a:xfrm>
            <a:off x="2237964" y="736213"/>
            <a:ext cx="9427293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200" dirty="0">
                <a:latin typeface="Arial" panose="020B0604020202020204" pitchFamily="34" charset="0"/>
                <a:cs typeface="Arial" panose="020B0604020202020204" pitchFamily="34" charset="0"/>
              </a:rPr>
              <a:t>8.1. Субсидии на 1 тонну произведенных картофеля и </a:t>
            </a:r>
            <a:r>
              <a:rPr lang="ru-RU" sz="2200" dirty="0">
                <a:latin typeface="Arial" panose="020B0604020202020204" pitchFamily="34" charset="0"/>
                <a:cs typeface="Arial" panose="020B0604020202020204" pitchFamily="34" charset="0"/>
              </a:rPr>
              <a:t>овощей</a:t>
            </a:r>
            <a:endParaRPr lang="ru-RU" altLang="ru-RU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217407"/>
              </p:ext>
            </p:extLst>
          </p:nvPr>
        </p:nvGraphicFramePr>
        <p:xfrm>
          <a:off x="2237964" y="5133626"/>
          <a:ext cx="9387084" cy="12191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935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935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3771"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Ставки субсидии в 2026 году:</a:t>
                      </a:r>
                    </a:p>
                  </a:txBody>
                  <a:tcPr marL="91433" marR="91433" marT="45718" marB="45718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553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Наименование культуры</a:t>
                      </a:r>
                    </a:p>
                  </a:txBody>
                  <a:tcPr marL="36000" marR="36000" marT="45718" marB="4571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на 1 тонну, рублей</a:t>
                      </a:r>
                    </a:p>
                  </a:txBody>
                  <a:tcPr marL="36000" marR="36000" marT="45718" marB="4571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9208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Картофель</a:t>
                      </a:r>
                    </a:p>
                  </a:txBody>
                  <a:tcPr marL="36000" marR="36000" marT="45718" marB="4571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175,00</a:t>
                      </a:r>
                    </a:p>
                  </a:txBody>
                  <a:tcPr marL="36000" marR="36000" marT="45718" marB="45718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2763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Овощи открытого грунта</a:t>
                      </a:r>
                    </a:p>
                  </a:txBody>
                  <a:tcPr marL="36000" marR="36000" marT="45718" marB="4571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175,00</a:t>
                      </a:r>
                    </a:p>
                  </a:txBody>
                  <a:tcPr marL="36000" marR="36000" marT="45718" marB="45718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5618079"/>
              </p:ext>
            </p:extLst>
          </p:nvPr>
        </p:nvGraphicFramePr>
        <p:xfrm>
          <a:off x="2250135" y="1167100"/>
          <a:ext cx="9402949" cy="3976080"/>
        </p:xfrm>
        <a:graphic>
          <a:graphicData uri="http://schemas.openxmlformats.org/drawingml/2006/table">
            <a:tbl>
              <a:tblPr/>
              <a:tblGrid>
                <a:gridCol w="9402949">
                  <a:extLst>
                    <a:ext uri="{9D8B030D-6E8A-4147-A177-3AD203B41FA5}">
                      <a16:colId xmlns:a16="http://schemas.microsoft.com/office/drawing/2014/main" val="322310257"/>
                    </a:ext>
                  </a:extLst>
                </a:gridCol>
              </a:tblGrid>
              <a:tr h="2533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УСЛОВИЕ:</a:t>
                      </a:r>
                    </a:p>
                  </a:txBody>
                  <a:tcPr marL="72000" marR="72000" marT="72000" marB="72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45836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ru-RU" sz="95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 внесение удобрений, используемых при производстве картофеля и овощей открытого грунта - в объеме не менее 5 кг действующего вещества минеральных удобрений на 1 га посевной площади; 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ru-RU" sz="95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 наличие справки подведомственного Минсельхозу России федерального государственного бюджетного учреждения в области мелиорации земель (далее - учреждение), на территории обслуживания которого получателем средств осуществляется деятельность, об отсутствии у получателей средств просроченной задолженности перед учреждением за услуги по подаче и (или) отводу воды и (или) принятого к производству судом искового заявления учреждения (заявления) о взыскании с получателя субсидии задолженности по договору оказания услуг по подаче и (или) отводу воды в размере, превышающем 50 тыс. рублей (при отсутствии указанной справки уполномоченный орган запрашивает ее самостоятельно); 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ru-RU" sz="95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 наличие в государственном реестре земель сельскохозяйственного назначения сведений о земельном участке, на котором осуществляется или планируется осуществлять сельскохозяйственное производство продукции растениеводства, на поддержку которого направлены средства, предусмотренных пунктами 1, 2, 5, 14, 17, 18 и 20 приложения № 1 к Правилам ведения государственного реестра земель сельскохозяйственного назначения, утвержденным постановлением Правительства Российской Федерации от 02.02.2023 № 154; 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ru-RU" sz="95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 использование семян и посадочного материала сельскохозяйственных растений: </a:t>
                      </a:r>
                    </a:p>
                    <a:p>
                      <a:pPr indent="180000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ru-RU" sz="95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 показатели сортовых и посевных (посадочных) качеств которых соответствуют требованиям к показателям сортовых и посевных (посадочных) качеств семян сельскохозяйственных растений, установленным Минсельхозом России в соответствии с частью 2 статьи 13 Федерального закона «О семеноводстве» на дату определения в соответствии с частью 3 статьи 13 указанного Федерального закона показателей сортовых и посевных (посадочных) качеств (в случае если роды и виды сельскохозяйственных растений содержатся в перечне видов сельскохозяйственных растений); </a:t>
                      </a:r>
                    </a:p>
                    <a:p>
                      <a:pPr indent="180000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ru-RU" sz="95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 показатели сортовых и посевных (посадочных) качеств которых соответствуют межгосударственному стандарту ГОСТ 32592-2013 «Семена овощных, бахчевых культур, кормовых  корнеплодов и кормовой капусты. Сортовые и посевные качества. Общие технические условия» (принят 27 декабря 2013 г. и введен в действие с 1 июля 2015 г.), межгосударственному стандарту ГОСТ 30106-94 «Чеснок семенной. Сортовые и посевные качества. Общие технические условия» (принят 21 октября 1994 г. и введен в действие с 1 января 1996 г.), межгосударственному стандарту ГОСТ 32917-2014 «Семена овощных культур и кормовой свеклы </a:t>
                      </a:r>
                      <a:r>
                        <a:rPr lang="ru-RU" sz="950" kern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дражированные</a:t>
                      </a:r>
                      <a:r>
                        <a:rPr lang="ru-RU" sz="95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Посевные качества. Общие технические условия» (принят 14 ноября 2014 г. и введен в действие с 1 января 2016 г.), межгосударственному стандарту ГОСТ 30088-93 «Лук- севок и лук-выборок. Посевные качества. Общие технические условия» (принят 15 апреля 1994 г. и введен в действие с 1 января 1995 г.) (в случае если роды и виды сельскохозяйственных растений не входят в перечень видов сельскохозяйственных растений); производство картофеля и (или) овощей открытого грунта, осуществляется на территории Нижегородской области. </a:t>
                      </a:r>
                    </a:p>
                  </a:txBody>
                  <a:tcPr marL="72000" marR="72000" marT="72000" marB="72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4124924"/>
                  </a:ext>
                </a:extLst>
              </a:tr>
            </a:tbl>
          </a:graphicData>
        </a:graphic>
      </p:graphicFrame>
      <p:sp>
        <p:nvSpPr>
          <p:cNvPr id="2" name="TextBox 8">
            <a:extLst>
              <a:ext uri="{FF2B5EF4-FFF2-40B4-BE49-F238E27FC236}">
                <a16:creationId xmlns:a16="http://schemas.microsoft.com/office/drawing/2014/main" id="{16308F81-57D3-505B-8C23-3A20F65ABF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24130" y="396997"/>
            <a:ext cx="8941127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algn="ctr"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ru-RU" altLang="ru-RU" sz="2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8. СУБСИДИИ ПРОИЗВОДИТЕЛЯМ КАРТОФЕЛЯ И ОВОЩЕЙ</a:t>
            </a:r>
            <a:endParaRPr kumimoji="0" lang="ru-RU" altLang="ru-RU" sz="2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28603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Місце для номера слайда 4"/>
          <p:cNvSpPr>
            <a:spLocks noGrp="1"/>
          </p:cNvSpPr>
          <p:nvPr>
            <p:ph type="sldNum" sz="quarter" idx="13"/>
          </p:nvPr>
        </p:nvSpPr>
        <p:spPr bwMode="auto">
          <a:xfrm>
            <a:off x="9180513" y="6353114"/>
            <a:ext cx="27432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uk-UA" altLang="ru-RU" sz="1600" dirty="0">
              <a:solidFill>
                <a:schemeClr val="accent1"/>
              </a:solidFill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0BBD8E26-77A4-4937-8EB6-C99AC70F1E36}" type="slidenum">
              <a:rPr lang="uk-UA" altLang="ru-RU" sz="1600" smtClean="0">
                <a:solidFill>
                  <a:schemeClr val="accent1"/>
                </a:solidFill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31</a:t>
            </a:fld>
            <a:endParaRPr lang="uk-UA" altLang="ru-RU" sz="1600" dirty="0">
              <a:solidFill>
                <a:schemeClr val="accent1"/>
              </a:solidFill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uk-UA" altLang="ru-RU" sz="1600" dirty="0">
              <a:solidFill>
                <a:schemeClr val="accent1"/>
              </a:solidFill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681163" y="485775"/>
            <a:ext cx="7499350" cy="1143000"/>
          </a:xfrm>
          <a:prstGeom prst="rect">
            <a:avLst/>
          </a:prstGeom>
        </p:spPr>
        <p:txBody>
          <a:bodyPr anchor="ctr">
            <a:normAutofit fontScale="97500"/>
          </a:bodyPr>
          <a:lstStyle/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endParaRPr lang="ru-RU" sz="2400" b="1" dirty="0">
              <a:solidFill>
                <a:schemeClr val="accent5">
                  <a:lumMod val="75000"/>
                </a:schemeClr>
              </a:solidFill>
              <a:latin typeface="+mn-lt"/>
              <a:ea typeface="+mj-ea"/>
              <a:cs typeface="+mj-cs"/>
            </a:endParaRPr>
          </a:p>
        </p:txBody>
      </p:sp>
      <p:sp>
        <p:nvSpPr>
          <p:cNvPr id="11" name="TextBox 8"/>
          <p:cNvSpPr txBox="1">
            <a:spLocks noChangeArrowheads="1"/>
          </p:cNvSpPr>
          <p:nvPr/>
        </p:nvSpPr>
        <p:spPr bwMode="auto">
          <a:xfrm>
            <a:off x="2302920" y="879404"/>
            <a:ext cx="9388971" cy="1047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2200" dirty="0">
                <a:latin typeface="Arial" panose="020B0604020202020204" pitchFamily="34" charset="0"/>
                <a:cs typeface="Arial" panose="020B0604020202020204" pitchFamily="34" charset="0"/>
              </a:rPr>
              <a:t>8.2. Субсидии на 1 га посевной площади, занятой картофелем и овощами открытого грунта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ru-RU" altLang="ru-RU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1500" dirty="0">
                <a:latin typeface="Arial" panose="020B0604020202020204" pitchFamily="34" charset="0"/>
                <a:cs typeface="Arial" panose="020B0604020202020204" pitchFamily="34" charset="0"/>
              </a:rPr>
              <a:t>Получатели субсидии  – субъекты малого предпринимательства</a:t>
            </a: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695973"/>
              </p:ext>
            </p:extLst>
          </p:nvPr>
        </p:nvGraphicFramePr>
        <p:xfrm>
          <a:off x="2320676" y="5223782"/>
          <a:ext cx="9410506" cy="11582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052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052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3771">
                <a:tc gridSpan="2">
                  <a:txBody>
                    <a:bodyPr/>
                    <a:lstStyle/>
                    <a:p>
                      <a:pPr algn="ctr"/>
                      <a:r>
                        <a:rPr lang="ru-RU" sz="13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Ставки субсидии в 2026 году:</a:t>
                      </a:r>
                    </a:p>
                  </a:txBody>
                  <a:tcPr marL="91433" marR="91433" marT="45718" marB="45718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937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Наименование культуры</a:t>
                      </a:r>
                    </a:p>
                  </a:txBody>
                  <a:tcPr marL="36000" marR="36000" marT="45718" marB="4571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1 га посевной площади, рублей</a:t>
                      </a:r>
                    </a:p>
                  </a:txBody>
                  <a:tcPr marL="36000" marR="36000" marT="45718" marB="4571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2973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Картофель</a:t>
                      </a:r>
                    </a:p>
                  </a:txBody>
                  <a:tcPr marL="36000" marR="36000" marT="45718" marB="4571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2 650,00</a:t>
                      </a:r>
                    </a:p>
                  </a:txBody>
                  <a:tcPr marL="36000" marR="36000" marT="45718" marB="45718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2763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Овощи открытого грунта</a:t>
                      </a:r>
                    </a:p>
                  </a:txBody>
                  <a:tcPr marL="36000" marR="36000" marT="45718" marB="4571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24 980,00</a:t>
                      </a:r>
                    </a:p>
                  </a:txBody>
                  <a:tcPr marL="36000" marR="36000" marT="45718" marB="45718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0911633"/>
              </p:ext>
            </p:extLst>
          </p:nvPr>
        </p:nvGraphicFramePr>
        <p:xfrm>
          <a:off x="2320676" y="1953264"/>
          <a:ext cx="9388971" cy="3229320"/>
        </p:xfrm>
        <a:graphic>
          <a:graphicData uri="http://schemas.openxmlformats.org/drawingml/2006/table">
            <a:tbl>
              <a:tblPr/>
              <a:tblGrid>
                <a:gridCol w="9388971">
                  <a:extLst>
                    <a:ext uri="{9D8B030D-6E8A-4147-A177-3AD203B41FA5}">
                      <a16:colId xmlns:a16="http://schemas.microsoft.com/office/drawing/2014/main" val="322310257"/>
                    </a:ext>
                  </a:extLst>
                </a:gridCol>
              </a:tblGrid>
              <a:tr h="19594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Условие предоставления субсидии:</a:t>
                      </a:r>
                    </a:p>
                  </a:txBody>
                  <a:tcPr marL="72000" marR="72000" marT="72000" marB="72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3888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посев при проведении агротехнологических работ получателями средств использовались семена сельскохозяйственных растений: 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показатели сортовых и посевных (посадочных) качеств которых соответствуют требованиям к показателям сортовых и посевных (посадочных) качеств семян сельскохозяйственных растений, установленным Минсельхозом России в соответствии с частью 2 статьи 13 Федерального закона «О семеноводстве» на дату определения в соответствии с частью 3 статьи 13 указанного Федерального закона показателей сортовых и посевных (посадочных) качеств (в случае если роды и виды сельскохозяйственных растений содержатся в перечне родов и видов сельскохозяйственных растений, производство и выращивание которых направлено на обеспечение продовольственной безопасности Российской Федерации, сорта и гибриды которых подлежат включению в Государственный реестр сортов и гибридов сельскохозяйственных растений, допущенных к использованию, утвержденном распоряжением Правительства Российской Федерации от 8 декабря 2022 г. № 3835-р (далее - перечень видов сельскохозяйственных растений); 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показатели сортовых и посевных (посадочных) качеств которых соответствуют межгосударственному стандарту ГОСТ 32592-2013 «Семена овощных, бахчевых культур, кормовых корнеплодов и кормовой капусты. Сортовые и посевные качества. Общие технические условия» (принят 27 декабря 2013 г. и введен в действие с 1 июля 2015 г.), межгосударственному стандарту ГОСТ 30106-94 «Чеснок семенной. Сортовые и посевные качества. Общие технические условия» (принят 21 октября 1994 г. и введен в действие с 1 января 1996 г.), межгосударственному стандарту ГОСТ 32917-2014 «Семена овощных культур и кормовой свеклы </a:t>
                      </a:r>
                      <a:r>
                        <a:rPr kumimoji="0" lang="ru-RU" altLang="ru-RU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дражированные</a:t>
                      </a: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Посевные качества. Общие технические условия» (принят 14 ноября 2014 г. и введен в действие с 1 января 2016 г.), межгосударственному стандарту ГОСТ 30088-93 «Лук- севок и лук-выборок. Посевные качества. Общие технические условия» (принят 15 апреля 1994 г. и введен в действие с 1 января 1995 г.) (в случае если роды и виды сельскохозяйственных растений не входят в перечень видов сельскохозяйственных растений); 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-субсидированию подлежат посевные площади, занятые картофелем и (или) овощными культурами открытого грунта, находящиеся на территории Нижегородской области. </a:t>
                      </a:r>
                    </a:p>
                  </a:txBody>
                  <a:tcPr marL="72000" marR="72000" marT="72000" marB="72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4124924"/>
                  </a:ext>
                </a:extLst>
              </a:tr>
            </a:tbl>
          </a:graphicData>
        </a:graphic>
      </p:graphicFrame>
      <p:sp>
        <p:nvSpPr>
          <p:cNvPr id="2" name="TextBox 8">
            <a:extLst>
              <a:ext uri="{FF2B5EF4-FFF2-40B4-BE49-F238E27FC236}">
                <a16:creationId xmlns:a16="http://schemas.microsoft.com/office/drawing/2014/main" id="{18CB98AF-3700-0433-2176-1A73A9F4B0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55685" y="448517"/>
            <a:ext cx="9033859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algn="ctr"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ru-RU" altLang="ru-RU" sz="2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8. СУБСИДИИ ПРОИЗВОДИТЕЛЯМ КАРТОФЕЛЯ И ОВОЩЕЙ</a:t>
            </a:r>
            <a:endParaRPr kumimoji="0" lang="ru-RU" altLang="ru-RU" sz="2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489746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Місце для номера слайда 4"/>
          <p:cNvSpPr>
            <a:spLocks noGrp="1"/>
          </p:cNvSpPr>
          <p:nvPr>
            <p:ph type="sldNum" sz="quarter" idx="13"/>
          </p:nvPr>
        </p:nvSpPr>
        <p:spPr bwMode="auto">
          <a:xfrm>
            <a:off x="8824913" y="6308725"/>
            <a:ext cx="27432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uk-UA" altLang="ru-RU" sz="1600">
              <a:solidFill>
                <a:schemeClr val="accent1"/>
              </a:solidFill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0BBD8E26-77A4-4937-8EB6-C99AC70F1E36}" type="slidenum">
              <a:rPr lang="uk-UA" altLang="ru-RU" sz="1600" smtClean="0">
                <a:solidFill>
                  <a:schemeClr val="accent1"/>
                </a:solidFill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32</a:t>
            </a:fld>
            <a:endParaRPr lang="uk-UA" altLang="ru-RU" sz="1600">
              <a:solidFill>
                <a:schemeClr val="accent1"/>
              </a:solidFill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uk-UA" altLang="ru-RU" sz="1600">
              <a:solidFill>
                <a:schemeClr val="accent1"/>
              </a:solidFill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681163" y="485775"/>
            <a:ext cx="7499350" cy="1143000"/>
          </a:xfrm>
          <a:prstGeom prst="rect">
            <a:avLst/>
          </a:prstGeom>
        </p:spPr>
        <p:txBody>
          <a:bodyPr anchor="ctr">
            <a:normAutofit fontScale="97500"/>
          </a:bodyPr>
          <a:lstStyle/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endParaRPr lang="ru-RU" sz="2400" b="1" dirty="0">
              <a:solidFill>
                <a:schemeClr val="accent5">
                  <a:lumMod val="75000"/>
                </a:schemeClr>
              </a:solidFill>
              <a:latin typeface="+mn-lt"/>
              <a:ea typeface="+mj-ea"/>
              <a:cs typeface="+mj-cs"/>
            </a:endParaRPr>
          </a:p>
        </p:txBody>
      </p:sp>
      <p:sp>
        <p:nvSpPr>
          <p:cNvPr id="11" name="TextBox 8"/>
          <p:cNvSpPr txBox="1">
            <a:spLocks noChangeArrowheads="1"/>
          </p:cNvSpPr>
          <p:nvPr/>
        </p:nvSpPr>
        <p:spPr bwMode="auto">
          <a:xfrm>
            <a:off x="2313404" y="1057275"/>
            <a:ext cx="8925588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200" dirty="0">
                <a:latin typeface="Arial" panose="020B0604020202020204" pitchFamily="34" charset="0"/>
                <a:cs typeface="Arial" panose="020B0604020202020204" pitchFamily="34" charset="0"/>
              </a:rPr>
              <a:t>8.3. Субсидии на 1 тонну </a:t>
            </a:r>
            <a:r>
              <a:rPr lang="ru-RU" sz="2200" dirty="0">
                <a:latin typeface="Arial" panose="020B0604020202020204" pitchFamily="34" charset="0"/>
                <a:cs typeface="Arial" panose="020B0604020202020204" pitchFamily="34" charset="0"/>
              </a:rPr>
              <a:t>овощей защищенного грунта, произведенных с применением технологии досвечивания</a:t>
            </a:r>
            <a:endParaRPr lang="ru-RU" altLang="ru-RU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5349329"/>
              </p:ext>
            </p:extLst>
          </p:nvPr>
        </p:nvGraphicFramePr>
        <p:xfrm>
          <a:off x="2313404" y="1989543"/>
          <a:ext cx="9365832" cy="1322472"/>
        </p:xfrm>
        <a:graphic>
          <a:graphicData uri="http://schemas.openxmlformats.org/drawingml/2006/table">
            <a:tbl>
              <a:tblPr/>
              <a:tblGrid>
                <a:gridCol w="9365832">
                  <a:extLst>
                    <a:ext uri="{9D8B030D-6E8A-4147-A177-3AD203B41FA5}">
                      <a16:colId xmlns:a16="http://schemas.microsoft.com/office/drawing/2014/main" val="322310257"/>
                    </a:ext>
                  </a:extLst>
                </a:gridCol>
              </a:tblGrid>
              <a:tr h="24009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Условие предоставления субсидии:</a:t>
                      </a:r>
                    </a:p>
                  </a:txBody>
                  <a:tcPr marL="72000" marR="72000" marT="72000" marB="72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80352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Требования к мощности досвечивания и урожайности овощей с 1 гектара производственной площади для Нижегородской области определены приказом Министерства сельского хозяйства Российской Федерации </a:t>
                      </a:r>
                      <a:br>
                        <a:rPr kumimoji="0" lang="ru-RU" altLang="ru-RU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ru-RU" altLang="ru-RU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 15 апреля 2024 г. № 208</a:t>
                      </a:r>
                    </a:p>
                  </a:txBody>
                  <a:tcPr marL="72000" marR="72000" marT="72000" marB="72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4124924"/>
                  </a:ext>
                </a:extLst>
              </a:tr>
            </a:tbl>
          </a:graphicData>
        </a:graphic>
      </p:graphicFrame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7292253"/>
              </p:ext>
            </p:extLst>
          </p:nvPr>
        </p:nvGraphicFramePr>
        <p:xfrm>
          <a:off x="2313404" y="3568825"/>
          <a:ext cx="9369610" cy="16833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848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48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4973">
                <a:tc gridSpan="2">
                  <a:txBody>
                    <a:bodyPr/>
                    <a:lstStyle/>
                    <a:p>
                      <a:pPr algn="ctr"/>
                      <a:r>
                        <a:rPr lang="ru-RU" sz="13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Ставки субсидии в 2026 году:</a:t>
                      </a:r>
                    </a:p>
                  </a:txBody>
                  <a:tcPr marL="91433" marR="91433" marT="45718" marB="45718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68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Наименование культуры овощей защищенного грунта собственного производства</a:t>
                      </a:r>
                    </a:p>
                  </a:txBody>
                  <a:tcPr marL="36000" marR="36000" marT="45718" marB="4571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1 тонну, рублей</a:t>
                      </a:r>
                    </a:p>
                  </a:txBody>
                  <a:tcPr marL="36000" marR="36000" marT="45718" marB="45718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973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огурец</a:t>
                      </a:r>
                    </a:p>
                  </a:txBody>
                  <a:tcPr marL="36000" marR="36000" marT="45718" marB="4571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5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875,00</a:t>
                      </a:r>
                    </a:p>
                  </a:txBody>
                  <a:tcPr marL="36000" marR="36000" marT="45718" marB="45718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973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томат</a:t>
                      </a:r>
                    </a:p>
                  </a:txBody>
                  <a:tcPr marL="36000" marR="36000" marT="45718" marB="4571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5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875,00</a:t>
                      </a:r>
                    </a:p>
                  </a:txBody>
                  <a:tcPr marL="36000" marR="36000" marT="45718" marB="45718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973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зеленные культуры</a:t>
                      </a:r>
                    </a:p>
                  </a:txBody>
                  <a:tcPr marL="36000" marR="36000" marT="45718" marB="4571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5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2 320,00</a:t>
                      </a:r>
                    </a:p>
                  </a:txBody>
                  <a:tcPr marL="36000" marR="36000" marT="45718" marB="45718"/>
                </a:tc>
                <a:extLst>
                  <a:ext uri="{0D108BD9-81ED-4DB2-BD59-A6C34878D82A}">
                    <a16:rowId xmlns:a16="http://schemas.microsoft.com/office/drawing/2014/main" val="3180554042"/>
                  </a:ext>
                </a:extLst>
              </a:tr>
            </a:tbl>
          </a:graphicData>
        </a:graphic>
      </p:graphicFrame>
      <p:sp>
        <p:nvSpPr>
          <p:cNvPr id="2" name="TextBox 8">
            <a:extLst>
              <a:ext uri="{FF2B5EF4-FFF2-40B4-BE49-F238E27FC236}">
                <a16:creationId xmlns:a16="http://schemas.microsoft.com/office/drawing/2014/main" id="{23860D0F-341A-823C-37D3-DD0EA62B0E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7386" y="485775"/>
            <a:ext cx="8965628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algn="ctr"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ru-RU" altLang="ru-RU" sz="2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8. СУБСИДИИ ПРОИЗВОДИТЕЛЯМ КАРТОФЕЛЯ И ОВОЩЕЙ</a:t>
            </a:r>
            <a:endParaRPr kumimoji="0" lang="ru-RU" altLang="ru-RU" sz="2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116317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4"/>
          <p:cNvSpPr>
            <a:spLocks noGrp="1"/>
          </p:cNvSpPr>
          <p:nvPr>
            <p:ph type="sldNum" sz="quarter" idx="4294967295"/>
          </p:nvPr>
        </p:nvSpPr>
        <p:spPr bwMode="auto">
          <a:xfrm>
            <a:off x="9750059" y="6346608"/>
            <a:ext cx="2280362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C0990792-278E-4D7F-852F-ABA2CA5563E5}" type="slidenum">
              <a:rPr lang="uk-UA" altLang="ru-RU" sz="1600">
                <a:solidFill>
                  <a:srgbClr val="C79478"/>
                </a:solidFill>
              </a:rPr>
              <a:pPr/>
              <a:t>33</a:t>
            </a:fld>
            <a:endParaRPr lang="uk-UA" altLang="ru-RU" sz="1600" dirty="0">
              <a:solidFill>
                <a:srgbClr val="C79478"/>
              </a:solidFill>
            </a:endParaRPr>
          </a:p>
        </p:txBody>
      </p:sp>
      <p:sp>
        <p:nvSpPr>
          <p:cNvPr id="49" name="TextBox 1"/>
          <p:cNvSpPr txBox="1">
            <a:spLocks noChangeArrowheads="1"/>
          </p:cNvSpPr>
          <p:nvPr/>
        </p:nvSpPr>
        <p:spPr bwMode="auto">
          <a:xfrm>
            <a:off x="2020700" y="268564"/>
            <a:ext cx="9274032" cy="121571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>
              <a:spcAft>
                <a:spcPts val="600"/>
              </a:spcAft>
            </a:pPr>
            <a:r>
              <a:rPr lang="ru-RU" altLang="ru-RU" sz="2200" dirty="0">
                <a:solidFill>
                  <a:srgbClr val="262626"/>
                </a:solidFill>
                <a:latin typeface="Arial" panose="020B0604020202020204" pitchFamily="34" charset="0"/>
              </a:rPr>
              <a:t>9. ФЕДЕРАЛЬНЫЙ  ПРОЕКТ «ЭКСПОРТ ПРОДУКЦИИ АГРОПРОМЫШЛЕННОГО КОМПЛЕКСА»</a:t>
            </a:r>
          </a:p>
          <a:p>
            <a:pPr algn="ctr">
              <a:spcAft>
                <a:spcPts val="600"/>
              </a:spcAft>
            </a:pPr>
            <a:r>
              <a:rPr lang="ru-RU" altLang="ru-RU" sz="2200" dirty="0">
                <a:solidFill>
                  <a:srgbClr val="262626"/>
                </a:solidFill>
                <a:latin typeface="Arial" panose="020B0604020202020204" pitchFamily="34" charset="0"/>
              </a:rPr>
              <a:t>9.1. Льготное кредитование</a:t>
            </a:r>
          </a:p>
        </p:txBody>
      </p:sp>
      <p:sp>
        <p:nvSpPr>
          <p:cNvPr id="50" name="Скругленный прямоугольник 49"/>
          <p:cNvSpPr/>
          <p:nvPr/>
        </p:nvSpPr>
        <p:spPr>
          <a:xfrm>
            <a:off x="7148798" y="2518253"/>
            <a:ext cx="1930607" cy="5304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anchor="ctr"/>
          <a:lstStyle/>
          <a:p>
            <a:pPr algn="ctr">
              <a:defRPr/>
            </a:pPr>
            <a:r>
              <a:rPr lang="ru-RU" sz="16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Минсельхозпрод НО</a:t>
            </a:r>
          </a:p>
        </p:txBody>
      </p:sp>
      <p:sp>
        <p:nvSpPr>
          <p:cNvPr id="51" name="Стрелка вправо 50"/>
          <p:cNvSpPr/>
          <p:nvPr/>
        </p:nvSpPr>
        <p:spPr>
          <a:xfrm>
            <a:off x="4239469" y="2645215"/>
            <a:ext cx="491083" cy="258458"/>
          </a:xfrm>
          <a:prstGeom prst="rightArrow">
            <a:avLst>
              <a:gd name="adj1" fmla="val 50000"/>
              <a:gd name="adj2" fmla="val 43063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</a:endParaRPr>
          </a:p>
          <a:p>
            <a:pPr algn="ctr"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53" name="Скругленный прямоугольник 52"/>
          <p:cNvSpPr/>
          <p:nvPr/>
        </p:nvSpPr>
        <p:spPr>
          <a:xfrm>
            <a:off x="2305419" y="2474973"/>
            <a:ext cx="1930607" cy="53046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Заемщик</a:t>
            </a:r>
          </a:p>
        </p:txBody>
      </p:sp>
      <p:sp>
        <p:nvSpPr>
          <p:cNvPr id="54" name="Скругленный прямоугольник 53"/>
          <p:cNvSpPr/>
          <p:nvPr/>
        </p:nvSpPr>
        <p:spPr>
          <a:xfrm>
            <a:off x="4730552" y="2518253"/>
            <a:ext cx="1930607" cy="51238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>
              <a:defRPr/>
            </a:pPr>
            <a:r>
              <a:rPr lang="en-US" sz="16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Уполномоченный б</a:t>
            </a:r>
            <a:r>
              <a:rPr lang="ru-RU" sz="1600" b="1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анк</a:t>
            </a:r>
            <a:endParaRPr lang="ru-RU" sz="16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5" name="Схема 54"/>
          <p:cNvGraphicFramePr/>
          <p:nvPr>
            <p:extLst>
              <p:ext uri="{D42A27DB-BD31-4B8C-83A1-F6EECF244321}">
                <p14:modId xmlns:p14="http://schemas.microsoft.com/office/powerpoint/2010/main" val="1324830743"/>
              </p:ext>
            </p:extLst>
          </p:nvPr>
        </p:nvGraphicFramePr>
        <p:xfrm>
          <a:off x="2020700" y="1503688"/>
          <a:ext cx="9921057" cy="5345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6" name="Скругленный прямоугольник 55"/>
          <p:cNvSpPr/>
          <p:nvPr/>
        </p:nvSpPr>
        <p:spPr>
          <a:xfrm>
            <a:off x="2094869" y="3315453"/>
            <a:ext cx="9623662" cy="321371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36000" bIns="36000" anchor="ctr"/>
          <a:lstStyle/>
          <a:p>
            <a:pPr>
              <a:defRPr/>
            </a:pPr>
            <a:r>
              <a:rPr lang="ru-RU" sz="1250" u="sng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Порядок получения льготного кредита:</a:t>
            </a:r>
          </a:p>
          <a:p>
            <a:pPr marL="228600" indent="-228600">
              <a:buFontTx/>
              <a:buAutoNum type="arabicPeriod"/>
              <a:defRPr/>
            </a:pPr>
            <a:r>
              <a:rPr lang="ru-RU" sz="12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Потенциальный заемщик представляет в уполномоченный банк заявку на получение льготного кредита,</a:t>
            </a:r>
            <a:r>
              <a:rPr lang="en-US" sz="12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5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программ</a:t>
            </a:r>
            <a:r>
              <a:rPr lang="ru-RU" sz="12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</a:t>
            </a:r>
            <a:r>
              <a:rPr lang="en-US" sz="12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повышения </a:t>
            </a:r>
            <a:r>
              <a:rPr lang="ru-RU" sz="12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конкурентоспособности, документы, подтверждающие его соответствие требованиям, а также иные документы в соответствии с требованиями уполномоченного банка;</a:t>
            </a:r>
          </a:p>
          <a:p>
            <a:pPr marL="228600" indent="-228600">
              <a:buFontTx/>
              <a:buAutoNum type="arabicPeriod"/>
              <a:defRPr/>
            </a:pPr>
            <a:r>
              <a:rPr lang="ru-RU" sz="12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Банк проверяет потенциального заемщика на соответствие требованиям и целевого назначения кредита</a:t>
            </a:r>
            <a:r>
              <a:rPr lang="en-US" sz="12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ru-RU" sz="12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Пакет документов н</a:t>
            </a:r>
            <a:r>
              <a:rPr lang="ru-RU" sz="12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аправляет</a:t>
            </a:r>
            <a:r>
              <a:rPr lang="en-US" sz="12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ся</a:t>
            </a:r>
            <a:r>
              <a:rPr lang="ru-RU" sz="12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согласование в </a:t>
            </a:r>
            <a:r>
              <a:rPr lang="en-US" sz="125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Минсельхозпрод</a:t>
            </a:r>
            <a:r>
              <a:rPr lang="ru-RU" sz="12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НО;</a:t>
            </a:r>
          </a:p>
          <a:p>
            <a:pPr marL="228600" indent="-228600">
              <a:buFontTx/>
              <a:buAutoNum type="arabicPeriod"/>
              <a:defRPr/>
            </a:pPr>
            <a:r>
              <a:rPr lang="en-US" sz="12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случае положительного </a:t>
            </a:r>
            <a:r>
              <a:rPr lang="en-US" sz="125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решения</a:t>
            </a:r>
            <a:r>
              <a:rPr lang="en-US" sz="12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5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Минсельхозпрод</a:t>
            </a:r>
            <a:r>
              <a:rPr lang="ru-RU" sz="12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НО направляет соответствующий пакет </a:t>
            </a:r>
            <a:r>
              <a:rPr lang="en-US" sz="125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документ</a:t>
            </a:r>
            <a:r>
              <a:rPr lang="ru-RU" sz="125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ов</a:t>
            </a:r>
            <a:r>
              <a:rPr lang="en-US" sz="12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Минсельхоз России;</a:t>
            </a:r>
          </a:p>
          <a:p>
            <a:pPr marL="228600" indent="-228600">
              <a:buFontTx/>
              <a:buAutoNum type="arabicPeriod"/>
              <a:defRPr/>
            </a:pPr>
            <a:r>
              <a:rPr lang="ru-RU" sz="12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Минсельхоз России рассматривает полученные документы и </a:t>
            </a:r>
            <a:r>
              <a:rPr lang="en-US" sz="12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нап</a:t>
            </a:r>
            <a:r>
              <a:rPr lang="ru-RU" sz="12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равляет</a:t>
            </a:r>
            <a:r>
              <a:rPr lang="en-US" sz="12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en-US" sz="125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Минсельхозпрод</a:t>
            </a:r>
            <a:r>
              <a:rPr lang="ru-RU" sz="12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НО информацию о результатах отбора</a:t>
            </a:r>
            <a:r>
              <a:rPr lang="en-US" sz="12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В</a:t>
            </a:r>
            <a:r>
              <a:rPr lang="ru-RU" sz="12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случае положительного решения</a:t>
            </a:r>
            <a:r>
              <a:rPr lang="en-US" sz="12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Минсельхозпрод</a:t>
            </a:r>
            <a:r>
              <a:rPr lang="en-US" sz="12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подготавливает</a:t>
            </a:r>
            <a:r>
              <a:rPr lang="ru-RU" sz="12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трехсторонне</a:t>
            </a:r>
            <a:r>
              <a:rPr lang="en-US" sz="12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ru-RU" sz="12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соглашения о повышении конкурентоспособности</a:t>
            </a:r>
            <a:r>
              <a:rPr lang="en-US" sz="12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(СПК). СПК заключается между Заемщиком, </a:t>
            </a:r>
            <a:r>
              <a:rPr lang="en-US" sz="125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Минсельхозпродом</a:t>
            </a:r>
            <a:r>
              <a:rPr lang="ru-RU" sz="12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НО</a:t>
            </a:r>
            <a:r>
              <a:rPr lang="en-US" sz="12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Минсельхозом России.</a:t>
            </a:r>
            <a:endParaRPr lang="ru-RU" sz="125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>
              <a:buFontTx/>
              <a:buAutoNum type="arabicPeriod"/>
              <a:defRPr/>
            </a:pPr>
            <a:r>
              <a:rPr lang="ru-RU" sz="12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Заемщик предоставляет копию СПК в уполномоченный банк;</a:t>
            </a:r>
            <a:endParaRPr lang="en-US" sz="125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>
              <a:buFontTx/>
              <a:buAutoNum type="arabicPeriod"/>
              <a:defRPr/>
            </a:pPr>
            <a:r>
              <a:rPr lang="en-US" sz="12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Уполномоченный банк включает Заемщика в реестр потенциальных заемщиков и направляет его на одобрение в Минсельхоз России. В случае положительного решения </a:t>
            </a:r>
            <a:r>
              <a:rPr lang="en-US" sz="125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Минсельхоза</a:t>
            </a:r>
            <a:r>
              <a:rPr lang="en-US" sz="12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5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России</a:t>
            </a:r>
            <a:r>
              <a:rPr lang="en-US" sz="12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уполномоченный банк выдает Заемщику кредит.</a:t>
            </a:r>
            <a:endParaRPr lang="ru-RU" sz="125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Скругленный прямоугольник 56"/>
          <p:cNvSpPr/>
          <p:nvPr/>
        </p:nvSpPr>
        <p:spPr>
          <a:xfrm>
            <a:off x="9567045" y="2524727"/>
            <a:ext cx="1930607" cy="53046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36000" anchor="ctr"/>
          <a:lstStyle/>
          <a:p>
            <a:pPr algn="ctr">
              <a:defRPr/>
            </a:pPr>
            <a:r>
              <a:rPr lang="ru-RU" sz="16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Минсельхоз России</a:t>
            </a:r>
          </a:p>
        </p:txBody>
      </p:sp>
      <p:sp>
        <p:nvSpPr>
          <p:cNvPr id="58" name="Стрелка вправо 57"/>
          <p:cNvSpPr/>
          <p:nvPr/>
        </p:nvSpPr>
        <p:spPr>
          <a:xfrm>
            <a:off x="6661159" y="2654257"/>
            <a:ext cx="491083" cy="258458"/>
          </a:xfrm>
          <a:prstGeom prst="rightArrow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59" name="Стрелка вправо 58"/>
          <p:cNvSpPr/>
          <p:nvPr/>
        </p:nvSpPr>
        <p:spPr>
          <a:xfrm>
            <a:off x="9075963" y="2670438"/>
            <a:ext cx="491083" cy="258458"/>
          </a:xfrm>
          <a:prstGeom prst="rightArrow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srgbClr val="000000"/>
              </a:solidFill>
            </a:endParaRPr>
          </a:p>
        </p:txBody>
      </p:sp>
      <p:cxnSp>
        <p:nvCxnSpPr>
          <p:cNvPr id="60" name="Прямая соединительная линия 59"/>
          <p:cNvCxnSpPr/>
          <p:nvPr/>
        </p:nvCxnSpPr>
        <p:spPr>
          <a:xfrm>
            <a:off x="3075785" y="3296031"/>
            <a:ext cx="7857607" cy="1942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 стрелкой 60"/>
          <p:cNvCxnSpPr/>
          <p:nvPr/>
        </p:nvCxnSpPr>
        <p:spPr>
          <a:xfrm flipH="1" flipV="1">
            <a:off x="3078154" y="3033886"/>
            <a:ext cx="4692" cy="2621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 стрелкой 61"/>
          <p:cNvCxnSpPr/>
          <p:nvPr/>
        </p:nvCxnSpPr>
        <p:spPr>
          <a:xfrm flipH="1" flipV="1">
            <a:off x="8272711" y="3048719"/>
            <a:ext cx="7584" cy="2473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 flipH="1" flipV="1">
            <a:off x="10928700" y="3081348"/>
            <a:ext cx="14054" cy="2341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>
            <a:cxnSpLocks/>
          </p:cNvCxnSpPr>
          <p:nvPr/>
        </p:nvCxnSpPr>
        <p:spPr>
          <a:xfrm>
            <a:off x="5680665" y="2281561"/>
            <a:ext cx="524803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 rot="780000">
            <a:off x="10913790" y="2298534"/>
            <a:ext cx="57929" cy="2159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 bwMode="auto">
          <a:xfrm>
            <a:off x="8280294" y="2379754"/>
            <a:ext cx="159693" cy="276999"/>
          </a:xfrm>
          <a:prstGeom prst="rect">
            <a:avLst/>
          </a:prstGeom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rtlCol="0">
            <a:spAutoFit/>
          </a:bodyPr>
          <a:lstStyle/>
          <a:p>
            <a:endParaRPr lang="ru-RU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cxnSp>
        <p:nvCxnSpPr>
          <p:cNvPr id="31" name="Прямая со стрелкой 30"/>
          <p:cNvCxnSpPr/>
          <p:nvPr/>
        </p:nvCxnSpPr>
        <p:spPr>
          <a:xfrm rot="780000">
            <a:off x="5651701" y="2298535"/>
            <a:ext cx="57929" cy="2159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003916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4"/>
          <p:cNvSpPr>
            <a:spLocks noGrp="1"/>
          </p:cNvSpPr>
          <p:nvPr>
            <p:ph type="sldNum" sz="quarter" idx="4294967295"/>
          </p:nvPr>
        </p:nvSpPr>
        <p:spPr bwMode="auto">
          <a:xfrm>
            <a:off x="9324262" y="6308725"/>
            <a:ext cx="2280362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C0990792-278E-4D7F-852F-ABA2CA5563E5}" type="slidenum">
              <a:rPr lang="uk-UA" altLang="ru-RU" sz="1600">
                <a:solidFill>
                  <a:srgbClr val="C79478"/>
                </a:solidFill>
              </a:rPr>
              <a:pPr/>
              <a:t>34</a:t>
            </a:fld>
            <a:endParaRPr lang="uk-UA" altLang="ru-RU" sz="1600">
              <a:solidFill>
                <a:srgbClr val="C79478"/>
              </a:solidFill>
            </a:endParaRPr>
          </a:p>
        </p:txBody>
      </p:sp>
      <p:sp>
        <p:nvSpPr>
          <p:cNvPr id="3" name="TextBox 1"/>
          <p:cNvSpPr txBox="1">
            <a:spLocks noChangeArrowheads="1"/>
          </p:cNvSpPr>
          <p:nvPr/>
        </p:nvSpPr>
        <p:spPr bwMode="auto">
          <a:xfrm>
            <a:off x="1924494" y="292278"/>
            <a:ext cx="9912085" cy="152349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uk-UA"/>
            </a:defPPr>
            <a:lvl1pPr algn="ctr">
              <a:spcAft>
                <a:spcPts val="600"/>
              </a:spcAft>
              <a:defRPr sz="2800">
                <a:solidFill>
                  <a:srgbClr val="262626"/>
                </a:solidFill>
                <a:latin typeface="+mn-lt"/>
                <a:cs typeface="Arial" panose="020B0604020202020204" pitchFamily="34" charset="0"/>
              </a:defRPr>
            </a:lvl1pPr>
            <a:lvl2pPr marL="742950" indent="-285750">
              <a:defRPr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2200" dirty="0">
                <a:latin typeface="Arial" panose="020B0604020202020204" pitchFamily="34" charset="0"/>
              </a:rPr>
              <a:t>9. ФЕДЕРАЛЬНЫЙ  ПРОЕКТ «ЭКСПОРТ ПРОДУКЦИИ АГРОПРОМЫШЛЕННОГО КОМПЛЕКСА»</a:t>
            </a:r>
          </a:p>
          <a:p>
            <a:r>
              <a:rPr lang="ru-RU" altLang="ru-RU" sz="2200" dirty="0">
                <a:latin typeface="Arial" panose="020B0604020202020204" pitchFamily="34" charset="0"/>
              </a:rPr>
              <a:t>9.2. Субсидии на компенсацию части затрат на транспортировку сельскохозяйственной и продовольственной продукции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156450" y="4792407"/>
            <a:ext cx="9448174" cy="150185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36000" rIns="36000" bIns="36000" anchor="ctr"/>
          <a:lstStyle/>
          <a:p>
            <a:pPr>
              <a:defRPr/>
            </a:pPr>
            <a:r>
              <a:rPr lang="ru-RU" sz="1200" u="sng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УСЛОВИЯ:</a:t>
            </a:r>
          </a:p>
          <a:p>
            <a:pPr marL="171450" indent="-171450">
              <a:buFontTx/>
              <a:buChar char="-"/>
            </a:pPr>
            <a:r>
              <a:rPr lang="ru-RU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Необходимо осуществить транспортировку продукции или приоритетной продукции от пунктов отправления, расположенных на территории Российской Федерации, до конечных пунктов назначения автомобильным, железнодорожным, водным транспортом или несколькими из указанных видов транспорта;</a:t>
            </a:r>
          </a:p>
          <a:p>
            <a:pPr marL="171450" indent="-171450">
              <a:buFontTx/>
              <a:buChar char="-"/>
            </a:pPr>
            <a:r>
              <a:rPr lang="ru-RU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Затраты российской организации при осуществлении транспортировки продукции по договорам поставки должны превышать размер запрашиваемой субсидии не менее чем в 3 раза;</a:t>
            </a:r>
          </a:p>
          <a:p>
            <a:pPr marL="171450" indent="-171450">
              <a:buFontTx/>
              <a:buChar char="-"/>
            </a:pPr>
            <a:r>
              <a:rPr lang="ru-RU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Заключение договора перевозки с российским перевозчиком (российское юридическое лицо, выполняющее или организующее оказание услуг, связанных с транспортировкой продукции)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8729143" y="3888865"/>
            <a:ext cx="2136116" cy="5304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Минсельхоз России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948626" y="3900739"/>
            <a:ext cx="2136116" cy="53046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Российская организация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5871293" y="3894700"/>
            <a:ext cx="2136116" cy="51238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/>
            <a:r>
              <a:rPr lang="ru-RU" sz="1600" dirty="0">
                <a:solidFill>
                  <a:prstClr val="white"/>
                </a:solidFill>
              </a:rPr>
              <a:t> </a:t>
            </a:r>
            <a:r>
              <a:rPr lang="ru-RU" sz="1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АО "Российский экспортный центр</a:t>
            </a:r>
            <a:r>
              <a:rPr lang="ru-RU" sz="1600" dirty="0">
                <a:solidFill>
                  <a:prstClr val="white"/>
                </a:solidFill>
              </a:rPr>
              <a:t>"</a:t>
            </a:r>
          </a:p>
        </p:txBody>
      </p:sp>
      <p:sp>
        <p:nvSpPr>
          <p:cNvPr id="11" name="Стрелка вправо 10"/>
          <p:cNvSpPr/>
          <p:nvPr/>
        </p:nvSpPr>
        <p:spPr>
          <a:xfrm>
            <a:off x="8185039" y="3910871"/>
            <a:ext cx="491082" cy="278481"/>
          </a:xfrm>
          <a:prstGeom prst="rightArrow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dirty="0">
                <a:solidFill>
                  <a:srgbClr val="000000"/>
                </a:solidFill>
              </a:rPr>
              <a:t>2</a:t>
            </a: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12" name="Стрелка вправо 11"/>
          <p:cNvSpPr/>
          <p:nvPr/>
        </p:nvSpPr>
        <p:spPr>
          <a:xfrm>
            <a:off x="5202577" y="3967061"/>
            <a:ext cx="551912" cy="367663"/>
          </a:xfrm>
          <a:prstGeom prst="rightArrow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solidFill>
                  <a:srgbClr val="000000"/>
                </a:solidFill>
              </a:rPr>
              <a:t>1</a:t>
            </a: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 bwMode="auto">
          <a:xfrm>
            <a:off x="6887197" y="4464492"/>
            <a:ext cx="159693" cy="246221"/>
          </a:xfrm>
          <a:prstGeom prst="rect">
            <a:avLst/>
          </a:prstGeom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rtlCol="0">
            <a:spAutoFit/>
          </a:bodyPr>
          <a:lstStyle/>
          <a:p>
            <a:r>
              <a:rPr lang="ru-RU" sz="1600" dirty="0">
                <a:solidFill>
                  <a:srgbClr val="000000"/>
                </a:solidFill>
                <a:latin typeface="Calibri" panose="020F0502020204030204" pitchFamily="34" charset="0"/>
              </a:rPr>
              <a:t>4</a:t>
            </a:r>
          </a:p>
        </p:txBody>
      </p:sp>
      <p:sp>
        <p:nvSpPr>
          <p:cNvPr id="18" name="Стрелка влево 17"/>
          <p:cNvSpPr/>
          <p:nvPr/>
        </p:nvSpPr>
        <p:spPr>
          <a:xfrm>
            <a:off x="8124213" y="4143199"/>
            <a:ext cx="491083" cy="278482"/>
          </a:xfrm>
          <a:prstGeom prst="leftArrow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000000"/>
                </a:solidFill>
              </a:rPr>
              <a:t>3</a:t>
            </a: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2174700" y="2486196"/>
            <a:ext cx="9448174" cy="126427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36000" rIns="36000" bIns="36000" anchor="ctr"/>
          <a:lstStyle/>
          <a:p>
            <a:pPr>
              <a:defRPr/>
            </a:pPr>
            <a:r>
              <a:rPr lang="ru-RU" sz="12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Размер возмещения понесенных затрат:</a:t>
            </a:r>
          </a:p>
          <a:p>
            <a:pPr marL="228600" indent="-228600">
              <a:buFont typeface="+mj-lt"/>
              <a:buAutoNum type="alphaLcParenR"/>
              <a:defRPr/>
            </a:pPr>
            <a:r>
              <a:rPr 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25% понесенных затрат при транспортировке продукции АПК для всех направлений;</a:t>
            </a:r>
          </a:p>
          <a:p>
            <a:pPr marL="228600" indent="-228600">
              <a:buFont typeface="+mj-lt"/>
              <a:buAutoNum type="alphaLcParenR"/>
              <a:defRPr/>
            </a:pPr>
            <a:r>
              <a:rPr 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50% понесенных затрат при осуществлении отгрузок в ряд стран африканского континента, Ближнего Востока и Юго-Восточной Азии (Решение Комиссии Таможенного союза от 27 ноября 2009 г. № 130 «О едином таможенно-тарифном регулировании Евразийского экономического союза»);</a:t>
            </a:r>
          </a:p>
          <a:p>
            <a:pPr marL="228600" indent="-228600">
              <a:buFont typeface="+mj-lt"/>
              <a:buAutoNum type="alphaLcParenR"/>
              <a:defRPr/>
            </a:pPr>
            <a:r>
              <a:rPr 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100% понесенных затрат при транспортировке приоритетной (молочной) продукции АПК.</a:t>
            </a:r>
          </a:p>
        </p:txBody>
      </p:sp>
      <p:grpSp>
        <p:nvGrpSpPr>
          <p:cNvPr id="17" name="Группа 16"/>
          <p:cNvGrpSpPr/>
          <p:nvPr/>
        </p:nvGrpSpPr>
        <p:grpSpPr>
          <a:xfrm>
            <a:off x="2345781" y="1869976"/>
            <a:ext cx="9328720" cy="449898"/>
            <a:chOff x="3240" y="0"/>
            <a:chExt cx="4926357" cy="449898"/>
          </a:xfrm>
        </p:grpSpPr>
        <p:sp>
          <p:nvSpPr>
            <p:cNvPr id="20" name="Шеврон 19"/>
            <p:cNvSpPr/>
            <p:nvPr/>
          </p:nvSpPr>
          <p:spPr>
            <a:xfrm>
              <a:off x="3240" y="0"/>
              <a:ext cx="4926357" cy="441748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1" name="Шеврон 4"/>
            <p:cNvSpPr txBox="1"/>
            <p:nvPr/>
          </p:nvSpPr>
          <p:spPr>
            <a:xfrm>
              <a:off x="17640" y="8150"/>
              <a:ext cx="4484609" cy="44174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6007" tIns="18669" rIns="18669" bIns="18669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300" kern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Постановление Правительства РФ от 15.</a:t>
              </a:r>
              <a:r>
                <a:rPr lang="en-US" sz="1300" kern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  <a:r>
                <a:rPr lang="ru-RU" sz="1300" kern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1.2025 </a:t>
              </a:r>
              <a:r>
                <a:rPr lang="ru-RU" sz="13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№25-61831-02052-Р</a:t>
              </a:r>
              <a:endParaRPr lang="ru-RU" sz="1300" kern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6056950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4"/>
          <p:cNvSpPr>
            <a:spLocks noGrp="1"/>
          </p:cNvSpPr>
          <p:nvPr>
            <p:ph type="sldNum" sz="quarter" idx="4294967295"/>
          </p:nvPr>
        </p:nvSpPr>
        <p:spPr bwMode="auto">
          <a:xfrm>
            <a:off x="9324262" y="6308725"/>
            <a:ext cx="2280362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C0990792-278E-4D7F-852F-ABA2CA5563E5}" type="slidenum">
              <a:rPr lang="uk-UA" altLang="ru-RU" sz="1600">
                <a:solidFill>
                  <a:srgbClr val="C79478"/>
                </a:solidFill>
              </a:rPr>
              <a:pPr/>
              <a:t>35</a:t>
            </a:fld>
            <a:endParaRPr lang="uk-UA" altLang="ru-RU" sz="1600">
              <a:solidFill>
                <a:srgbClr val="C79478"/>
              </a:solidFill>
            </a:endParaRPr>
          </a:p>
        </p:txBody>
      </p:sp>
      <p:sp>
        <p:nvSpPr>
          <p:cNvPr id="3" name="TextBox 1"/>
          <p:cNvSpPr txBox="1">
            <a:spLocks noChangeArrowheads="1"/>
          </p:cNvSpPr>
          <p:nvPr/>
        </p:nvSpPr>
        <p:spPr bwMode="auto">
          <a:xfrm>
            <a:off x="1931155" y="300137"/>
            <a:ext cx="9831758" cy="76174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uk-UA"/>
            </a:defPPr>
            <a:lvl1pPr algn="ctr">
              <a:spcAft>
                <a:spcPts val="600"/>
              </a:spcAft>
              <a:defRPr sz="2800">
                <a:solidFill>
                  <a:srgbClr val="262626"/>
                </a:solidFill>
                <a:latin typeface="+mn-lt"/>
                <a:cs typeface="Arial" panose="020B0604020202020204" pitchFamily="34" charset="0"/>
              </a:defRPr>
            </a:lvl1pPr>
            <a:lvl2pPr marL="742950" indent="-285750">
              <a:defRPr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marL="273050" defTabSz="666750">
              <a:spcAft>
                <a:spcPts val="0"/>
              </a:spcAft>
            </a:pPr>
            <a:r>
              <a:rPr lang="ru-RU" altLang="ru-RU" sz="2200" dirty="0">
                <a:latin typeface="Arial" panose="020B0604020202020204" pitchFamily="34" charset="0"/>
              </a:rPr>
              <a:t>10. </a:t>
            </a:r>
            <a:r>
              <a:rPr lang="ru-RU" sz="2150" dirty="0">
                <a:latin typeface="Arial" panose="020B0604020202020204" pitchFamily="34" charset="0"/>
              </a:rPr>
              <a:t>Содействие повышению кадровой </a:t>
            </a:r>
          </a:p>
          <a:p>
            <a:pPr marL="273050" defTabSz="666750">
              <a:spcAft>
                <a:spcPts val="0"/>
              </a:spcAft>
            </a:pPr>
            <a:r>
              <a:rPr lang="ru-RU" sz="2150" dirty="0">
                <a:latin typeface="Arial" panose="020B0604020202020204" pitchFamily="34" charset="0"/>
              </a:rPr>
              <a:t>обеспеченности предприятий АПК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373297" y="1865887"/>
            <a:ext cx="916077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  <a:defRPr/>
            </a:pPr>
            <a:r>
              <a:rPr lang="ru-RU" sz="1600" dirty="0">
                <a:cs typeface="Arial" panose="020B0604020202020204" pitchFamily="34" charset="0"/>
              </a:rPr>
              <a:t>Возмещение сельскохозяйственным товаропроизводителям затрат в целях предоставления выплат стимулирующего характера учителям (95%);</a:t>
            </a:r>
          </a:p>
          <a:p>
            <a:pPr marL="285750" indent="-285750" algn="just">
              <a:buFont typeface="Wingdings" panose="05000000000000000000" pitchFamily="2" charset="2"/>
              <a:buChar char="ü"/>
              <a:defRPr/>
            </a:pPr>
            <a:endParaRPr lang="ru-RU" sz="1600" dirty="0"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  <a:defRPr/>
            </a:pPr>
            <a:r>
              <a:rPr lang="ru-RU" sz="1600" dirty="0">
                <a:cs typeface="Arial" panose="020B0604020202020204" pitchFamily="34" charset="0"/>
              </a:rPr>
              <a:t>Возмещение сельскохозяйственным товаропроизводителям затрат на агротехнологические классы (расходы на капитальный ремонт и (или) оснащение оборудованием, расходными материалами, средствами обучения и воспитания для подготовки обучающихся по профильным агротехнологическим предметам в школах с агротехнологическими классами - 90%);</a:t>
            </a:r>
          </a:p>
          <a:p>
            <a:pPr marL="285750" indent="-285750" algn="just">
              <a:buFont typeface="Wingdings" panose="05000000000000000000" pitchFamily="2" charset="2"/>
              <a:buChar char="ü"/>
              <a:defRPr/>
            </a:pPr>
            <a:endParaRPr lang="ru-RU" sz="1600" dirty="0"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  <a:defRPr/>
            </a:pPr>
            <a:r>
              <a:rPr lang="ru-RU" sz="1600" dirty="0">
                <a:cs typeface="Arial" panose="020B0604020202020204" pitchFamily="34" charset="0"/>
              </a:rPr>
              <a:t>Возмещение затрат сельскохозяйственным товаропроизводителям по ученическим договорам и договорам о целевом обучении специалистов (30 – 90% затрат);</a:t>
            </a:r>
          </a:p>
          <a:p>
            <a:pPr marL="285750" indent="-285750" algn="just">
              <a:buFont typeface="Wingdings" panose="05000000000000000000" pitchFamily="2" charset="2"/>
              <a:buChar char="ü"/>
              <a:defRPr/>
            </a:pPr>
            <a:endParaRPr lang="ru-RU" sz="1600" dirty="0"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  <a:defRPr/>
            </a:pPr>
            <a:r>
              <a:rPr lang="ru-RU" sz="1600" dirty="0">
                <a:cs typeface="Arial" panose="020B0604020202020204" pitchFamily="34" charset="0"/>
              </a:rPr>
              <a:t>Возмещение затрат сельскохозяйственным товаропроизводителям, связанных с привлечением студентов для прохождения практики (30 – 90% затрат).</a:t>
            </a: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1407413204"/>
              </p:ext>
            </p:extLst>
          </p:nvPr>
        </p:nvGraphicFramePr>
        <p:xfrm>
          <a:off x="2414699" y="1135703"/>
          <a:ext cx="9119376" cy="730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91116485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Місце для номера слайда 4"/>
          <p:cNvSpPr>
            <a:spLocks noGrp="1"/>
          </p:cNvSpPr>
          <p:nvPr>
            <p:ph type="sldNum" sz="quarter" idx="13"/>
          </p:nvPr>
        </p:nvSpPr>
        <p:spPr bwMode="auto">
          <a:xfrm>
            <a:off x="8824913" y="6308725"/>
            <a:ext cx="27432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uk-UA" altLang="ru-RU" sz="1600">
              <a:solidFill>
                <a:schemeClr val="accent1"/>
              </a:solidFill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EEE5FC6B-5451-4AB3-8FF0-DB27C9288209}" type="slidenum">
              <a:rPr lang="uk-UA" altLang="ru-RU" sz="1600" smtClean="0">
                <a:solidFill>
                  <a:schemeClr val="accent1"/>
                </a:solidFill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36</a:t>
            </a:fld>
            <a:endParaRPr lang="uk-UA" altLang="ru-RU" sz="1600">
              <a:solidFill>
                <a:schemeClr val="accent1"/>
              </a:solidFill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uk-UA" altLang="ru-RU" sz="1600">
              <a:solidFill>
                <a:schemeClr val="accent1"/>
              </a:solidFill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681163" y="485775"/>
            <a:ext cx="7499350" cy="1143000"/>
          </a:xfrm>
          <a:prstGeom prst="rect">
            <a:avLst/>
          </a:prstGeom>
        </p:spPr>
        <p:txBody>
          <a:bodyPr anchor="ctr">
            <a:normAutofit fontScale="97500"/>
          </a:bodyPr>
          <a:lstStyle/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endParaRPr lang="ru-RU" sz="2400" b="1" dirty="0">
              <a:solidFill>
                <a:schemeClr val="accent5">
                  <a:lumMod val="75000"/>
                </a:schemeClr>
              </a:solidFill>
              <a:latin typeface="+mn-lt"/>
              <a:ea typeface="+mj-ea"/>
              <a:cs typeface="+mj-cs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156709"/>
              </p:ext>
            </p:extLst>
          </p:nvPr>
        </p:nvGraphicFramePr>
        <p:xfrm>
          <a:off x="2137178" y="2858609"/>
          <a:ext cx="8896520" cy="1541908"/>
        </p:xfrm>
        <a:graphic>
          <a:graphicData uri="http://schemas.openxmlformats.org/drawingml/2006/table">
            <a:tbl>
              <a:tblPr/>
              <a:tblGrid>
                <a:gridCol w="3996021">
                  <a:extLst>
                    <a:ext uri="{9D8B030D-6E8A-4147-A177-3AD203B41FA5}">
                      <a16:colId xmlns:a16="http://schemas.microsoft.com/office/drawing/2014/main" val="3586556763"/>
                    </a:ext>
                  </a:extLst>
                </a:gridCol>
                <a:gridCol w="3383297">
                  <a:extLst>
                    <a:ext uri="{9D8B030D-6E8A-4147-A177-3AD203B41FA5}">
                      <a16:colId xmlns:a16="http://schemas.microsoft.com/office/drawing/2014/main" val="2798619973"/>
                    </a:ext>
                  </a:extLst>
                </a:gridCol>
                <a:gridCol w="1517202">
                  <a:extLst>
                    <a:ext uri="{9D8B030D-6E8A-4147-A177-3AD203B41FA5}">
                      <a16:colId xmlns:a16="http://schemas.microsoft.com/office/drawing/2014/main" val="633440971"/>
                    </a:ext>
                  </a:extLst>
                </a:gridCol>
              </a:tblGrid>
              <a:tr h="799347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Направления предоставления субсидии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Ставка в 2026 году за счет средств: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Объект затрат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7430066"/>
                  </a:ext>
                </a:extLst>
              </a:tr>
              <a:tr h="742561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Возмещение затрат н</a:t>
                      </a:r>
                      <a:r>
                        <a:rPr kumimoji="0" lang="en-US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</a:t>
                      </a: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проведение </a:t>
                      </a:r>
                      <a:r>
                        <a:rPr lang="ru-RU" sz="1000" b="0" i="0" u="none" strike="noStrike" kern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молекулярной генетической экспертизы племенного молодняка крупного рогатого скота</a:t>
                      </a:r>
                      <a:endParaRPr kumimoji="0" lang="ru-RU" alt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kern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 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EFEC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 более 70% за счет средств федерального и областного бюджетов с учетом уровня </a:t>
                      </a:r>
                      <a:r>
                        <a:rPr kumimoji="0" lang="ru-RU" altLang="ru-RU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софинансирования</a:t>
                      </a: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marL="36000" marR="36000" marT="45703" marB="4570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EFEC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Стоимость услуг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45703" marB="4570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EF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4510673"/>
                  </a:ext>
                </a:extLst>
              </a:tr>
            </a:tbl>
          </a:graphicData>
        </a:graphic>
      </p:graphicFrame>
      <p:sp>
        <p:nvSpPr>
          <p:cNvPr id="11" name="TextBox 7"/>
          <p:cNvSpPr txBox="1">
            <a:spLocks noChangeArrowheads="1"/>
          </p:cNvSpPr>
          <p:nvPr/>
        </p:nvSpPr>
        <p:spPr bwMode="auto">
          <a:xfrm>
            <a:off x="2093539" y="672554"/>
            <a:ext cx="9234788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200" dirty="0">
                <a:latin typeface="Arial" panose="020B0604020202020204" pitchFamily="34" charset="0"/>
                <a:cs typeface="Arial" panose="020B0604020202020204" pitchFamily="34" charset="0"/>
              </a:rPr>
              <a:t>11. РЕАЛИЗАЦИЯ МЕРОПРИЯТИЙ ПО РАЗВИТИЮ ГЕНОМНОЙ СЕЛЕКЦИИ В ОБЛАСТИ ПЛЕМЕННОГО ЖИВОТНОВОДСТВА</a:t>
            </a:r>
          </a:p>
        </p:txBody>
      </p:sp>
      <p:grpSp>
        <p:nvGrpSpPr>
          <p:cNvPr id="7" name="Группа 6"/>
          <p:cNvGrpSpPr/>
          <p:nvPr/>
        </p:nvGrpSpPr>
        <p:grpSpPr>
          <a:xfrm>
            <a:off x="2093538" y="1494840"/>
            <a:ext cx="4491900" cy="958683"/>
            <a:chOff x="0" y="-19704"/>
            <a:chExt cx="8994692" cy="443953"/>
          </a:xfrm>
        </p:grpSpPr>
        <p:sp>
          <p:nvSpPr>
            <p:cNvPr id="8" name="Шеврон 11"/>
            <p:cNvSpPr/>
            <p:nvPr/>
          </p:nvSpPr>
          <p:spPr>
            <a:xfrm>
              <a:off x="0" y="0"/>
              <a:ext cx="8994692" cy="377726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Шеврон 4"/>
            <p:cNvSpPr txBox="1"/>
            <p:nvPr/>
          </p:nvSpPr>
          <p:spPr>
            <a:xfrm>
              <a:off x="1602418" y="-19704"/>
              <a:ext cx="6993200" cy="44395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4008" tIns="21336" rIns="21336" bIns="21336" numCol="1" spcCol="1270" anchor="ctr" anchorCtr="0">
              <a:noAutofit/>
            </a:bodyPr>
            <a:lstStyle/>
            <a:p>
              <a:pPr lvl="0">
                <a:lnSpc>
                  <a:spcPct val="100000"/>
                </a:lnSpc>
                <a:spcAft>
                  <a:spcPts val="0"/>
                </a:spcAft>
              </a:pPr>
              <a:r>
                <a:rPr lang="ru-RU" sz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Постановление Правительства РФ </a:t>
              </a:r>
            </a:p>
            <a:p>
              <a:pPr lvl="0">
                <a:lnSpc>
                  <a:spcPct val="100000"/>
                </a:lnSpc>
                <a:spcAft>
                  <a:spcPts val="0"/>
                </a:spcAft>
              </a:pPr>
              <a:r>
                <a:rPr lang="ru-RU" sz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от 14.07.2012 № 717 (</a:t>
              </a:r>
              <a:r>
                <a:rPr lang="ru-RU" sz="1200" dirty="0" err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Приложени</a:t>
              </a:r>
              <a:r>
                <a:rPr lang="en-US" sz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е </a:t>
              </a:r>
              <a:r>
                <a:rPr lang="ru-RU" sz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№22 (1))</a:t>
              </a:r>
            </a:p>
          </p:txBody>
        </p:sp>
      </p:grp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60BE3ECF-19FD-4241-AA7E-E3C14A3DE102}"/>
              </a:ext>
            </a:extLst>
          </p:cNvPr>
          <p:cNvGrpSpPr/>
          <p:nvPr/>
        </p:nvGrpSpPr>
        <p:grpSpPr>
          <a:xfrm>
            <a:off x="6386143" y="1153230"/>
            <a:ext cx="4710941" cy="1191264"/>
            <a:chOff x="2" y="-24604"/>
            <a:chExt cx="8994692" cy="522824"/>
          </a:xfrm>
        </p:grpSpPr>
        <p:sp>
          <p:nvSpPr>
            <p:cNvPr id="14" name="Шеврон 11">
              <a:extLst>
                <a:ext uri="{FF2B5EF4-FFF2-40B4-BE49-F238E27FC236}">
                  <a16:creationId xmlns:a16="http://schemas.microsoft.com/office/drawing/2014/main" id="{19A44FDB-453F-478C-9385-83404E04D5DE}"/>
                </a:ext>
              </a:extLst>
            </p:cNvPr>
            <p:cNvSpPr/>
            <p:nvPr/>
          </p:nvSpPr>
          <p:spPr>
            <a:xfrm>
              <a:off x="2" y="143162"/>
              <a:ext cx="8994692" cy="355058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ru-RU" sz="1200" dirty="0">
                  <a:solidFill>
                    <a:srgbClr val="26262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Региональный НПА будет разработан после утверждения паспорта Федерального проекта «Создание условий для развития научных разработок в селекции и генетике»</a:t>
              </a:r>
            </a:p>
          </p:txBody>
        </p:sp>
        <p:sp>
          <p:nvSpPr>
            <p:cNvPr id="15" name="Шеврон 4">
              <a:extLst>
                <a:ext uri="{FF2B5EF4-FFF2-40B4-BE49-F238E27FC236}">
                  <a16:creationId xmlns:a16="http://schemas.microsoft.com/office/drawing/2014/main" id="{0331DF5E-5FEC-4CA8-82A3-A51C50DF4658}"/>
                </a:ext>
              </a:extLst>
            </p:cNvPr>
            <p:cNvSpPr txBox="1"/>
            <p:nvPr/>
          </p:nvSpPr>
          <p:spPr>
            <a:xfrm>
              <a:off x="4362222" y="-24604"/>
              <a:ext cx="4632467" cy="44395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4008" tIns="21336" rIns="21336" bIns="21336" numCol="1" spcCol="1270" anchor="ctr" anchorCtr="0">
              <a:noAutofit/>
            </a:bodyPr>
            <a:lstStyle/>
            <a:p>
              <a:pPr lvl="0">
                <a:lnSpc>
                  <a:spcPct val="100000"/>
                </a:lnSpc>
                <a:spcAft>
                  <a:spcPts val="0"/>
                </a:spcAft>
              </a:pPr>
              <a:endParaRPr 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B9E51838-AC37-42EE-87AE-3DAF6D8A2A18}"/>
              </a:ext>
            </a:extLst>
          </p:cNvPr>
          <p:cNvSpPr/>
          <p:nvPr/>
        </p:nvSpPr>
        <p:spPr>
          <a:xfrm>
            <a:off x="2189284" y="2453523"/>
            <a:ext cx="890779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/>
              <a:t>Условие предоставления субсидии: получатель субсидии имеет статус племенного хозяйства</a:t>
            </a:r>
          </a:p>
        </p:txBody>
      </p:sp>
    </p:spTree>
    <p:extLst>
      <p:ext uri="{BB962C8B-B14F-4D97-AF65-F5344CB8AC3E}">
        <p14:creationId xmlns:p14="http://schemas.microsoft.com/office/powerpoint/2010/main" val="327782189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Місце для номера слайда 4"/>
          <p:cNvSpPr>
            <a:spLocks noGrp="1"/>
          </p:cNvSpPr>
          <p:nvPr>
            <p:ph type="sldNum" sz="quarter" idx="13"/>
          </p:nvPr>
        </p:nvSpPr>
        <p:spPr bwMode="auto">
          <a:xfrm>
            <a:off x="8824913" y="6308725"/>
            <a:ext cx="27432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uk-UA" altLang="ru-RU" sz="1600" dirty="0">
              <a:solidFill>
                <a:schemeClr val="accent1"/>
              </a:solidFill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3B9238BF-DCA9-4DE9-8810-12A8B2F5C596}" type="slidenum">
              <a:rPr lang="uk-UA" altLang="ru-RU" sz="1600" smtClean="0">
                <a:solidFill>
                  <a:schemeClr val="accent1"/>
                </a:solidFill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37</a:t>
            </a:fld>
            <a:endParaRPr lang="uk-UA" altLang="ru-RU" sz="1600" dirty="0">
              <a:solidFill>
                <a:schemeClr val="accent1"/>
              </a:solidFill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uk-UA" altLang="ru-RU" sz="1600" dirty="0">
              <a:solidFill>
                <a:schemeClr val="accent1"/>
              </a:solidFill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681163" y="485775"/>
            <a:ext cx="7499350" cy="1143000"/>
          </a:xfrm>
          <a:prstGeom prst="rect">
            <a:avLst/>
          </a:prstGeom>
        </p:spPr>
        <p:txBody>
          <a:bodyPr anchor="ctr">
            <a:normAutofit fontScale="97500"/>
          </a:bodyPr>
          <a:lstStyle/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endParaRPr lang="ru-RU" sz="2400" b="1" dirty="0">
              <a:solidFill>
                <a:schemeClr val="accent5">
                  <a:lumMod val="75000"/>
                </a:schemeClr>
              </a:solidFill>
              <a:latin typeface="+mn-lt"/>
              <a:ea typeface="+mj-ea"/>
              <a:cs typeface="+mj-cs"/>
            </a:endParaRPr>
          </a:p>
        </p:txBody>
      </p:sp>
      <p:sp>
        <p:nvSpPr>
          <p:cNvPr id="53253" name="TextBox 8"/>
          <p:cNvSpPr txBox="1">
            <a:spLocks noChangeArrowheads="1"/>
          </p:cNvSpPr>
          <p:nvPr/>
        </p:nvSpPr>
        <p:spPr bwMode="auto">
          <a:xfrm>
            <a:off x="2252912" y="526161"/>
            <a:ext cx="838108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200" b="1" dirty="0">
                <a:latin typeface="Arial" panose="020B0604020202020204" pitchFamily="34" charset="0"/>
                <a:cs typeface="Arial" panose="020B0604020202020204" pitchFamily="34" charset="0"/>
              </a:rPr>
              <a:t>ОБЛАСТНЫЕ МЕРЫ ГОСУДАРСТВЕННОЙ ПОДДЕРЖКИ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18CBE52-4BCB-AA2E-FB9E-692318B6C4FF}"/>
              </a:ext>
            </a:extLst>
          </p:cNvPr>
          <p:cNvSpPr txBox="1"/>
          <p:nvPr/>
        </p:nvSpPr>
        <p:spPr bwMode="auto">
          <a:xfrm>
            <a:off x="3678473" y="1799415"/>
            <a:ext cx="3504730" cy="492443"/>
          </a:xfrm>
          <a:prstGeom prst="rect">
            <a:avLst/>
          </a:prstGeom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lvl="0"/>
            <a:r>
              <a:rPr lang="ru-RU" sz="1300" dirty="0"/>
              <a:t>Развитие молочного скотоводства (строительство/реконструкция)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1DF1785-9260-D24F-781E-3223561DD896}"/>
              </a:ext>
            </a:extLst>
          </p:cNvPr>
          <p:cNvSpPr/>
          <p:nvPr/>
        </p:nvSpPr>
        <p:spPr>
          <a:xfrm>
            <a:off x="2334759" y="1508410"/>
            <a:ext cx="4416425" cy="95408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5E17755-59B6-B408-1E3C-A4F22CB8B698}"/>
              </a:ext>
            </a:extLst>
          </p:cNvPr>
          <p:cNvSpPr txBox="1"/>
          <p:nvPr/>
        </p:nvSpPr>
        <p:spPr bwMode="auto">
          <a:xfrm>
            <a:off x="3663957" y="2994824"/>
            <a:ext cx="3308090" cy="292388"/>
          </a:xfrm>
          <a:prstGeom prst="rect">
            <a:avLst/>
          </a:prstGeom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lvl="0"/>
            <a:r>
              <a:rPr lang="ru-RU" sz="1300" dirty="0"/>
              <a:t>Развитие племенного животноводства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585FD91-C129-86A0-0943-563D4A446CD5}"/>
              </a:ext>
            </a:extLst>
          </p:cNvPr>
          <p:cNvSpPr/>
          <p:nvPr/>
        </p:nvSpPr>
        <p:spPr>
          <a:xfrm>
            <a:off x="2389954" y="2657181"/>
            <a:ext cx="4416425" cy="107596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DAE75C8-9ADF-0CE3-D73A-682322C354E8}"/>
              </a:ext>
            </a:extLst>
          </p:cNvPr>
          <p:cNvSpPr txBox="1"/>
          <p:nvPr/>
        </p:nvSpPr>
        <p:spPr bwMode="auto">
          <a:xfrm>
            <a:off x="8369148" y="1789995"/>
            <a:ext cx="3504730" cy="492443"/>
          </a:xfrm>
          <a:prstGeom prst="rect">
            <a:avLst/>
          </a:prstGeom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lvl="0"/>
            <a:r>
              <a:rPr lang="ru-RU" sz="1300" dirty="0"/>
              <a:t>Техническая и технологическая модернизация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C5B5947C-5E36-29C1-06EE-E4679B31EFFB}"/>
              </a:ext>
            </a:extLst>
          </p:cNvPr>
          <p:cNvSpPr/>
          <p:nvPr/>
        </p:nvSpPr>
        <p:spPr>
          <a:xfrm>
            <a:off x="7011857" y="1535225"/>
            <a:ext cx="4416425" cy="95408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3F8F7A2-776E-8380-6AC9-7C6F6F1B8078}"/>
              </a:ext>
            </a:extLst>
          </p:cNvPr>
          <p:cNvSpPr txBox="1"/>
          <p:nvPr/>
        </p:nvSpPr>
        <p:spPr bwMode="auto">
          <a:xfrm>
            <a:off x="3759722" y="5391748"/>
            <a:ext cx="3308090" cy="292388"/>
          </a:xfrm>
          <a:prstGeom prst="rect">
            <a:avLst/>
          </a:prstGeom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lvl="0"/>
            <a:r>
              <a:rPr lang="ru-RU" sz="1300" dirty="0"/>
              <a:t>Развитие элитного семеноводства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1E83AAE7-4156-3E67-8055-8F4ED47C1286}"/>
              </a:ext>
            </a:extLst>
          </p:cNvPr>
          <p:cNvSpPr/>
          <p:nvPr/>
        </p:nvSpPr>
        <p:spPr>
          <a:xfrm>
            <a:off x="2313142" y="5113548"/>
            <a:ext cx="4514079" cy="87399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E888783-F4E5-E6F3-FD74-A053E3375E91}"/>
              </a:ext>
            </a:extLst>
          </p:cNvPr>
          <p:cNvSpPr txBox="1"/>
          <p:nvPr/>
        </p:nvSpPr>
        <p:spPr bwMode="auto">
          <a:xfrm>
            <a:off x="8273394" y="2904056"/>
            <a:ext cx="3504730" cy="492443"/>
          </a:xfrm>
          <a:prstGeom prst="rect">
            <a:avLst/>
          </a:prstGeom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lvl="0" algn="l"/>
            <a:r>
              <a:rPr lang="ru-RU" sz="1300" dirty="0"/>
              <a:t>Областная программа льготного кредитования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4D195841-01FF-8714-611E-0DE581EFECD7}"/>
              </a:ext>
            </a:extLst>
          </p:cNvPr>
          <p:cNvSpPr/>
          <p:nvPr/>
        </p:nvSpPr>
        <p:spPr>
          <a:xfrm>
            <a:off x="7011857" y="2681775"/>
            <a:ext cx="4416425" cy="105137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2778D08-C9BF-7F12-AFDA-522ADA3E2AE9}"/>
              </a:ext>
            </a:extLst>
          </p:cNvPr>
          <p:cNvSpPr txBox="1"/>
          <p:nvPr/>
        </p:nvSpPr>
        <p:spPr bwMode="auto">
          <a:xfrm>
            <a:off x="8203196" y="4238110"/>
            <a:ext cx="3308090" cy="292388"/>
          </a:xfrm>
          <a:prstGeom prst="rect">
            <a:avLst/>
          </a:prstGeom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lvl="0"/>
            <a:r>
              <a:rPr lang="ru-RU" sz="1100" dirty="0"/>
              <a:t>  </a:t>
            </a:r>
            <a:r>
              <a:rPr lang="ru-RU" sz="1300" dirty="0"/>
              <a:t>Поддержка кадрового обеспечения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5C117F31-8A10-9911-3E57-9C0224361595}"/>
              </a:ext>
            </a:extLst>
          </p:cNvPr>
          <p:cNvSpPr/>
          <p:nvPr/>
        </p:nvSpPr>
        <p:spPr>
          <a:xfrm>
            <a:off x="6948260" y="3950458"/>
            <a:ext cx="4480022" cy="95408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E0A8413-2E90-1E60-1FD5-4A7BDF1DE076}"/>
              </a:ext>
            </a:extLst>
          </p:cNvPr>
          <p:cNvSpPr txBox="1"/>
          <p:nvPr/>
        </p:nvSpPr>
        <p:spPr bwMode="auto">
          <a:xfrm>
            <a:off x="8221150" y="5322775"/>
            <a:ext cx="3504730" cy="492443"/>
          </a:xfrm>
          <a:prstGeom prst="rect">
            <a:avLst/>
          </a:prstGeom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lvl="0" indent="0"/>
            <a:r>
              <a:rPr lang="ru-RU" sz="1300" dirty="0"/>
              <a:t>Развитие овощеводства защищенного грунта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836E0409-0D54-5091-6218-237972233CDF}"/>
              </a:ext>
            </a:extLst>
          </p:cNvPr>
          <p:cNvSpPr/>
          <p:nvPr/>
        </p:nvSpPr>
        <p:spPr>
          <a:xfrm>
            <a:off x="6974259" y="5129591"/>
            <a:ext cx="4416425" cy="85795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79C12DFB-F33E-D365-327A-C904044DC8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33" b="95570" l="8168" r="95050">
                        <a14:foregroundMark x1="42698" y1="10443" x2="44554" y2="18196"/>
                        <a14:foregroundMark x1="44554" y1="18196" x2="47030" y2="5222"/>
                        <a14:foregroundMark x1="47030" y1="5222" x2="60891" y2="791"/>
                        <a14:foregroundMark x1="60891" y1="791" x2="58911" y2="7595"/>
                        <a14:foregroundMark x1="91460" y1="38766" x2="95173" y2="39241"/>
                        <a14:foregroundMark x1="88614" y1="54589" x2="74876" y2="80696"/>
                        <a14:foregroundMark x1="74876" y1="80696" x2="60767" y2="84494"/>
                        <a14:foregroundMark x1="60767" y1="84494" x2="70050" y2="92563"/>
                        <a14:foregroundMark x1="70050" y1="92563" x2="56931" y2="89241"/>
                        <a14:foregroundMark x1="56931" y1="89241" x2="69183" y2="80696"/>
                        <a14:foregroundMark x1="69183" y1="80696" x2="83292" y2="84019"/>
                        <a14:foregroundMark x1="83292" y1="84019" x2="70545" y2="96361"/>
                        <a14:foregroundMark x1="70545" y1="96361" x2="33663" y2="93671"/>
                        <a14:foregroundMark x1="33663" y1="93671" x2="46287" y2="90823"/>
                        <a14:foregroundMark x1="46287" y1="90823" x2="29455" y2="92247"/>
                        <a14:foregroundMark x1="29455" y1="92247" x2="16460" y2="85918"/>
                        <a14:foregroundMark x1="16460" y1="85918" x2="17450" y2="91614"/>
                        <a14:foregroundMark x1="11262" y1="84019" x2="6807" y2="90348"/>
                        <a14:foregroundMark x1="6807" y1="90348" x2="23639" y2="97627"/>
                        <a14:foregroundMark x1="23639" y1="97627" x2="33045" y2="94937"/>
                        <a14:foregroundMark x1="33045" y1="94937" x2="52847" y2="97627"/>
                        <a14:foregroundMark x1="52847" y1="97627" x2="62376" y2="96044"/>
                        <a14:foregroundMark x1="62376" y1="96044" x2="68688" y2="96677"/>
                        <a14:foregroundMark x1="68688" y1="96677" x2="78465" y2="95570"/>
                        <a14:foregroundMark x1="78465" y1="95570" x2="86757" y2="91614"/>
                        <a14:foregroundMark x1="86757" y1="91614" x2="92574" y2="81487"/>
                        <a14:foregroundMark x1="9653" y1="60601" x2="9158" y2="64399"/>
                        <a14:foregroundMark x1="10891" y1="59335" x2="8292" y2="51741"/>
                        <a14:foregroundMark x1="8292" y1="51741" x2="8168" y2="5221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7812" y="1570733"/>
            <a:ext cx="1040101" cy="900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icture background">
            <a:extLst>
              <a:ext uri="{FF2B5EF4-FFF2-40B4-BE49-F238E27FC236}">
                <a16:creationId xmlns:a16="http://schemas.microsoft.com/office/drawing/2014/main" id="{5F611B79-BBE7-CA1C-DCF9-883B866220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967" b="89701" l="9967" r="91694">
                        <a14:foregroundMark x1="82724" y1="20930" x2="91694" y2="20266"/>
                        <a14:foregroundMark x1="91694" y1="20266" x2="91362" y2="23920"/>
                        <a14:foregroundMark x1="48173" y1="25914" x2="49502" y2="2558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0796" y="2687232"/>
            <a:ext cx="1052806" cy="954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Picture background">
            <a:extLst>
              <a:ext uri="{FF2B5EF4-FFF2-40B4-BE49-F238E27FC236}">
                <a16:creationId xmlns:a16="http://schemas.microsoft.com/office/drawing/2014/main" id="{10D6A692-1714-44E0-8B58-71DB584C5B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0" y="5043655"/>
            <a:ext cx="1151851" cy="1048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Picture background">
            <a:extLst>
              <a:ext uri="{FF2B5EF4-FFF2-40B4-BE49-F238E27FC236}">
                <a16:creationId xmlns:a16="http://schemas.microsoft.com/office/drawing/2014/main" id="{51E6085C-73FC-32C4-1BAB-3C6A545CD5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6563" b="91563" l="8036" r="91667">
                        <a14:foregroundMark x1="50893" y1="17500" x2="65774" y2="25313"/>
                        <a14:foregroundMark x1="65774" y1="25313" x2="56250" y2="21563"/>
                        <a14:foregroundMark x1="79167" y1="21250" x2="79167" y2="24063"/>
                        <a14:foregroundMark x1="87202" y1="20313" x2="77083" y2="16875"/>
                        <a14:foregroundMark x1="78869" y1="10625" x2="88988" y2="22813"/>
                        <a14:foregroundMark x1="85119" y1="11875" x2="86607" y2="6563"/>
                        <a14:foregroundMark x1="83631" y1="7500" x2="85119" y2="7500"/>
                        <a14:foregroundMark x1="86012" y1="10313" x2="87798" y2="20938"/>
                        <a14:foregroundMark x1="86607" y1="40625" x2="91964" y2="56563"/>
                        <a14:foregroundMark x1="91964" y1="56563" x2="85714" y2="71563"/>
                        <a14:foregroundMark x1="85714" y1="71563" x2="86310" y2="53438"/>
                        <a14:foregroundMark x1="86310" y1="53438" x2="80357" y2="87500"/>
                        <a14:foregroundMark x1="69940" y1="57813" x2="71429" y2="81563"/>
                        <a14:foregroundMark x1="71429" y1="81563" x2="72619" y2="75938"/>
                        <a14:foregroundMark x1="71429" y1="83750" x2="72619" y2="85313"/>
                        <a14:foregroundMark x1="72917" y1="86875" x2="72917" y2="87813"/>
                        <a14:foregroundMark x1="57143" y1="85313" x2="61310" y2="55313"/>
                        <a14:foregroundMark x1="61310" y1="55313" x2="57143" y2="61563"/>
                        <a14:foregroundMark x1="26190" y1="18438" x2="19940" y2="33125"/>
                        <a14:foregroundMark x1="33036" y1="12812" x2="24107" y2="15937"/>
                        <a14:foregroundMark x1="32143" y1="9688" x2="36310" y2="8750"/>
                        <a14:foregroundMark x1="65774" y1="20938" x2="57440" y2="19063"/>
                        <a14:foregroundMark x1="64583" y1="15625" x2="48214" y2="15937"/>
                        <a14:foregroundMark x1="48214" y1="15937" x2="50595" y2="15937"/>
                        <a14:foregroundMark x1="21429" y1="7500" x2="35417" y2="10000"/>
                        <a14:foregroundMark x1="14881" y1="50313" x2="19643" y2="51875"/>
                        <a14:foregroundMark x1="11905" y1="41563" x2="15774" y2="53750"/>
                        <a14:foregroundMark x1="13690" y1="54063" x2="12500" y2="40625"/>
                        <a14:foregroundMark x1="8929" y1="48125" x2="13095" y2="52188"/>
                        <a14:foregroundMark x1="8036" y1="46875" x2="8036" y2="48438"/>
                        <a14:foregroundMark x1="28571" y1="82813" x2="28571" y2="89688"/>
                        <a14:foregroundMark x1="52083" y1="68750" x2="53869" y2="61875"/>
                        <a14:foregroundMark x1="51488" y1="70313" x2="54167" y2="85000"/>
                        <a14:foregroundMark x1="91964" y1="65313" x2="91667" y2="60000"/>
                        <a14:foregroundMark x1="72917" y1="88125" x2="70833" y2="91563"/>
                        <a14:foregroundMark x1="44940" y1="88125" x2="47917" y2="868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5223" y="3944105"/>
            <a:ext cx="889491" cy="944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Picture background">
            <a:extLst>
              <a:ext uri="{FF2B5EF4-FFF2-40B4-BE49-F238E27FC236}">
                <a16:creationId xmlns:a16="http://schemas.microsoft.com/office/drawing/2014/main" id="{10F0327D-0EE4-18E4-3D20-397F796B70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2125" y="265367"/>
            <a:ext cx="915988" cy="10625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Picture background">
            <a:extLst>
              <a:ext uri="{FF2B5EF4-FFF2-40B4-BE49-F238E27FC236}">
                <a16:creationId xmlns:a16="http://schemas.microsoft.com/office/drawing/2014/main" id="{443B10BA-8529-23EC-CF1C-62E903EC745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000" b="94000" l="10000" r="90000">
                        <a14:foregroundMark x1="35667" y1="25600" x2="36019" y2="25000"/>
                        <a14:foregroundMark x1="43202" y1="14861" x2="53222" y2="13800"/>
                        <a14:foregroundMark x1="53222" y1="13800" x2="59333" y2="14800"/>
                        <a14:foregroundMark x1="63919" y1="21440" x2="64444" y2="22200"/>
                        <a14:foregroundMark x1="59333" y1="14800" x2="60052" y2="15841"/>
                        <a14:foregroundMark x1="64444" y1="22200" x2="65111" y2="50600"/>
                        <a14:foregroundMark x1="65111" y1="50600" x2="65000" y2="51000"/>
                        <a14:foregroundMark x1="42333" y1="26600" x2="43889" y2="37400"/>
                        <a14:foregroundMark x1="45187" y1="31200" x2="46444" y2="25200"/>
                        <a14:foregroundMark x1="43889" y1="37400" x2="44810" y2="33000"/>
                        <a14:foregroundMark x1="44784" y1="25672" x2="44333" y2="25800"/>
                        <a14:foregroundMark x1="46444" y1="25200" x2="44929" y2="25631"/>
                        <a14:foregroundMark x1="54333" y1="23400" x2="44000" y2="54400"/>
                        <a14:foregroundMark x1="54830" y1="51200" x2="56889" y2="54200"/>
                        <a14:foregroundMark x1="54586" y1="50844" x2="54830" y2="51200"/>
                        <a14:foregroundMark x1="53728" y1="49594" x2="53573" y2="49368"/>
                        <a14:foregroundMark x1="52573" y1="47911" x2="53689" y2="49537"/>
                        <a14:foregroundMark x1="52222" y1="47400" x2="52045" y2="47143"/>
                        <a14:foregroundMark x1="56059" y1="45400" x2="55889" y2="43600"/>
                        <a14:foregroundMark x1="56478" y1="49842" x2="56433" y2="49370"/>
                        <a14:foregroundMark x1="56889" y1="54200" x2="56690" y2="52094"/>
                        <a14:foregroundMark x1="53702" y1="44183" x2="52889" y2="44400"/>
                        <a14:foregroundMark x1="55259" y1="43768" x2="54442" y2="43986"/>
                        <a14:foregroundMark x1="55646" y1="43665" x2="55421" y2="43725"/>
                        <a14:foregroundMark x1="55889" y1="43600" x2="55710" y2="43648"/>
                        <a14:foregroundMark x1="39333" y1="93000" x2="43435" y2="93769"/>
                        <a14:backgroundMark x1="37222" y1="19200" x2="37222" y2="19200"/>
                        <a14:backgroundMark x1="41778" y1="17200" x2="37778" y2="24000"/>
                        <a14:backgroundMark x1="37444" y1="21200" x2="37444" y2="25000"/>
                        <a14:backgroundMark x1="39667" y1="16200" x2="42556" y2="16600"/>
                        <a14:backgroundMark x1="63000" y1="23600" x2="60444" y2="17600"/>
                        <a14:backgroundMark x1="60667" y1="16000" x2="63000" y2="22400"/>
                        <a14:backgroundMark x1="54444" y1="46600" x2="55111" y2="45800"/>
                        <a14:backgroundMark x1="55222" y1="45200" x2="54222" y2="46600"/>
                        <a14:backgroundMark x1="55333" y1="48000" x2="54667" y2="45600"/>
                        <a14:backgroundMark x1="54667" y1="45400" x2="54667" y2="47200"/>
                        <a14:backgroundMark x1="54667" y1="50400" x2="54889" y2="45800"/>
                        <a14:backgroundMark x1="55667" y1="44800" x2="54333" y2="49200"/>
                        <a14:backgroundMark x1="53667" y1="51600" x2="55222" y2="46000"/>
                        <a14:backgroundMark x1="45222" y1="33400" x2="45444" y2="31800"/>
                        <a14:backgroundMark x1="45333" y1="31200" x2="45333" y2="33000"/>
                        <a14:backgroundMark x1="43667" y1="95400" x2="44556" y2="94600"/>
                        <a14:backgroundMark x1="43111" y1="94800" x2="45333" y2="94000"/>
                        <a14:backgroundMark x1="56222" y1="49800" x2="56111" y2="52000"/>
                        <a14:backgroundMark x1="56111" y1="51200" x2="56111" y2="51200"/>
                        <a14:backgroundMark x1="55111" y1="52200" x2="54556" y2="48200"/>
                        <a14:backgroundMark x1="44889" y1="32400" x2="44000" y2="27000"/>
                        <a14:backgroundMark x1="45889" y1="32400" x2="45000" y2="26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176" t="11478" r="25111" b="5201"/>
          <a:stretch/>
        </p:blipFill>
        <p:spPr bwMode="auto">
          <a:xfrm>
            <a:off x="7108036" y="2778274"/>
            <a:ext cx="948559" cy="883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Picture background">
            <a:extLst>
              <a:ext uri="{FF2B5EF4-FFF2-40B4-BE49-F238E27FC236}">
                <a16:creationId xmlns:a16="http://schemas.microsoft.com/office/drawing/2014/main" id="{FA0B73B6-1438-5C12-28A5-A8AE78FAEB9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5046" b="97936" l="9585" r="95687">
                        <a14:foregroundMark x1="6550" y1="82798" x2="16613" y2="81422"/>
                        <a14:foregroundMark x1="16613" y1="81422" x2="24441" y2="88761"/>
                        <a14:foregroundMark x1="24441" y1="88761" x2="68051" y2="98394"/>
                        <a14:foregroundMark x1="68051" y1="98394" x2="79233" y2="89450"/>
                        <a14:foregroundMark x1="23323" y1="69495" x2="34665" y2="70872"/>
                        <a14:foregroundMark x1="34505" y1="69495" x2="40895" y2="96560"/>
                        <a14:foregroundMark x1="40895" y1="96560" x2="41374" y2="97018"/>
                        <a14:foregroundMark x1="43131" y1="78670" x2="63738" y2="51835"/>
                        <a14:foregroundMark x1="61821" y1="82569" x2="37220" y2="49312"/>
                        <a14:foregroundMark x1="34026" y1="57110" x2="44569" y2="45872"/>
                        <a14:foregroundMark x1="44569" y1="45872" x2="58946" y2="44037"/>
                        <a14:foregroundMark x1="58946" y1="44037" x2="67891" y2="51376"/>
                        <a14:foregroundMark x1="67891" y1="51376" x2="64217" y2="84862"/>
                        <a14:foregroundMark x1="64217" y1="49541" x2="67572" y2="74083"/>
                        <a14:foregroundMark x1="62141" y1="50459" x2="55431" y2="59862"/>
                        <a14:foregroundMark x1="55431" y1="59862" x2="51757" y2="62844"/>
                        <a14:foregroundMark x1="60224" y1="47018" x2="33866" y2="47018"/>
                        <a14:foregroundMark x1="40415" y1="60550" x2="40415" y2="88532"/>
                        <a14:foregroundMark x1="21246" y1="41284" x2="36581" y2="13303"/>
                        <a14:foregroundMark x1="36581" y1="13303" x2="46486" y2="9862"/>
                        <a14:foregroundMark x1="46486" y1="9862" x2="59425" y2="10321"/>
                        <a14:foregroundMark x1="59425" y1="10321" x2="69010" y2="15367"/>
                        <a14:foregroundMark x1="69010" y1="15367" x2="76997" y2="39908"/>
                        <a14:foregroundMark x1="92013" y1="52982" x2="93610" y2="41743"/>
                        <a14:foregroundMark x1="93610" y1="41743" x2="92492" y2="39908"/>
                        <a14:foregroundMark x1="48882" y1="5275" x2="51278" y2="5963"/>
                        <a14:foregroundMark x1="45527" y1="24771" x2="46006" y2="33257"/>
                        <a14:foregroundMark x1="49840" y1="23394" x2="49840" y2="26835"/>
                        <a14:foregroundMark x1="54633" y1="21560" x2="52236" y2="35780"/>
                        <a14:foregroundMark x1="52236" y1="35780" x2="44089" y2="31651"/>
                        <a14:foregroundMark x1="44089" y1="31651" x2="44888" y2="25688"/>
                        <a14:foregroundMark x1="81150" y1="63761" x2="80990" y2="65138"/>
                        <a14:foregroundMark x1="44089" y1="27982" x2="44249" y2="20183"/>
                        <a14:foregroundMark x1="95208" y1="52752" x2="95687" y2="44725"/>
                        <a14:foregroundMark x1="45527" y1="20872" x2="53834" y2="18349"/>
                        <a14:foregroundMark x1="53834" y1="18349" x2="53834" y2="1834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434" r="10656"/>
          <a:stretch/>
        </p:blipFill>
        <p:spPr bwMode="auto">
          <a:xfrm>
            <a:off x="2462919" y="1628775"/>
            <a:ext cx="948559" cy="816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0299" y="5146623"/>
            <a:ext cx="1031179" cy="82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740326D-BEAF-CE6E-C20F-89F4F298A0BB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380299" y="3950458"/>
            <a:ext cx="4426080" cy="969348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636252F0-F902-7E1C-284A-31A3C5FEE455}"/>
              </a:ext>
            </a:extLst>
          </p:cNvPr>
          <p:cNvSpPr txBox="1"/>
          <p:nvPr/>
        </p:nvSpPr>
        <p:spPr bwMode="auto">
          <a:xfrm>
            <a:off x="3463602" y="4144200"/>
            <a:ext cx="330245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ru-RU" alt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Мероприятия по развитию геномной селекции в области племенного животноводства</a:t>
            </a:r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99481016-127F-559D-DCB1-995B834497B9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4759" y="3968417"/>
            <a:ext cx="1366697" cy="909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729630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Місце для номера слайда 4"/>
          <p:cNvSpPr>
            <a:spLocks noGrp="1"/>
          </p:cNvSpPr>
          <p:nvPr>
            <p:ph type="sldNum" sz="quarter" idx="13"/>
          </p:nvPr>
        </p:nvSpPr>
        <p:spPr bwMode="auto">
          <a:xfrm>
            <a:off x="9371485" y="6492875"/>
            <a:ext cx="27432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uk-UA" altLang="ru-RU" sz="1600" dirty="0">
              <a:solidFill>
                <a:schemeClr val="accent1"/>
              </a:solidFill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91178E7B-9E7B-4DFA-86B9-D010B9D7B3A7}" type="slidenum">
              <a:rPr lang="uk-UA" altLang="ru-RU" sz="1600" smtClean="0">
                <a:solidFill>
                  <a:schemeClr val="accent1"/>
                </a:solidFill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38</a:t>
            </a:fld>
            <a:endParaRPr lang="uk-UA" altLang="ru-RU" sz="1600" dirty="0">
              <a:solidFill>
                <a:schemeClr val="accent1"/>
              </a:solidFill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uk-UA" altLang="ru-RU" sz="1600" dirty="0">
              <a:solidFill>
                <a:schemeClr val="accent1"/>
              </a:solidFill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681163" y="485775"/>
            <a:ext cx="7499350" cy="1143000"/>
          </a:xfrm>
          <a:prstGeom prst="rect">
            <a:avLst/>
          </a:prstGeom>
        </p:spPr>
        <p:txBody>
          <a:bodyPr anchor="ctr">
            <a:normAutofit fontScale="97500"/>
          </a:bodyPr>
          <a:lstStyle/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endParaRPr lang="ru-RU" sz="2400" b="1" dirty="0">
              <a:solidFill>
                <a:schemeClr val="accent5">
                  <a:lumMod val="75000"/>
                </a:schemeClr>
              </a:solidFill>
              <a:latin typeface="+mn-lt"/>
              <a:ea typeface="+mj-ea"/>
              <a:cs typeface="+mj-cs"/>
            </a:endParaRPr>
          </a:p>
        </p:txBody>
      </p:sp>
      <p:graphicFrame>
        <p:nvGraphicFramePr>
          <p:cNvPr id="4" name="Схема 3"/>
          <p:cNvGraphicFramePr/>
          <p:nvPr/>
        </p:nvGraphicFramePr>
        <p:xfrm>
          <a:off x="2014374" y="692696"/>
          <a:ext cx="9073008" cy="60486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3490948209"/>
              </p:ext>
            </p:extLst>
          </p:nvPr>
        </p:nvGraphicFramePr>
        <p:xfrm>
          <a:off x="2778710" y="563035"/>
          <a:ext cx="8469298" cy="2714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55302" name="TextBox 7"/>
          <p:cNvSpPr txBox="1">
            <a:spLocks noChangeArrowheads="1"/>
          </p:cNvSpPr>
          <p:nvPr/>
        </p:nvSpPr>
        <p:spPr bwMode="auto">
          <a:xfrm>
            <a:off x="4315410" y="132148"/>
            <a:ext cx="6233245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200" dirty="0">
                <a:latin typeface="Arial" panose="020B0604020202020204" pitchFamily="34" charset="0"/>
                <a:cs typeface="Arial" panose="020B0604020202020204" pitchFamily="34" charset="0"/>
              </a:rPr>
              <a:t>1. РАЗВИТИЕ МОЛОЧНОГО СКОТОВОДСТВА</a:t>
            </a: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730363"/>
              </p:ext>
            </p:extLst>
          </p:nvPr>
        </p:nvGraphicFramePr>
        <p:xfrm>
          <a:off x="2041864" y="915356"/>
          <a:ext cx="9916358" cy="4578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11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43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78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2763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1624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94046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Строительство/</a:t>
                      </a:r>
                    </a:p>
                    <a:p>
                      <a:pPr algn="ctr"/>
                      <a:r>
                        <a:rPr lang="ru-RU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реконструкция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Мощность объекта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Размер субсидии на </a:t>
                      </a:r>
                      <a:r>
                        <a:rPr lang="ru-RU" sz="10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ското</a:t>
                      </a:r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-место, тыс. руб.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Срок строительства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Предельный размер возмещения  </a:t>
                      </a:r>
                    </a:p>
                  </a:txBody>
                  <a:tcPr marL="36000" marR="36000" marT="36000" marB="3600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493">
                <a:tc rowSpan="6">
                  <a:txBody>
                    <a:bodyPr/>
                    <a:lstStyle/>
                    <a:p>
                      <a:r>
                        <a:rPr lang="ru-RU" sz="9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Строительство животноводческих объектов по производству молока </a:t>
                      </a:r>
                      <a:r>
                        <a:rPr lang="en-US" sz="9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&lt;*&gt;</a:t>
                      </a:r>
                      <a:endParaRPr lang="ru-RU" sz="9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 250</a:t>
                      </a:r>
                      <a:r>
                        <a:rPr lang="ru-RU" sz="95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голов дойного стада КРС</a:t>
                      </a:r>
                      <a:endParaRPr lang="ru-RU" sz="9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год</a:t>
                      </a:r>
                    </a:p>
                  </a:txBody>
                  <a:tcPr marL="36000" marR="36000" marT="36000" marB="36000" anchor="ctr"/>
                </a:tc>
                <a:tc rowSpan="12">
                  <a:txBody>
                    <a:bodyPr/>
                    <a:lstStyle/>
                    <a:p>
                      <a:pPr algn="ctr"/>
                      <a:r>
                        <a:rPr lang="ru-RU" sz="9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50% от затрат, но не более 50% сметной стоимости строительства (реконструкции) животноводческого объекта</a:t>
                      </a:r>
                    </a:p>
                    <a:p>
                      <a:pPr algn="ctr"/>
                      <a:endParaRPr lang="ru-RU" sz="9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9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9493">
                <a:tc v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 251 до 399 голов дойного стада КРС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1,5 года</a:t>
                      </a:r>
                    </a:p>
                  </a:txBody>
                  <a:tcPr marL="36000" marR="36000" marT="36000" marB="36000" anchor="ctr"/>
                </a:tc>
                <a:tc v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9493">
                <a:tc v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 400 до 599 голов дойного стада КРС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120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года</a:t>
                      </a:r>
                    </a:p>
                  </a:txBody>
                  <a:tcPr marL="36000" marR="36000" marT="36000" marB="36000" anchor="ctr"/>
                </a:tc>
                <a:tc v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9493">
                <a:tc v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</a:t>
                      </a:r>
                      <a:r>
                        <a:rPr lang="ru-RU" sz="95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600 до 799 голов дойного стада КРС</a:t>
                      </a:r>
                      <a:endParaRPr lang="ru-RU" sz="9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140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года</a:t>
                      </a:r>
                    </a:p>
                  </a:txBody>
                  <a:tcPr marL="36000" marR="36000" marT="36000" marB="36000" anchor="ctr"/>
                </a:tc>
                <a:tc v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769">
                <a:tc v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Более 800 голов дойного стада КРС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160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2,5 года–</a:t>
                      </a:r>
                      <a:r>
                        <a:rPr lang="ru-RU" sz="95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 999 гол.</a:t>
                      </a:r>
                    </a:p>
                    <a:p>
                      <a:pPr algn="ctr"/>
                      <a:r>
                        <a:rPr lang="ru-RU" sz="95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3,5 года–от 1000 гол.</a:t>
                      </a:r>
                      <a:endParaRPr lang="ru-RU" sz="9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 anchor="ctr"/>
                </a:tc>
                <a:tc v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9493">
                <a:tc v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91439" marR="91439" marT="45690" marB="4569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Мелкого рогатого скота от 500 гол.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год</a:t>
                      </a:r>
                    </a:p>
                  </a:txBody>
                  <a:tcPr marL="36000" marR="36000" marT="36000" marB="3600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995022"/>
                  </a:ext>
                </a:extLst>
              </a:tr>
              <a:tr h="494046">
                <a:tc gridSpan="2">
                  <a:txBody>
                    <a:bodyPr/>
                    <a:lstStyle/>
                    <a:p>
                      <a:r>
                        <a:rPr lang="ru-RU" sz="9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Строительство животноводческого помещения для содержания сухостойных коров, в том числе родильных отделений, помещений для выращивания ремонтного молодняка КРС, помещений для содержания быков-производителей</a:t>
                      </a:r>
                    </a:p>
                  </a:txBody>
                  <a:tcPr marL="36000" marR="36000" marT="36000" marB="36000" anchor="ctr"/>
                </a:tc>
                <a:tc h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год</a:t>
                      </a:r>
                    </a:p>
                  </a:txBody>
                  <a:tcPr marL="36000" marR="36000" marT="36000" marB="3600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8361710"/>
                  </a:ext>
                </a:extLst>
              </a:tr>
              <a:tr h="351769">
                <a:tc gridSpan="2">
                  <a:txBody>
                    <a:bodyPr/>
                    <a:lstStyle/>
                    <a:p>
                      <a:r>
                        <a:rPr lang="ru-RU" sz="9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Реконструкция животноводческого помещения для содержания дойного стада КРС</a:t>
                      </a:r>
                      <a:r>
                        <a:rPr lang="ru-RU" sz="95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с заменой (установкой) доильного оборудования</a:t>
                      </a:r>
                      <a:endParaRPr lang="ru-RU" sz="9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 anchor="ctr"/>
                </a:tc>
                <a:tc h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год – до 250 гол.</a:t>
                      </a:r>
                    </a:p>
                    <a:p>
                      <a:pPr algn="ctr"/>
                      <a:r>
                        <a:rPr lang="ru-RU" sz="9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года – более 250 гол.</a:t>
                      </a:r>
                    </a:p>
                  </a:txBody>
                  <a:tcPr marL="36000" marR="36000" marT="36000" marB="36000" anchor="ctr"/>
                </a:tc>
                <a:tc v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769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Реконструкция животноводческого помещения для содержания дойного стада без замены доильного оборудования</a:t>
                      </a:r>
                    </a:p>
                  </a:txBody>
                  <a:tcPr marL="36000" marR="36000" marT="36000" marB="36000" anchor="ctr"/>
                </a:tc>
                <a:tc h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год</a:t>
                      </a:r>
                    </a:p>
                  </a:txBody>
                  <a:tcPr marL="36000" marR="36000" marT="36000" marB="36000" anchor="ctr"/>
                </a:tc>
                <a:tc v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80442">
                <a:tc gridSpan="2"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5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Реконструкция животноводческого помещения для содержания сухостойных коров, в том числе родильных отделений, помещений для содержания быков-производителей и помещений для выращивания ремонтного молодняка крупного рогатого скота</a:t>
                      </a:r>
                    </a:p>
                  </a:txBody>
                  <a:tcPr marL="36000" marR="36000" marT="36000" marB="36000" anchor="ctr"/>
                </a:tc>
                <a:tc h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год</a:t>
                      </a:r>
                    </a:p>
                  </a:txBody>
                  <a:tcPr marL="36000" marR="36000" marT="36000" marB="36000" anchor="ctr"/>
                </a:tc>
                <a:tc v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r>
                        <a:rPr lang="ru-RU" sz="9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Реконструкция животноводческих объектов для содержания дойного стада мелкого рогатого скота от 500 гол.</a:t>
                      </a:r>
                    </a:p>
                  </a:txBody>
                  <a:tcPr marL="36000" marR="36000" marT="36000" marB="3600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год</a:t>
                      </a:r>
                    </a:p>
                    <a:p>
                      <a:pPr algn="ctr"/>
                      <a:endParaRPr lang="ru-RU" sz="9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 anchor="ctr"/>
                </a:tc>
                <a:tc vMerge="1">
                  <a:txBody>
                    <a:bodyPr/>
                    <a:lstStyle/>
                    <a:p>
                      <a:pPr algn="ctr"/>
                      <a:endParaRPr lang="ru-RU" sz="1100" dirty="0"/>
                    </a:p>
                  </a:txBody>
                  <a:tcPr marL="36000" marR="36000" marT="36000" marB="36000"/>
                </a:tc>
                <a:extLst>
                  <a:ext uri="{0D108BD9-81ED-4DB2-BD59-A6C34878D82A}">
                    <a16:rowId xmlns:a16="http://schemas.microsoft.com/office/drawing/2014/main" val="2623227478"/>
                  </a:ext>
                </a:extLst>
              </a:tr>
              <a:tr h="202922">
                <a:tc gridSpan="2">
                  <a:txBody>
                    <a:bodyPr/>
                    <a:lstStyle/>
                    <a:p>
                      <a:r>
                        <a:rPr lang="ru-RU" sz="9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Реконструкция животноводческих объектов для содержания мелкого рогатого скота в сухостойный период, в том числе родильных отделений и помещений для выращивания ремонтного молодняка МРС от 500 гол</a:t>
                      </a:r>
                    </a:p>
                  </a:txBody>
                  <a:tcPr marL="36000" marR="36000" marT="36000" marB="3600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год</a:t>
                      </a:r>
                    </a:p>
                    <a:p>
                      <a:pPr algn="ctr"/>
                      <a:endParaRPr lang="ru-RU" sz="9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/>
                </a:tc>
                <a:tc vMerge="1">
                  <a:txBody>
                    <a:bodyPr/>
                    <a:lstStyle/>
                    <a:p>
                      <a:pPr algn="ctr"/>
                      <a:endParaRPr lang="ru-RU" sz="1100" dirty="0"/>
                    </a:p>
                  </a:txBody>
                  <a:tcPr marL="36000" marR="36000" marT="36000" marB="36000"/>
                </a:tc>
                <a:extLst>
                  <a:ext uri="{0D108BD9-81ED-4DB2-BD59-A6C34878D82A}">
                    <a16:rowId xmlns:a16="http://schemas.microsoft.com/office/drawing/2014/main" val="1829021433"/>
                  </a:ext>
                </a:extLst>
              </a:tr>
            </a:tbl>
          </a:graphicData>
        </a:graphic>
      </p:graphicFrame>
      <p:sp>
        <p:nvSpPr>
          <p:cNvPr id="13" name="Скругленный прямоугольник 12"/>
          <p:cNvSpPr/>
          <p:nvPr/>
        </p:nvSpPr>
        <p:spPr>
          <a:xfrm>
            <a:off x="2051729" y="5464567"/>
            <a:ext cx="9756677" cy="115954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1100" dirty="0">
                <a:solidFill>
                  <a:schemeClr val="tx1"/>
                </a:solidFill>
              </a:rPr>
              <a:t>&lt;*&gt; </a:t>
            </a:r>
            <a:r>
              <a:rPr lang="ru-RU" sz="1100" dirty="0">
                <a:solidFill>
                  <a:schemeClr val="tx1"/>
                </a:solidFill>
              </a:rPr>
              <a:t>Получатель обязуется: </a:t>
            </a:r>
          </a:p>
          <a:p>
            <a:pPr marL="171450" indent="-171450">
              <a:buFontTx/>
              <a:buChar char="-"/>
              <a:defRPr/>
            </a:pPr>
            <a:r>
              <a:rPr lang="ru-RU" sz="1100" dirty="0">
                <a:solidFill>
                  <a:schemeClr val="tx1"/>
                </a:solidFill>
              </a:rPr>
              <a:t>увеличить поголовье дойного стада КРС не менее, чем на 30% от количества голов дойного стада, предусмотренного проектной документацией, по сравнению с поголовьем дойного стада на 1 января года, в котором принято решение о включении животноводческого объекта в Перечень (не применяется для получателей, осуществляющих строительство в целях реализации мероприятий по переводу животных на беспривязное содержание).</a:t>
            </a:r>
          </a:p>
          <a:p>
            <a:pPr marL="171450" indent="-171450">
              <a:buFontTx/>
              <a:buChar char="-"/>
              <a:defRPr/>
            </a:pPr>
            <a:r>
              <a:rPr lang="ru-RU" sz="1100" dirty="0">
                <a:solidFill>
                  <a:schemeClr val="tx1"/>
                </a:solidFill>
              </a:rPr>
              <a:t>увеличить поголовье дойного стада КРС не менее чем до 90% дойного стада, предусмотренного проектной документацией, в течении 3-х лет с даты получения разрешения на ввод в эксплуатацию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Місце для номера слайда 4"/>
          <p:cNvSpPr>
            <a:spLocks noGrp="1"/>
          </p:cNvSpPr>
          <p:nvPr>
            <p:ph type="sldNum" sz="quarter" idx="13"/>
          </p:nvPr>
        </p:nvSpPr>
        <p:spPr bwMode="auto">
          <a:xfrm>
            <a:off x="8824913" y="6308725"/>
            <a:ext cx="27432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uk-UA" altLang="ru-RU" sz="1600">
              <a:solidFill>
                <a:schemeClr val="accent1"/>
              </a:solidFill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0BBD8E26-77A4-4937-8EB6-C99AC70F1E36}" type="slidenum">
              <a:rPr lang="uk-UA" altLang="ru-RU" sz="1600" smtClean="0">
                <a:solidFill>
                  <a:schemeClr val="accent1"/>
                </a:solidFill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39</a:t>
            </a:fld>
            <a:endParaRPr lang="uk-UA" altLang="ru-RU" sz="1600">
              <a:solidFill>
                <a:schemeClr val="accent1"/>
              </a:solidFill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uk-UA" altLang="ru-RU" sz="1600">
              <a:solidFill>
                <a:schemeClr val="accent1"/>
              </a:solidFill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681163" y="485775"/>
            <a:ext cx="7499350" cy="1143000"/>
          </a:xfrm>
          <a:prstGeom prst="rect">
            <a:avLst/>
          </a:prstGeom>
        </p:spPr>
        <p:txBody>
          <a:bodyPr anchor="ctr">
            <a:normAutofit fontScale="97500"/>
          </a:bodyPr>
          <a:lstStyle/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endParaRPr lang="ru-RU" sz="2400" b="1" dirty="0">
              <a:solidFill>
                <a:schemeClr val="accent5">
                  <a:lumMod val="75000"/>
                </a:schemeClr>
              </a:solidFill>
              <a:latin typeface="+mn-lt"/>
              <a:ea typeface="+mj-ea"/>
              <a:cs typeface="+mj-cs"/>
            </a:endParaRPr>
          </a:p>
        </p:txBody>
      </p:sp>
      <p:sp>
        <p:nvSpPr>
          <p:cNvPr id="11" name="TextBox 8"/>
          <p:cNvSpPr txBox="1">
            <a:spLocks noChangeArrowheads="1"/>
          </p:cNvSpPr>
          <p:nvPr/>
        </p:nvSpPr>
        <p:spPr bwMode="auto">
          <a:xfrm>
            <a:off x="2588283" y="372094"/>
            <a:ext cx="8616965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200" dirty="0">
                <a:latin typeface="Arial" panose="020B0604020202020204" pitchFamily="34" charset="0"/>
                <a:cs typeface="Arial" panose="020B0604020202020204" pitchFamily="34" charset="0"/>
              </a:rPr>
              <a:t>2. РАЗВИТИЕ ПЛЕМЕННОГО ЖИВОТНОВОДСТВА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за счет средств областного бюджета сверх установленного уровня софинансирования</a:t>
            </a:r>
          </a:p>
        </p:txBody>
      </p:sp>
      <p:grpSp>
        <p:nvGrpSpPr>
          <p:cNvPr id="8" name="Группа 7"/>
          <p:cNvGrpSpPr/>
          <p:nvPr/>
        </p:nvGrpSpPr>
        <p:grpSpPr>
          <a:xfrm>
            <a:off x="2333617" y="1033813"/>
            <a:ext cx="9300475" cy="461665"/>
            <a:chOff x="0" y="0"/>
            <a:chExt cx="8994692" cy="377726"/>
          </a:xfrm>
        </p:grpSpPr>
        <p:sp>
          <p:nvSpPr>
            <p:cNvPr id="12" name="Шеврон 11"/>
            <p:cNvSpPr/>
            <p:nvPr/>
          </p:nvSpPr>
          <p:spPr>
            <a:xfrm>
              <a:off x="0" y="0"/>
              <a:ext cx="8994692" cy="377726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" name="Шеврон 4"/>
            <p:cNvSpPr txBox="1"/>
            <p:nvPr/>
          </p:nvSpPr>
          <p:spPr>
            <a:xfrm>
              <a:off x="188863" y="0"/>
              <a:ext cx="8616966" cy="37772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4008" tIns="21336" rIns="21336" bIns="21336" numCol="1" spcCol="1270" anchor="ctr" anchorCtr="0">
              <a:noAutofit/>
            </a:bodyPr>
            <a:lstStyle/>
            <a:p>
              <a:pPr lvl="0" algn="ctr" defTabSz="711200">
                <a:spcAft>
                  <a:spcPts val="0"/>
                </a:spcAft>
              </a:pPr>
              <a:r>
                <a:rPr lang="ru-RU" sz="13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Приказ министерства сельского хозяйства и продовольственных ресурсов </a:t>
              </a:r>
            </a:p>
            <a:p>
              <a:pPr lvl="0" algn="ctr" defTabSz="711200">
                <a:spcAft>
                  <a:spcPts val="0"/>
                </a:spcAft>
              </a:pPr>
              <a:r>
                <a:rPr lang="ru-RU" sz="13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Нижегородской области  от 24.09.2026 № 392</a:t>
              </a:r>
            </a:p>
          </p:txBody>
        </p:sp>
      </p:grpSp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605321"/>
              </p:ext>
            </p:extLst>
          </p:nvPr>
        </p:nvGraphicFramePr>
        <p:xfrm>
          <a:off x="2324125" y="1891486"/>
          <a:ext cx="9114684" cy="2901452"/>
        </p:xfrm>
        <a:graphic>
          <a:graphicData uri="http://schemas.openxmlformats.org/drawingml/2006/table">
            <a:tbl>
              <a:tblPr/>
              <a:tblGrid>
                <a:gridCol w="401771">
                  <a:extLst>
                    <a:ext uri="{9D8B030D-6E8A-4147-A177-3AD203B41FA5}">
                      <a16:colId xmlns:a16="http://schemas.microsoft.com/office/drawing/2014/main" val="3586556763"/>
                    </a:ext>
                  </a:extLst>
                </a:gridCol>
                <a:gridCol w="6837745">
                  <a:extLst>
                    <a:ext uri="{9D8B030D-6E8A-4147-A177-3AD203B41FA5}">
                      <a16:colId xmlns:a16="http://schemas.microsoft.com/office/drawing/2014/main" val="2798619973"/>
                    </a:ext>
                  </a:extLst>
                </a:gridCol>
                <a:gridCol w="1875168">
                  <a:extLst>
                    <a:ext uri="{9D8B030D-6E8A-4147-A177-3AD203B41FA5}">
                      <a16:colId xmlns:a16="http://schemas.microsoft.com/office/drawing/2014/main" val="633440971"/>
                    </a:ext>
                  </a:extLst>
                </a:gridCol>
              </a:tblGrid>
              <a:tr h="73909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 </a:t>
                      </a:r>
                      <a:r>
                        <a:rPr kumimoji="0" lang="ru-RU" altLang="ru-RU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п/п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Направления предоставления субсидии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Объект затрат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9146434"/>
                  </a:ext>
                </a:extLst>
              </a:tr>
              <a:tr h="47525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36000" marR="360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Искусственное осеменение сельскохозяйственных животных</a:t>
                      </a:r>
                    </a:p>
                  </a:txBody>
                  <a:tcPr marL="36000" marR="36000" marT="45703" marB="4570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искусственно оплодотворенная гол.</a:t>
                      </a:r>
                    </a:p>
                  </a:txBody>
                  <a:tcPr marL="36000" marR="36000" marT="45703" marB="4570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9195286"/>
                  </a:ext>
                </a:extLst>
              </a:tr>
              <a:tr h="47525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36000" marR="360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EF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Приобретение племенного молодняка</a:t>
                      </a:r>
                      <a:r>
                        <a:rPr kumimoji="0" lang="en-US" altLang="ru-RU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КРС </a:t>
                      </a:r>
                      <a:r>
                        <a:rPr kumimoji="0" lang="ru-RU" altLang="ru-RU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(кроме бычков специализированных мясных пород)</a:t>
                      </a:r>
                    </a:p>
                  </a:txBody>
                  <a:tcPr marL="36000" marR="36000" marT="45703" marB="4570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EFEC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стоимость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приобретения</a:t>
                      </a:r>
                    </a:p>
                  </a:txBody>
                  <a:tcPr marL="36000" marR="36000" marT="45703" marB="4570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EF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3858434"/>
                  </a:ext>
                </a:extLst>
              </a:tr>
              <a:tr h="48939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36000" marR="360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Приобретение племенных быков-производителей и племенных бычков</a:t>
                      </a:r>
                    </a:p>
                  </a:txBody>
                  <a:tcPr marL="36000" marR="36000" marT="45703" marB="4570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alt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45703" marB="4570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4008676"/>
                  </a:ext>
                </a:extLst>
              </a:tr>
              <a:tr h="328157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36000" marR="360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EFEC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Приобретение племенного молодняка овец и коз</a:t>
                      </a:r>
                    </a:p>
                  </a:txBody>
                  <a:tcPr marL="36000" marR="36000" marT="45703" marB="4570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EFEC"/>
                    </a:solidFill>
                  </a:tcPr>
                </a:tc>
                <a:tc vMerge="1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000" marR="36000" marT="45703" marB="4570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EF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6352455"/>
                  </a:ext>
                </a:extLst>
              </a:tr>
              <a:tr h="369516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62626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36000" marR="360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Содержание племенных жеребцов-производителей</a:t>
                      </a:r>
                    </a:p>
                  </a:txBody>
                  <a:tcPr marL="0" marR="0" marT="45703" marB="4570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голова</a:t>
                      </a:r>
                    </a:p>
                  </a:txBody>
                  <a:tcPr marL="36000" marR="36000" marT="45703" marB="4570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883068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6F74428C-5C17-473E-A4C6-6F22D4C4C908}"/>
              </a:ext>
            </a:extLst>
          </p:cNvPr>
          <p:cNvSpPr txBox="1"/>
          <p:nvPr/>
        </p:nvSpPr>
        <p:spPr bwMode="auto">
          <a:xfrm>
            <a:off x="2354614" y="5363446"/>
            <a:ext cx="911571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lvl="0"/>
            <a:r>
              <a:rPr lang="ru-RU" sz="1000" i="1" dirty="0">
                <a:solidFill>
                  <a:srgbClr val="000000"/>
                </a:solidFill>
                <a:cs typeface="Arial" panose="020B0604020202020204" pitchFamily="34" charset="0"/>
              </a:rPr>
              <a:t>НПА об утверждении ставок субсидий на развитие племенного животноводства в разработке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2354614" y="4895626"/>
            <a:ext cx="9084195" cy="590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defTabSz="533400">
              <a:lnSpc>
                <a:spcPct val="90000"/>
              </a:lnSpc>
              <a:spcAft>
                <a:spcPts val="0"/>
              </a:spcAft>
              <a:defRPr/>
            </a:pPr>
            <a:r>
              <a:rPr lang="ru-RU" sz="1300" dirty="0">
                <a:cs typeface="Arial" panose="020B0604020202020204" pitchFamily="34" charset="0"/>
              </a:rPr>
              <a:t>Получатель субсидии должен соблюдать требование о запрете сделок купли-продажи сельскохозяйственных животных между аффилированными лицами.</a:t>
            </a:r>
          </a:p>
          <a:p>
            <a:pPr marL="171450" lvl="0" indent="-171450" algn="just" defTabSz="533400">
              <a:lnSpc>
                <a:spcPct val="90000"/>
              </a:lnSpc>
              <a:spcAft>
                <a:spcPts val="0"/>
              </a:spcAft>
              <a:buFontTx/>
              <a:buChar char="-"/>
              <a:defRPr/>
            </a:pPr>
            <a:endParaRPr lang="ru-RU" sz="1000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232579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Місце для номера слайда 4"/>
          <p:cNvSpPr>
            <a:spLocks noGrp="1"/>
          </p:cNvSpPr>
          <p:nvPr>
            <p:ph type="sldNum" sz="quarter" idx="13"/>
          </p:nvPr>
        </p:nvSpPr>
        <p:spPr bwMode="auto">
          <a:xfrm>
            <a:off x="8824913" y="6308725"/>
            <a:ext cx="27432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uk-UA" altLang="ru-RU" sz="1600">
              <a:solidFill>
                <a:schemeClr val="accent1"/>
              </a:solidFill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0BBD8E26-77A4-4937-8EB6-C99AC70F1E36}" type="slidenum">
              <a:rPr lang="uk-UA" altLang="ru-RU" sz="1600" smtClean="0">
                <a:solidFill>
                  <a:schemeClr val="accent1"/>
                </a:solidFill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40</a:t>
            </a:fld>
            <a:endParaRPr lang="uk-UA" altLang="ru-RU" sz="1600">
              <a:solidFill>
                <a:schemeClr val="accent1"/>
              </a:solidFill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uk-UA" altLang="ru-RU" sz="1600">
              <a:solidFill>
                <a:schemeClr val="accent1"/>
              </a:solidFill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681163" y="485775"/>
            <a:ext cx="7499350" cy="1143000"/>
          </a:xfrm>
          <a:prstGeom prst="rect">
            <a:avLst/>
          </a:prstGeom>
        </p:spPr>
        <p:txBody>
          <a:bodyPr anchor="ctr">
            <a:normAutofit fontScale="97500"/>
          </a:bodyPr>
          <a:lstStyle/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endParaRPr lang="ru-RU" sz="2400" b="1" dirty="0">
              <a:solidFill>
                <a:schemeClr val="accent5">
                  <a:lumMod val="75000"/>
                </a:schemeClr>
              </a:solidFill>
              <a:latin typeface="+mn-lt"/>
              <a:ea typeface="+mj-ea"/>
              <a:cs typeface="+mj-cs"/>
            </a:endParaRPr>
          </a:p>
        </p:txBody>
      </p:sp>
      <p:sp>
        <p:nvSpPr>
          <p:cNvPr id="11" name="TextBox 8"/>
          <p:cNvSpPr txBox="1">
            <a:spLocks noChangeArrowheads="1"/>
          </p:cNvSpPr>
          <p:nvPr/>
        </p:nvSpPr>
        <p:spPr bwMode="auto">
          <a:xfrm>
            <a:off x="2588283" y="595610"/>
            <a:ext cx="8616965" cy="701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ru-RU" altLang="ru-RU" sz="2200" dirty="0">
                <a:latin typeface="Arial" panose="020B0604020202020204" pitchFamily="34" charset="0"/>
                <a:cs typeface="Arial" panose="020B0604020202020204" pitchFamily="34" charset="0"/>
              </a:rPr>
              <a:t>3. МЕРОПРИЯТИЯ ПО РАЗВИТИЮ ГЕНОМНОЙ СЕЛЕКЦИИ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2200" dirty="0">
                <a:latin typeface="Arial" panose="020B0604020202020204" pitchFamily="34" charset="0"/>
                <a:cs typeface="Arial" panose="020B0604020202020204" pitchFamily="34" charset="0"/>
              </a:rPr>
              <a:t>В ОБЛАСТИ ПЛЕМЕННОГО ЖИВОТНОВОДСТВА</a:t>
            </a: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29643"/>
              </p:ext>
            </p:extLst>
          </p:nvPr>
        </p:nvGraphicFramePr>
        <p:xfrm>
          <a:off x="2463944" y="2161584"/>
          <a:ext cx="8865642" cy="3002038"/>
        </p:xfrm>
        <a:graphic>
          <a:graphicData uri="http://schemas.openxmlformats.org/drawingml/2006/table">
            <a:tbl>
              <a:tblPr/>
              <a:tblGrid>
                <a:gridCol w="4684491">
                  <a:extLst>
                    <a:ext uri="{9D8B030D-6E8A-4147-A177-3AD203B41FA5}">
                      <a16:colId xmlns:a16="http://schemas.microsoft.com/office/drawing/2014/main" val="3586556763"/>
                    </a:ext>
                  </a:extLst>
                </a:gridCol>
                <a:gridCol w="2483887">
                  <a:extLst>
                    <a:ext uri="{9D8B030D-6E8A-4147-A177-3AD203B41FA5}">
                      <a16:colId xmlns:a16="http://schemas.microsoft.com/office/drawing/2014/main" val="2798619973"/>
                    </a:ext>
                  </a:extLst>
                </a:gridCol>
                <a:gridCol w="1697264">
                  <a:extLst>
                    <a:ext uri="{9D8B030D-6E8A-4147-A177-3AD203B41FA5}">
                      <a16:colId xmlns:a16="http://schemas.microsoft.com/office/drawing/2014/main" val="633440971"/>
                    </a:ext>
                  </a:extLst>
                </a:gridCol>
              </a:tblGrid>
              <a:tr h="72365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Направления предоставления субсидии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Ставка в 2026 году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Объект затрат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7430066"/>
                  </a:ext>
                </a:extLst>
              </a:tr>
              <a:tr h="132826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проведение геномной оценки племенной ценности крупного рогатого скота:</a:t>
                      </a:r>
                    </a:p>
                    <a:p>
                      <a:pPr marL="266700" marR="0" lvl="0" indent="-8890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ru-RU" altLang="ru-RU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расходы, связанные с оплатой услуг по организации и проведению мероприятий по геномной оценке племенной ценности крупного рогатого скота;</a:t>
                      </a:r>
                    </a:p>
                    <a:p>
                      <a:pPr marL="266700" marR="0" lvl="0" indent="-8890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ru-RU" altLang="ru-RU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расходы, связанные с оплатой услуг лабораторий по оценке качества молока;</a:t>
                      </a:r>
                    </a:p>
                    <a:p>
                      <a:pPr marL="266700" marR="0" lvl="0" indent="-8890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ru-RU" altLang="ru-RU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расходы, связанные с оплатой услуг экспертов по оценке экстерьера </a:t>
                      </a:r>
                      <a:r>
                        <a:rPr kumimoji="0" lang="ru-RU" altLang="ru-RU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коров</a:t>
                      </a:r>
                      <a:r>
                        <a:rPr kumimoji="0" lang="ru-RU" altLang="ru-RU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pPr marL="266700" marR="0" lvl="0" indent="-8890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endParaRPr kumimoji="0" lang="ru-RU" altLang="ru-RU" sz="13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EF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97 %  от фактически понесенных племенными хозяйства затрат на проведение геномной оценки племенной ценности КРС</a:t>
                      </a:r>
                    </a:p>
                  </a:txBody>
                  <a:tcPr marL="0" marR="0" marT="45703" marB="4570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EF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Стоимость услуг</a:t>
                      </a:r>
                    </a:p>
                  </a:txBody>
                  <a:tcPr marL="36000" marR="36000" marT="45703" marB="4570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EF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4776177"/>
                  </a:ext>
                </a:extLst>
              </a:tr>
            </a:tbl>
          </a:graphicData>
        </a:graphic>
      </p:graphicFrame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6DDF84B0-3BFA-4788-B011-6035D8D0B1F3}"/>
              </a:ext>
            </a:extLst>
          </p:cNvPr>
          <p:cNvGrpSpPr/>
          <p:nvPr/>
        </p:nvGrpSpPr>
        <p:grpSpPr>
          <a:xfrm>
            <a:off x="2324097" y="1397505"/>
            <a:ext cx="8959419" cy="484561"/>
            <a:chOff x="0" y="0"/>
            <a:chExt cx="8994692" cy="377726"/>
          </a:xfrm>
        </p:grpSpPr>
        <p:sp>
          <p:nvSpPr>
            <p:cNvPr id="7" name="Шеврон 11">
              <a:extLst>
                <a:ext uri="{FF2B5EF4-FFF2-40B4-BE49-F238E27FC236}">
                  <a16:creationId xmlns:a16="http://schemas.microsoft.com/office/drawing/2014/main" id="{825AB5DA-466D-432B-8A93-26021DF158D3}"/>
                </a:ext>
              </a:extLst>
            </p:cNvPr>
            <p:cNvSpPr/>
            <p:nvPr/>
          </p:nvSpPr>
          <p:spPr>
            <a:xfrm>
              <a:off x="0" y="0"/>
              <a:ext cx="8994692" cy="377726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Шеврон 4">
              <a:extLst>
                <a:ext uri="{FF2B5EF4-FFF2-40B4-BE49-F238E27FC236}">
                  <a16:creationId xmlns:a16="http://schemas.microsoft.com/office/drawing/2014/main" id="{FF7A89F2-7121-41E7-8D2A-657F58F37EF9}"/>
                </a:ext>
              </a:extLst>
            </p:cNvPr>
            <p:cNvSpPr txBox="1"/>
            <p:nvPr/>
          </p:nvSpPr>
          <p:spPr>
            <a:xfrm>
              <a:off x="188862" y="59807"/>
              <a:ext cx="8616966" cy="31791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4008" tIns="21336" rIns="21336" bIns="21336" numCol="1" spcCol="1270" anchor="ctr" anchorCtr="0">
              <a:noAutofit/>
            </a:bodyPr>
            <a:lstStyle/>
            <a:p>
              <a:pPr lvl="0" algn="ctr" defTabSz="711200">
                <a:spcAft>
                  <a:spcPts val="0"/>
                </a:spcAft>
              </a:pPr>
              <a:r>
                <a:rPr lang="ru-RU" sz="13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Приказ министерства сельского хозяйства и продовольственных ресурсов </a:t>
              </a:r>
            </a:p>
            <a:p>
              <a:pPr lvl="0" algn="ctr" defTabSz="711200">
                <a:spcAft>
                  <a:spcPts val="0"/>
                </a:spcAft>
              </a:pPr>
              <a:r>
                <a:rPr lang="ru-RU" sz="13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Нижегородской области  от 30.09.2025 № 366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7233738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Місце для номера слайда 4"/>
          <p:cNvSpPr>
            <a:spLocks noGrp="1"/>
          </p:cNvSpPr>
          <p:nvPr>
            <p:ph type="sldNum" sz="quarter" idx="13"/>
          </p:nvPr>
        </p:nvSpPr>
        <p:spPr bwMode="auto">
          <a:xfrm>
            <a:off x="8824913" y="6308725"/>
            <a:ext cx="27432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uk-UA" altLang="ru-RU" sz="1600">
              <a:solidFill>
                <a:schemeClr val="accent1"/>
              </a:solidFill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55AF6570-F3D5-4ACB-ADEB-461916732436}" type="slidenum">
              <a:rPr lang="uk-UA" altLang="ru-RU" sz="1600" smtClean="0">
                <a:solidFill>
                  <a:schemeClr val="accent1"/>
                </a:solidFill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41</a:t>
            </a:fld>
            <a:endParaRPr lang="uk-UA" altLang="ru-RU" sz="1600">
              <a:solidFill>
                <a:schemeClr val="accent1"/>
              </a:solidFill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uk-UA" altLang="ru-RU" sz="1600">
              <a:solidFill>
                <a:schemeClr val="accent1"/>
              </a:solidFill>
            </a:endParaRPr>
          </a:p>
        </p:txBody>
      </p:sp>
      <p:sp>
        <p:nvSpPr>
          <p:cNvPr id="4" name="TextBox 8">
            <a:extLst>
              <a:ext uri="{FF2B5EF4-FFF2-40B4-BE49-F238E27FC236}">
                <a16:creationId xmlns:a16="http://schemas.microsoft.com/office/drawing/2014/main" id="{0C990BB6-3BD3-3194-F5ED-8005BFD905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70338" y="150286"/>
            <a:ext cx="8552049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200" dirty="0">
                <a:latin typeface="Arial" panose="020B0604020202020204" pitchFamily="34" charset="0"/>
                <a:cs typeface="Arial" panose="020B0604020202020204" pitchFamily="34" charset="0"/>
              </a:rPr>
              <a:t>4. РАЗВИТИЕ ЭЛИТНОГО СЕМЕНОВОДСТВА</a:t>
            </a:r>
          </a:p>
        </p:txBody>
      </p:sp>
      <p:graphicFrame>
        <p:nvGraphicFramePr>
          <p:cNvPr id="24" name="Схема 23"/>
          <p:cNvGraphicFramePr/>
          <p:nvPr>
            <p:extLst>
              <p:ext uri="{D42A27DB-BD31-4B8C-83A1-F6EECF244321}">
                <p14:modId xmlns:p14="http://schemas.microsoft.com/office/powerpoint/2010/main" val="1236642472"/>
              </p:ext>
            </p:extLst>
          </p:nvPr>
        </p:nvGraphicFramePr>
        <p:xfrm>
          <a:off x="2005545" y="951839"/>
          <a:ext cx="9933732" cy="2921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6" name="TextBox 8">
            <a:extLst>
              <a:ext uri="{FF2B5EF4-FFF2-40B4-BE49-F238E27FC236}">
                <a16:creationId xmlns:a16="http://schemas.microsoft.com/office/drawing/2014/main" id="{0C990BB6-3BD3-3194-F5ED-8005BFD905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18906" y="550834"/>
            <a:ext cx="8093184" cy="244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algn="ctr" defTabSz="533400">
              <a:spcBef>
                <a:spcPct val="0"/>
              </a:spcBef>
              <a:spcAft>
                <a:spcPct val="35000"/>
              </a:spcAft>
              <a:buNone/>
            </a:pPr>
            <a:r>
              <a:rPr lang="ru-RU" sz="1100" b="1" dirty="0">
                <a:latin typeface="Arial" panose="020B0604020202020204" pitchFamily="34" charset="0"/>
                <a:cs typeface="Arial" panose="020B0604020202020204" pitchFamily="34" charset="0"/>
              </a:rPr>
              <a:t>за счет средств областного бюджета сверх установленного уровня софинансирования</a:t>
            </a: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629DB7A6-CD9F-4657-A934-85C624AD76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5514344"/>
              </p:ext>
            </p:extLst>
          </p:nvPr>
        </p:nvGraphicFramePr>
        <p:xfrm>
          <a:off x="2031987" y="1623505"/>
          <a:ext cx="9756560" cy="32064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531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44436">
                  <a:extLst>
                    <a:ext uri="{9D8B030D-6E8A-4147-A177-3AD203B41FA5}">
                      <a16:colId xmlns:a16="http://schemas.microsoft.com/office/drawing/2014/main" val="3660122639"/>
                    </a:ext>
                  </a:extLst>
                </a:gridCol>
                <a:gridCol w="2100403">
                  <a:extLst>
                    <a:ext uri="{9D8B030D-6E8A-4147-A177-3AD203B41FA5}">
                      <a16:colId xmlns:a16="http://schemas.microsoft.com/office/drawing/2014/main" val="3763750940"/>
                    </a:ext>
                  </a:extLst>
                </a:gridCol>
                <a:gridCol w="3358541">
                  <a:extLst>
                    <a:ext uri="{9D8B030D-6E8A-4147-A177-3AD203B41FA5}">
                      <a16:colId xmlns:a16="http://schemas.microsoft.com/office/drawing/2014/main" val="823052740"/>
                    </a:ext>
                  </a:extLst>
                </a:gridCol>
              </a:tblGrid>
              <a:tr h="301592">
                <a:tc gridSpan="4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Условия предоставления субсидии: 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1901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приобретение семян сортов или гибридов сельскохозяйственных культур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приобретение семян, произведенных сельхозтоваропроизводителями, включенными в Реестр, сортов сельскохозяйственных культур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производство мини-клубней картофеля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приобретение семян, произведенных в рамках Федеральной научно-технической программы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4231">
                <a:tc gridSpan="2">
                  <a:txBody>
                    <a:bodyPr/>
                    <a:lstStyle/>
                    <a:p>
                      <a:pPr marL="88900" indent="-88900" algn="just">
                        <a:buFontTx/>
                        <a:buChar char="-"/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приобретения семян, включенных в Государственный реестр сортов и гибридов сельскохозяйственных растений, допущенных к использованию</a:t>
                      </a:r>
                    </a:p>
                  </a:txBody>
                  <a:tcPr marL="36000" marR="36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88900" indent="-88900" algn="just">
                        <a:buFontTx/>
                        <a:buChar char="-"/>
                      </a:pPr>
                      <a:endParaRPr lang="ru-RU" sz="105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900" indent="-88900" algn="just">
                        <a:buFontTx/>
                        <a:buChar char="-"/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получателям субсидии, включенным в Реестр, при наличии функционирующей лаборатории безвирусного семеноводства картофеля</a:t>
                      </a:r>
                    </a:p>
                  </a:txBody>
                  <a:tcPr marL="36000" marR="36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5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приобретения семян, включенных в Государственный реестр сортов и гибридов сельскохозяйственных растений, допущенных к использованию</a:t>
                      </a:r>
                      <a:endParaRPr lang="en-US" sz="105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ru-RU" sz="105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осуществление получателем субсидии страхования рисков утраты (гибели) урожая сельскохозяйственной культуры посевных площадей в результате наступления всех или нескольких событий, предусмотренных пунктом 1 части 1 статьи 8 Федерального закона от 25 июля 2011 г.№ 260-ФЗ </a:t>
                      </a:r>
                    </a:p>
                  </a:txBody>
                  <a:tcPr marL="36000" marR="36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EEB5B216-430C-776A-E71A-4C9EF80A45FF}"/>
              </a:ext>
            </a:extLst>
          </p:cNvPr>
          <p:cNvSpPr txBox="1"/>
          <p:nvPr/>
        </p:nvSpPr>
        <p:spPr bwMode="auto">
          <a:xfrm>
            <a:off x="2031987" y="4959524"/>
            <a:ext cx="9756560" cy="6597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ru-RU" sz="11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Размер субсидии определяется исходя из объема приобретенных семян (произведенных мини-клубней картофеля) за 1 тонну, 1 штуку или 1 посевную единицу по утверждаемым Минсельхозпродом ставкам за единицу объема семян или в процентах от стоимости (для семян овощных и бахчевых культур). </a:t>
            </a:r>
          </a:p>
        </p:txBody>
      </p:sp>
    </p:spTree>
    <p:extLst>
      <p:ext uri="{BB962C8B-B14F-4D97-AF65-F5344CB8AC3E}">
        <p14:creationId xmlns:p14="http://schemas.microsoft.com/office/powerpoint/2010/main" val="318082987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5" name="Місце для номера слайда 4"/>
          <p:cNvSpPr>
            <a:spLocks noGrp="1"/>
          </p:cNvSpPr>
          <p:nvPr>
            <p:ph type="sldNum" sz="quarter" idx="13"/>
          </p:nvPr>
        </p:nvSpPr>
        <p:spPr bwMode="auto">
          <a:xfrm>
            <a:off x="8824913" y="6308725"/>
            <a:ext cx="27432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uk-UA" altLang="ru-RU" sz="1600" dirty="0">
              <a:solidFill>
                <a:schemeClr val="accent1"/>
              </a:solidFill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0D13AD0B-3A79-44D7-B9AE-78BFA7011416}" type="slidenum">
              <a:rPr lang="uk-UA" altLang="ru-RU" sz="1600" smtClean="0">
                <a:solidFill>
                  <a:schemeClr val="accent1"/>
                </a:solidFill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42</a:t>
            </a:fld>
            <a:endParaRPr lang="uk-UA" altLang="ru-RU" sz="1600" dirty="0">
              <a:solidFill>
                <a:schemeClr val="accent1"/>
              </a:solidFill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uk-UA" altLang="ru-RU" sz="1600" dirty="0">
              <a:solidFill>
                <a:schemeClr val="accent1"/>
              </a:solidFill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681163" y="485775"/>
            <a:ext cx="7499350" cy="1143000"/>
          </a:xfrm>
          <a:prstGeom prst="rect">
            <a:avLst/>
          </a:prstGeom>
        </p:spPr>
        <p:txBody>
          <a:bodyPr anchor="ctr">
            <a:normAutofit fontScale="97500"/>
          </a:bodyPr>
          <a:lstStyle/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endParaRPr lang="ru-RU" sz="2400" b="1" dirty="0">
              <a:solidFill>
                <a:schemeClr val="accent5">
                  <a:lumMod val="75000"/>
                </a:schemeClr>
              </a:solidFill>
              <a:latin typeface="+mn-lt"/>
              <a:ea typeface="+mj-ea"/>
              <a:cs typeface="+mj-cs"/>
            </a:endParaRP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9360235"/>
              </p:ext>
            </p:extLst>
          </p:nvPr>
        </p:nvGraphicFramePr>
        <p:xfrm>
          <a:off x="2220883" y="2558063"/>
          <a:ext cx="8937423" cy="3798784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27153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746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474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0457"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Оборудование и техника</a:t>
                      </a:r>
                    </a:p>
                  </a:txBody>
                  <a:tcPr marL="36000" marR="36000" marT="36000" marB="36000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Размер возмещения из областного бюджета</a:t>
                      </a:r>
                    </a:p>
                  </a:txBody>
                  <a:tcPr marL="36000" marR="36000" marT="36000" marB="36000"/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342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Приобретение</a:t>
                      </a:r>
                      <a:r>
                        <a:rPr lang="ru-RU" sz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за собственные или заемные средства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Приобретение</a:t>
                      </a:r>
                      <a:r>
                        <a:rPr lang="ru-RU" sz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по договору лизинга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7984">
                <a:tc>
                  <a:txBody>
                    <a:bodyPr/>
                    <a:lstStyle/>
                    <a:p>
                      <a:pPr algn="l"/>
                      <a:r>
                        <a:rPr lang="ru-RU" sz="11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 Стационарное оборудование по сушке и очистке зерна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50% от стоимости</a:t>
                      </a:r>
                      <a:r>
                        <a:rPr lang="ru-RU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(не более 10000 тыс. руб.)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 от первоначального взноса (</a:t>
                      </a:r>
                      <a:r>
                        <a:rPr lang="ru-RU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 более </a:t>
                      </a:r>
                    </a:p>
                    <a:p>
                      <a:pPr algn="ctr"/>
                      <a:r>
                        <a:rPr lang="ru-RU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10000 тыс. руб. и 49% стоимости предмета лизинга)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7984">
                <a:tc>
                  <a:txBody>
                    <a:bodyPr/>
                    <a:lstStyle/>
                    <a:p>
                      <a:pPr algn="l"/>
                      <a:r>
                        <a:rPr lang="ru-RU" sz="11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 Передвижное оборудование по сушке зерна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30% от стоимости (не более 6000 тыс. руб.)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100% от первоначального взноса (не более 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6000 тыс. руб. </a:t>
                      </a:r>
                      <a:r>
                        <a:rPr lang="ru-RU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 30% стоимости предмета лизинга)</a:t>
                      </a:r>
                      <a:endParaRPr kumimoji="0" lang="ru-RU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7984">
                <a:tc>
                  <a:txBody>
                    <a:bodyPr/>
                    <a:lstStyle/>
                    <a:p>
                      <a:pPr algn="l"/>
                      <a:r>
                        <a:rPr lang="ru-RU" sz="11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</a:t>
                      </a:r>
                      <a:r>
                        <a:rPr lang="ru-RU" sz="115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Оборудование по производству витаминно-травяной муки</a:t>
                      </a:r>
                      <a:endParaRPr lang="ru-RU" sz="11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50% от стоимости</a:t>
                      </a:r>
                      <a:r>
                        <a:rPr lang="ru-RU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(не более 10000 тыс. руб.)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 от первоначального взноса (</a:t>
                      </a:r>
                      <a:r>
                        <a:rPr lang="ru-RU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 более 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10000 тыс. руб. и 49% стоимости предмета лизинга)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 anchor="ctr"/>
                </a:tc>
                <a:extLst>
                  <a:ext uri="{0D108BD9-81ED-4DB2-BD59-A6C34878D82A}">
                    <a16:rowId xmlns:a16="http://schemas.microsoft.com/office/drawing/2014/main" val="3131269543"/>
                  </a:ext>
                </a:extLst>
              </a:tr>
              <a:tr h="960563">
                <a:tc>
                  <a:txBody>
                    <a:bodyPr/>
                    <a:lstStyle/>
                    <a:p>
                      <a:pPr algn="l"/>
                      <a:r>
                        <a:rPr lang="ru-RU" sz="11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 Жатки соевые</a:t>
                      </a:r>
                      <a:r>
                        <a:rPr lang="ru-RU" sz="115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и </a:t>
                      </a:r>
                      <a:r>
                        <a:rPr lang="ru-RU" sz="11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кукурузные,</a:t>
                      </a:r>
                    </a:p>
                    <a:p>
                      <a:pPr algn="l"/>
                      <a:r>
                        <a:rPr lang="ru-RU" sz="1150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плющилки</a:t>
                      </a:r>
                      <a:r>
                        <a:rPr lang="ru-RU" sz="115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зерна (вальцевые мельницы), смесители-раздатчики и </a:t>
                      </a:r>
                      <a:r>
                        <a:rPr lang="ru-RU" sz="1150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измельчители</a:t>
                      </a:r>
                      <a:endParaRPr lang="ru-RU" sz="11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30% от стоимости (не более 1000 тыс. руб.) -для жаток соевых и кукурузных, смесителей-раздатчиков; (не более 750 тыс. руб.) – для </a:t>
                      </a:r>
                      <a:r>
                        <a:rPr kumimoji="0" lang="ru-RU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плющилок</a:t>
                      </a:r>
                      <a:r>
                        <a:rPr kumimoji="0" lang="ru-RU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зерна (вальцевых мельниц) и </a:t>
                      </a:r>
                      <a:r>
                        <a:rPr kumimoji="0" lang="ru-RU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измельчителей</a:t>
                      </a:r>
                      <a:r>
                        <a:rPr kumimoji="0" lang="ru-RU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100% от первоначального взноса (не более 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1000 тыс. руб. </a:t>
                      </a:r>
                      <a:r>
                        <a:rPr lang="ru-RU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 30% стоимости предмета лизинга; 750 тыс. руб. и 30%  стоимости предмета лизинга)</a:t>
                      </a:r>
                      <a:endParaRPr kumimoji="0" lang="ru-RU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 anchor="ctr"/>
                </a:tc>
                <a:extLst>
                  <a:ext uri="{0D108BD9-81ED-4DB2-BD59-A6C34878D82A}">
                    <a16:rowId xmlns:a16="http://schemas.microsoft.com/office/drawing/2014/main" val="2162570687"/>
                  </a:ext>
                </a:extLst>
              </a:tr>
              <a:tr h="427984">
                <a:tc>
                  <a:txBody>
                    <a:bodyPr/>
                    <a:lstStyle/>
                    <a:p>
                      <a:pPr algn="l"/>
                      <a:r>
                        <a:rPr lang="ru-RU" sz="11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 </a:t>
                      </a:r>
                      <a:r>
                        <a:rPr lang="ru-RU" sz="115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Мульчеры</a:t>
                      </a:r>
                      <a:r>
                        <a:rPr lang="ru-RU" sz="11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</a:t>
                      </a:r>
                      <a:r>
                        <a:rPr lang="ru-RU" sz="115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ротоваторы</a:t>
                      </a:r>
                      <a:r>
                        <a:rPr lang="ru-RU" sz="11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50% от стоимости (не более 1500 тыс. руб.)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 от первоначального взноса (не более 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1500 тыс. руб. </a:t>
                      </a:r>
                      <a:r>
                        <a:rPr lang="ru-RU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 49% стоимости предмета лизинга)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7984">
                <a:tc>
                  <a:txBody>
                    <a:bodyPr/>
                    <a:lstStyle/>
                    <a:p>
                      <a:pPr algn="l"/>
                      <a:r>
                        <a:rPr lang="ru-RU" sz="11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 Тракторы с мощность двигателя</a:t>
                      </a:r>
                      <a:r>
                        <a:rPr lang="ru-RU" sz="115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до 150 </a:t>
                      </a:r>
                      <a:r>
                        <a:rPr lang="ru-RU" sz="1150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л.с</a:t>
                      </a:r>
                      <a:r>
                        <a:rPr lang="ru-RU" sz="115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ru-RU" sz="11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30% от стоимости (</a:t>
                      </a:r>
                      <a:r>
                        <a:rPr lang="ru-RU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 более 750 тыс. руб.)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10</a:t>
                      </a:r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0% от первоначального взноса (</a:t>
                      </a:r>
                      <a:r>
                        <a:rPr lang="ru-RU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 более 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750 тыс. руб. и 30% стоимости предмета лизинга)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 anchor="ctr"/>
                </a:tc>
                <a:extLst>
                  <a:ext uri="{0D108BD9-81ED-4DB2-BD59-A6C34878D82A}">
                    <a16:rowId xmlns:a16="http://schemas.microsoft.com/office/drawing/2014/main" val="1541723709"/>
                  </a:ext>
                </a:extLst>
              </a:tr>
            </a:tbl>
          </a:graphicData>
        </a:graphic>
      </p:graphicFrame>
      <p:graphicFrame>
        <p:nvGraphicFramePr>
          <p:cNvPr id="14" name="Схема 13"/>
          <p:cNvGraphicFramePr/>
          <p:nvPr>
            <p:extLst>
              <p:ext uri="{D42A27DB-BD31-4B8C-83A1-F6EECF244321}">
                <p14:modId xmlns:p14="http://schemas.microsoft.com/office/powerpoint/2010/main" val="2346248358"/>
              </p:ext>
            </p:extLst>
          </p:nvPr>
        </p:nvGraphicFramePr>
        <p:xfrm>
          <a:off x="2182795" y="701217"/>
          <a:ext cx="9023297" cy="4314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9437" name="TextBox 15"/>
          <p:cNvSpPr txBox="1">
            <a:spLocks noChangeArrowheads="1"/>
          </p:cNvSpPr>
          <p:nvPr/>
        </p:nvSpPr>
        <p:spPr bwMode="auto">
          <a:xfrm>
            <a:off x="2144710" y="270330"/>
            <a:ext cx="9023296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200" dirty="0">
                <a:latin typeface="Arial" panose="020B0604020202020204" pitchFamily="34" charset="0"/>
                <a:cs typeface="Arial" panose="020B0604020202020204" pitchFamily="34" charset="0"/>
              </a:rPr>
              <a:t>5. ТЕХНИЧЕСКАЯ И ТЕХНОЛОГИЧЕСКАЯ МОДЕРНИЗАЦИЯ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0883" y="1244608"/>
            <a:ext cx="8947123" cy="11878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Місце для номера слайда 4"/>
          <p:cNvSpPr>
            <a:spLocks noGrp="1"/>
          </p:cNvSpPr>
          <p:nvPr>
            <p:ph type="sldNum" sz="quarter" idx="13"/>
          </p:nvPr>
        </p:nvSpPr>
        <p:spPr bwMode="auto">
          <a:xfrm>
            <a:off x="8824913" y="6308725"/>
            <a:ext cx="27432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uk-UA" altLang="ru-RU" sz="1600">
              <a:solidFill>
                <a:schemeClr val="accent1"/>
              </a:solidFill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92668D20-4143-414E-B586-3D2B336371C2}" type="slidenum">
              <a:rPr lang="uk-UA" altLang="ru-RU" sz="1600" smtClean="0">
                <a:solidFill>
                  <a:schemeClr val="accent1"/>
                </a:solidFill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43</a:t>
            </a:fld>
            <a:endParaRPr lang="uk-UA" altLang="ru-RU" sz="1600">
              <a:solidFill>
                <a:schemeClr val="accent1"/>
              </a:solidFill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uk-UA" altLang="ru-RU" sz="1600">
              <a:solidFill>
                <a:schemeClr val="accent1"/>
              </a:solidFill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681163" y="485775"/>
            <a:ext cx="7499350" cy="1143000"/>
          </a:xfrm>
          <a:prstGeom prst="rect">
            <a:avLst/>
          </a:prstGeom>
        </p:spPr>
        <p:txBody>
          <a:bodyPr anchor="ctr">
            <a:normAutofit fontScale="97500"/>
          </a:bodyPr>
          <a:lstStyle/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endParaRPr lang="ru-RU" sz="2400" b="1" dirty="0">
              <a:solidFill>
                <a:schemeClr val="accent5">
                  <a:lumMod val="75000"/>
                </a:schemeClr>
              </a:solidFill>
              <a:latin typeface="+mn-lt"/>
              <a:ea typeface="+mj-ea"/>
              <a:cs typeface="+mj-cs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7638724"/>
              </p:ext>
            </p:extLst>
          </p:nvPr>
        </p:nvGraphicFramePr>
        <p:xfrm>
          <a:off x="2357680" y="808488"/>
          <a:ext cx="8856663" cy="5292968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30813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444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308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84379"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Оборудование и техника</a:t>
                      </a:r>
                    </a:p>
                  </a:txBody>
                  <a:tcPr marL="91437" marR="91437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Размер возмещения из областного бюджета</a:t>
                      </a:r>
                    </a:p>
                  </a:txBody>
                  <a:tcPr marL="91437" marR="91437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125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Приобретение</a:t>
                      </a:r>
                      <a:r>
                        <a:rPr lang="ru-RU" sz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за собственные или заемные средства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Приобретение</a:t>
                      </a:r>
                      <a:r>
                        <a:rPr lang="ru-RU" sz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по договору лизинга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125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 Тракторы с мощность двигателя</a:t>
                      </a:r>
                      <a:r>
                        <a:rPr lang="ru-RU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от 150 л.с. до 250 л.с., з</a:t>
                      </a:r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ерноуборочные</a:t>
                      </a:r>
                      <a:r>
                        <a:rPr lang="ru-RU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комбайны с мощностью до 250 </a:t>
                      </a:r>
                      <a:r>
                        <a:rPr lang="ru-RU" sz="1000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л.с</a:t>
                      </a:r>
                      <a:r>
                        <a:rPr lang="ru-RU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30% от стоимости (</a:t>
                      </a:r>
                      <a:r>
                        <a:rPr lang="ru-RU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 более 2250 тыс. руб.)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 от первоначального взноса (</a:t>
                      </a:r>
                      <a:r>
                        <a:rPr lang="ru-RU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 более    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2250 тыс. руб. и 30% стоимости предмета лизинга)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1256">
                <a:tc>
                  <a:txBody>
                    <a:bodyPr/>
                    <a:lstStyle/>
                    <a:p>
                      <a:pPr algn="l"/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8. Тракторы, зерноуборочные комбайны с мощность двигателя</a:t>
                      </a:r>
                      <a:r>
                        <a:rPr lang="ru-RU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250 л.с. и более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30% от стоимости</a:t>
                      </a:r>
                      <a:r>
                        <a:rPr lang="ru-RU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(не более 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4500 тыс. руб.)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 от первоначального взноса (</a:t>
                      </a:r>
                      <a:r>
                        <a:rPr lang="ru-RU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 более 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4500 тыс. руб. и 30% стоимости предмета лизинга)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125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9. Посевные комплексы</a:t>
                      </a:r>
                    </a:p>
                  </a:txBody>
                  <a:tcPr marL="91437" marR="91437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50% от стоимости,</a:t>
                      </a:r>
                      <a:r>
                        <a:rPr lang="ru-RU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(не более 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5 000 тыс. руб.)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 от первоначального взноса (</a:t>
                      </a:r>
                      <a:r>
                        <a:rPr lang="ru-RU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 более  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5 000 тыс. руб. и 49% стоимости предмета лизинга)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1256">
                <a:tc>
                  <a:txBody>
                    <a:bodyPr/>
                    <a:lstStyle/>
                    <a:p>
                      <a:pPr algn="l"/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 Самоходные кормоуборочные комбайны</a:t>
                      </a:r>
                    </a:p>
                  </a:txBody>
                  <a:tcPr marL="91437" marR="91437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40% от стоимости (</a:t>
                      </a:r>
                      <a:r>
                        <a:rPr lang="ru-RU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 более   9000 тыс. руб.)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 от первоначального взноса (</a:t>
                      </a:r>
                      <a:r>
                        <a:rPr lang="ru-RU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 более 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9000 тыс. руб. и 40% стоимости предмета лизинга)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21876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</a:t>
                      </a:r>
                      <a:r>
                        <a:rPr lang="ru-RU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Картофелеуборочные комбайны, сеялки (кроме посевных комплексов), почвообрабатывающая, кормозаготовительная техника (кроме самоходных кормоуборочных комбайнов), опрыскиватели и разбрасыватели удобрений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30% от стоимости (</a:t>
                      </a:r>
                      <a:r>
                        <a:rPr lang="ru-RU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 более 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750 тыс. руб.)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37" marR="91437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 от первоначального взноса (</a:t>
                      </a:r>
                      <a:r>
                        <a:rPr lang="ru-RU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 более 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750 тыс. руб. и 30% стоимости предмета лизинга)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658134">
                <a:tc>
                  <a:txBody>
                    <a:bodyPr/>
                    <a:lstStyle/>
                    <a:p>
                      <a:pPr algn="l"/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12. Дизель-генераторы мощностью 30 кВт и более</a:t>
                      </a:r>
                    </a:p>
                  </a:txBody>
                  <a:tcPr marL="91437" marR="91437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50% от стоимости (</a:t>
                      </a:r>
                      <a:r>
                        <a:rPr lang="ru-RU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 более 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1000 тыс. руб.)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37" marR="91437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 от первоначального взноса</a:t>
                      </a:r>
                      <a:r>
                        <a:rPr lang="ru-RU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(не более 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1000 тыс. руб. и 49% стоимости предмета лизинга)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524527">
                <a:tc>
                  <a:txBody>
                    <a:bodyPr/>
                    <a:lstStyle/>
                    <a:p>
                      <a:pPr algn="l"/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13. Погрузчики</a:t>
                      </a:r>
                    </a:p>
                  </a:txBody>
                  <a:tcPr marL="91437" marR="91437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30% от стоимости (</a:t>
                      </a:r>
                      <a:r>
                        <a:rPr lang="ru-RU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 более 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750 тыс. руб.)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37" marR="91437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 от первоначального взноса (</a:t>
                      </a:r>
                      <a:r>
                        <a:rPr lang="ru-RU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 более 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750 тыс. руб. и 30% стоимости предмета лизинга)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anchor="ctr"/>
                </a:tc>
                <a:extLst>
                  <a:ext uri="{0D108BD9-81ED-4DB2-BD59-A6C34878D82A}">
                    <a16:rowId xmlns:a16="http://schemas.microsoft.com/office/drawing/2014/main" val="3924297601"/>
                  </a:ext>
                </a:extLst>
              </a:tr>
            </a:tbl>
          </a:graphicData>
        </a:graphic>
      </p:graphicFrame>
      <p:sp>
        <p:nvSpPr>
          <p:cNvPr id="61496" name="TextBox 6"/>
          <p:cNvSpPr txBox="1">
            <a:spLocks noChangeArrowheads="1"/>
          </p:cNvSpPr>
          <p:nvPr/>
        </p:nvSpPr>
        <p:spPr bwMode="auto">
          <a:xfrm>
            <a:off x="2260025" y="270331"/>
            <a:ext cx="8835633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200" dirty="0">
                <a:latin typeface="Arial" panose="020B0604020202020204" pitchFamily="34" charset="0"/>
                <a:cs typeface="Arial" panose="020B0604020202020204" pitchFamily="34" charset="0"/>
              </a:rPr>
              <a:t>5. ТЕХНИЧЕСКАЯ И ТЕХНОЛОГИЧЕСКАЯ МОДЕРНИЗАЦИЯ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Місце для номера слайда 4"/>
          <p:cNvSpPr>
            <a:spLocks noGrp="1"/>
          </p:cNvSpPr>
          <p:nvPr>
            <p:ph type="sldNum" sz="quarter" idx="13"/>
          </p:nvPr>
        </p:nvSpPr>
        <p:spPr bwMode="auto">
          <a:xfrm>
            <a:off x="8824913" y="6308725"/>
            <a:ext cx="27432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uk-UA" altLang="ru-RU" sz="1600">
              <a:solidFill>
                <a:schemeClr val="accent1"/>
              </a:solidFill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92668D20-4143-414E-B586-3D2B336371C2}" type="slidenum">
              <a:rPr lang="uk-UA" altLang="ru-RU" sz="1600" smtClean="0">
                <a:solidFill>
                  <a:schemeClr val="accent1"/>
                </a:solidFill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44</a:t>
            </a:fld>
            <a:endParaRPr lang="uk-UA" altLang="ru-RU" sz="1600">
              <a:solidFill>
                <a:schemeClr val="accent1"/>
              </a:solidFill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uk-UA" altLang="ru-RU" sz="1600">
              <a:solidFill>
                <a:schemeClr val="accent1"/>
              </a:solidFill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681163" y="485775"/>
            <a:ext cx="7499350" cy="1143000"/>
          </a:xfrm>
          <a:prstGeom prst="rect">
            <a:avLst/>
          </a:prstGeom>
        </p:spPr>
        <p:txBody>
          <a:bodyPr anchor="ctr">
            <a:normAutofit fontScale="97500"/>
          </a:bodyPr>
          <a:lstStyle/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endParaRPr lang="ru-RU" sz="2400" b="1" dirty="0">
              <a:solidFill>
                <a:schemeClr val="accent5">
                  <a:lumMod val="75000"/>
                </a:schemeClr>
              </a:solidFill>
              <a:latin typeface="+mn-lt"/>
              <a:ea typeface="+mj-ea"/>
              <a:cs typeface="+mj-cs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5915140"/>
              </p:ext>
            </p:extLst>
          </p:nvPr>
        </p:nvGraphicFramePr>
        <p:xfrm>
          <a:off x="2162003" y="1057275"/>
          <a:ext cx="8975904" cy="5380599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24900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64678">
                  <a:extLst>
                    <a:ext uri="{9D8B030D-6E8A-4147-A177-3AD203B41FA5}">
                      <a16:colId xmlns:a16="http://schemas.microsoft.com/office/drawing/2014/main" val="2047692988"/>
                    </a:ext>
                  </a:extLst>
                </a:gridCol>
                <a:gridCol w="4321157">
                  <a:extLst>
                    <a:ext uri="{9D8B030D-6E8A-4147-A177-3AD203B41FA5}">
                      <a16:colId xmlns:a16="http://schemas.microsoft.com/office/drawing/2014/main" val="1160483266"/>
                    </a:ext>
                  </a:extLst>
                </a:gridCol>
              </a:tblGrid>
              <a:tr h="321099"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Оборудование и техника</a:t>
                      </a:r>
                    </a:p>
                  </a:txBody>
                  <a:tcPr marL="91437" marR="91437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Размер возмещения из областного бюджета</a:t>
                      </a:r>
                    </a:p>
                  </a:txBody>
                  <a:tcPr marL="91437" marR="91437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806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Приобретение</a:t>
                      </a:r>
                      <a:r>
                        <a:rPr lang="ru-RU" sz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за собственные или заемные средства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Приобретение</a:t>
                      </a:r>
                      <a:r>
                        <a:rPr lang="ru-RU" sz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по договору лизинга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1099">
                <a:tc gridSpan="3"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Для получателей, планирующих или </a:t>
                      </a:r>
                      <a:r>
                        <a:rPr lang="ru-RU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осуществивших культуртехнические мероприятия</a:t>
                      </a:r>
                      <a:r>
                        <a:rPr lang="en-US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&lt;*&gt;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50631">
                <a:tc>
                  <a:txBody>
                    <a:bodyPr/>
                    <a:lstStyle/>
                    <a:p>
                      <a:pPr algn="l"/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14. Техника для вовлечения земель в сельскохозяйственный оборот - техника следующих видов:</a:t>
                      </a:r>
                    </a:p>
                    <a:p>
                      <a:pPr algn="l"/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трактор с мощностью двигателя 150 </a:t>
                      </a:r>
                      <a:r>
                        <a:rPr lang="ru-RU" sz="10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л.с</a:t>
                      </a:r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и более;</a:t>
                      </a:r>
                    </a:p>
                    <a:p>
                      <a:pPr algn="l"/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зерноуборочный комбайн</a:t>
                      </a:r>
                    </a:p>
                  </a:txBody>
                  <a:tcPr marL="91437" marR="91437" anchor="ctr"/>
                </a:tc>
                <a:tc>
                  <a:txBody>
                    <a:bodyPr/>
                    <a:lstStyle/>
                    <a:p>
                      <a:pPr marL="0" marR="0" lvl="0" indent="0" algn="just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30% от стоимости (50% для получателей, осуществляющих производство коровьего</a:t>
                      </a:r>
                      <a:r>
                        <a:rPr lang="ru-RU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молока </a:t>
                      </a: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&lt;**&gt;</a:t>
                      </a:r>
                      <a:r>
                        <a:rPr lang="ru-RU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 не более 5 000 тыс. руб. (6500 тыс. руб. </a:t>
                      </a:r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для получателей, осуществляющих производство коровьего</a:t>
                      </a:r>
                      <a:r>
                        <a:rPr lang="ru-RU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молока)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 от первоначального взноса (</a:t>
                      </a:r>
                      <a:r>
                        <a:rPr lang="ru-RU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 более 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5 000 тыс. руб. (6500 тыс. руб. для получателей, осуществляющих производство коровьего молока) и 30% стоимости предмета лизинга (не более 49% стоимости предмета лизинга для получателей, осуществляющих производство коровьего молока)), 1 единица техники на каждые 300 га введенных в оборот сельскохозяйственных угодий, но не более 4 единиц техники в год для получателей субсидий северной зоны </a:t>
                      </a: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&lt;**</a:t>
                      </a:r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*</a:t>
                      </a:r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&gt;</a:t>
                      </a:r>
                      <a:r>
                        <a:rPr lang="ru-RU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не более 2 единиц для остальных получателей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41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15.</a:t>
                      </a:r>
                      <a:r>
                        <a:rPr lang="ru-RU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Машины и оборудование для уборки овощей, фруктов, ягод</a:t>
                      </a:r>
                    </a:p>
                  </a:txBody>
                  <a:tcPr marL="91437" marR="91437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50% от стоимости</a:t>
                      </a:r>
                      <a:r>
                        <a:rPr lang="ru-RU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(не более 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1000 тыс. руб.)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 от первоначального взноса (</a:t>
                      </a:r>
                      <a:r>
                        <a:rPr lang="ru-RU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 более 1000 тыс. руб. и 49% стоимости предмета лизинга)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anchor="ctr"/>
                </a:tc>
                <a:extLst>
                  <a:ext uri="{0D108BD9-81ED-4DB2-BD59-A6C34878D82A}">
                    <a16:rowId xmlns:a16="http://schemas.microsoft.com/office/drawing/2014/main" val="519233001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16. </a:t>
                      </a:r>
                      <a:r>
                        <a:rPr lang="ru-RU" sz="1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Машины для приствольной обработки </a:t>
                      </a:r>
                    </a:p>
                  </a:txBody>
                  <a:tcPr marL="91437" marR="91437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50% от стоимости</a:t>
                      </a:r>
                      <a:r>
                        <a:rPr lang="ru-RU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(не более 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1000 тыс. руб.)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 от первоначального взноса (</a:t>
                      </a:r>
                      <a:r>
                        <a:rPr lang="ru-RU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 более 1000 тыс. руб. и 49% стоимости предмета лизинга)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anchor="ctr"/>
                </a:tc>
                <a:extLst>
                  <a:ext uri="{0D108BD9-81ED-4DB2-BD59-A6C34878D82A}">
                    <a16:rowId xmlns:a16="http://schemas.microsoft.com/office/drawing/2014/main" val="3774486783"/>
                  </a:ext>
                </a:extLst>
              </a:tr>
              <a:tr h="59055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17. </a:t>
                      </a:r>
                      <a:r>
                        <a:rPr lang="ru-RU" sz="1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Машины для контурной обрезки </a:t>
                      </a:r>
                    </a:p>
                  </a:txBody>
                  <a:tcPr marL="91437" marR="91437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50% от стоимости</a:t>
                      </a:r>
                      <a:r>
                        <a:rPr lang="ru-RU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(не более 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1000 тыс. руб.)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 от первоначального взноса (</a:t>
                      </a:r>
                      <a:r>
                        <a:rPr lang="ru-RU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 более 1000 тыс. руб. и 49% стоимости предмета лизинга)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anchor="ctr"/>
                </a:tc>
                <a:extLst>
                  <a:ext uri="{0D108BD9-81ED-4DB2-BD59-A6C34878D82A}">
                    <a16:rowId xmlns:a16="http://schemas.microsoft.com/office/drawing/2014/main" val="3453959098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algn="l"/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18. </a:t>
                      </a:r>
                      <a:r>
                        <a:rPr lang="ru-RU" sz="1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Селекционные сеялки и селекционные комбайны </a:t>
                      </a:r>
                    </a:p>
                  </a:txBody>
                  <a:tcPr marL="91437" marR="91437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75% от стоимости</a:t>
                      </a:r>
                    </a:p>
                  </a:txBody>
                  <a:tcPr marL="91437" marR="91437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 от первоначального взноса</a:t>
                      </a:r>
                      <a:r>
                        <a:rPr lang="ru-RU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(не более    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49% стоимости предмета лизинга), 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 более 1 единицы техники в год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anchor="ctr"/>
                </a:tc>
                <a:extLst>
                  <a:ext uri="{0D108BD9-81ED-4DB2-BD59-A6C34878D82A}">
                    <a16:rowId xmlns:a16="http://schemas.microsoft.com/office/drawing/2014/main" val="1234804903"/>
                  </a:ext>
                </a:extLst>
              </a:tr>
            </a:tbl>
          </a:graphicData>
        </a:graphic>
      </p:graphicFrame>
      <p:sp>
        <p:nvSpPr>
          <p:cNvPr id="61496" name="TextBox 6"/>
          <p:cNvSpPr txBox="1">
            <a:spLocks noChangeArrowheads="1"/>
          </p:cNvSpPr>
          <p:nvPr/>
        </p:nvSpPr>
        <p:spPr bwMode="auto">
          <a:xfrm>
            <a:off x="2281243" y="525143"/>
            <a:ext cx="8856663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200" dirty="0">
                <a:latin typeface="Arial" panose="020B0604020202020204" pitchFamily="34" charset="0"/>
                <a:cs typeface="Arial" panose="020B0604020202020204" pitchFamily="34" charset="0"/>
              </a:rPr>
              <a:t>5. ТЕХНИЧЕСКАЯ И ТЕХНОЛОГИЧЕСКАЯ МОДЕРНИЗАЦИЯ</a:t>
            </a:r>
          </a:p>
        </p:txBody>
      </p:sp>
    </p:spTree>
    <p:extLst>
      <p:ext uri="{BB962C8B-B14F-4D97-AF65-F5344CB8AC3E}">
        <p14:creationId xmlns:p14="http://schemas.microsoft.com/office/powerpoint/2010/main" val="322762284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Місце для номера слайда 4"/>
          <p:cNvSpPr>
            <a:spLocks noGrp="1"/>
          </p:cNvSpPr>
          <p:nvPr>
            <p:ph type="sldNum" sz="quarter" idx="13"/>
          </p:nvPr>
        </p:nvSpPr>
        <p:spPr bwMode="auto">
          <a:xfrm>
            <a:off x="8824913" y="6308725"/>
            <a:ext cx="27432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uk-UA" altLang="ru-RU" sz="1600">
              <a:solidFill>
                <a:schemeClr val="accent1"/>
              </a:solidFill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92668D20-4143-414E-B586-3D2B336371C2}" type="slidenum">
              <a:rPr lang="uk-UA" altLang="ru-RU" sz="1600" smtClean="0">
                <a:solidFill>
                  <a:schemeClr val="accent1"/>
                </a:solidFill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45</a:t>
            </a:fld>
            <a:endParaRPr lang="uk-UA" altLang="ru-RU" sz="1600">
              <a:solidFill>
                <a:schemeClr val="accent1"/>
              </a:solidFill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uk-UA" altLang="ru-RU" sz="1600">
              <a:solidFill>
                <a:schemeClr val="accent1"/>
              </a:solidFill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681163" y="485775"/>
            <a:ext cx="7499350" cy="1143000"/>
          </a:xfrm>
          <a:prstGeom prst="rect">
            <a:avLst/>
          </a:prstGeom>
        </p:spPr>
        <p:txBody>
          <a:bodyPr anchor="ctr">
            <a:normAutofit fontScale="97500"/>
          </a:bodyPr>
          <a:lstStyle/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endParaRPr lang="ru-RU" sz="2400" b="1" dirty="0">
              <a:solidFill>
                <a:schemeClr val="accent5">
                  <a:lumMod val="75000"/>
                </a:schemeClr>
              </a:solidFill>
              <a:latin typeface="+mn-lt"/>
              <a:ea typeface="+mj-ea"/>
              <a:cs typeface="+mj-cs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6790405"/>
              </p:ext>
            </p:extLst>
          </p:nvPr>
        </p:nvGraphicFramePr>
        <p:xfrm>
          <a:off x="2264214" y="1160915"/>
          <a:ext cx="8999530" cy="5076497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31311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06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877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88148"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Оборудование и техника</a:t>
                      </a:r>
                    </a:p>
                  </a:txBody>
                  <a:tcPr marL="91437" marR="91437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Размер возмещения из областного бюджета</a:t>
                      </a:r>
                    </a:p>
                  </a:txBody>
                  <a:tcPr marL="91437" marR="91437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750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Приобретение</a:t>
                      </a:r>
                      <a:r>
                        <a:rPr lang="ru-RU" sz="1200" b="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за собственные или заемные средства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Приобретение</a:t>
                      </a:r>
                      <a:r>
                        <a:rPr lang="ru-RU" sz="1200" b="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по договору лизинга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7506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19.</a:t>
                      </a:r>
                      <a:r>
                        <a:rPr lang="ru-RU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Техники и оборудование для производства льна-долгунца</a:t>
                      </a:r>
                    </a:p>
                  </a:txBody>
                  <a:tcPr marL="91437" marR="91437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75% от стоимости (</a:t>
                      </a:r>
                      <a:r>
                        <a:rPr lang="ru-RU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 более   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10 000 тыс. руб.)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 от первоначального взноса (</a:t>
                      </a:r>
                      <a:r>
                        <a:rPr lang="ru-RU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 более 10 000 тыс. руб. и 49% стоимости предмета лизинга)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7506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20.</a:t>
                      </a:r>
                      <a:r>
                        <a:rPr lang="ru-RU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Оборудование для сельскохозяйственных  потребительских кооперативов </a:t>
                      </a:r>
                    </a:p>
                  </a:txBody>
                  <a:tcPr marL="91437" marR="91437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50% от стоимости</a:t>
                      </a:r>
                    </a:p>
                  </a:txBody>
                  <a:tcPr marL="91437" marR="91437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 более 10 000 тыс. руб. в год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6686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21.</a:t>
                      </a:r>
                      <a:r>
                        <a:rPr lang="ru-RU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Оборудование для организаций потребительской кооперации </a:t>
                      </a:r>
                    </a:p>
                  </a:txBody>
                  <a:tcPr marL="91437" marR="91437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50% от стоимости</a:t>
                      </a:r>
                    </a:p>
                  </a:txBody>
                  <a:tcPr marL="91437" marR="91437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 более 10 000 тыс. руб. в год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77506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22. Комплектующие для осуществления капитального ремонта</a:t>
                      </a:r>
                    </a:p>
                  </a:txBody>
                  <a:tcPr marL="91437" marR="91437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50% от стоимости</a:t>
                      </a:r>
                    </a:p>
                  </a:txBody>
                  <a:tcPr marL="91437" marR="91437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800 тыс. руб. за комплект</a:t>
                      </a:r>
                    </a:p>
                  </a:txBody>
                  <a:tcPr marL="91437" marR="91437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77506">
                <a:tc>
                  <a:txBody>
                    <a:bodyPr/>
                    <a:lstStyle/>
                    <a:p>
                      <a:pPr algn="l"/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23. Климатическое оборудование</a:t>
                      </a:r>
                    </a:p>
                  </a:txBody>
                  <a:tcPr marL="91437" marR="91437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50% от стоимости</a:t>
                      </a:r>
                    </a:p>
                  </a:txBody>
                  <a:tcPr marL="91437" marR="91437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 от первоначального взноса (49</a:t>
                      </a:r>
                      <a:r>
                        <a:rPr lang="ru-RU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стоимости предмета лизинга)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anchor="ctr"/>
                </a:tc>
                <a:extLst>
                  <a:ext uri="{0D108BD9-81ED-4DB2-BD59-A6C34878D82A}">
                    <a16:rowId xmlns:a16="http://schemas.microsoft.com/office/drawing/2014/main" val="3334701283"/>
                  </a:ext>
                </a:extLst>
              </a:tr>
              <a:tr h="47750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24. </a:t>
                      </a:r>
                      <a:r>
                        <a:rPr lang="ru-RU" sz="10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Фотосепараторы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50% от стоимости</a:t>
                      </a:r>
                    </a:p>
                  </a:txBody>
                  <a:tcPr marL="91437" marR="91437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 от первоначального взноса (49</a:t>
                      </a:r>
                      <a:r>
                        <a:rPr lang="ru-RU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стоимости предмета лизинга)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anchor="ctr"/>
                </a:tc>
                <a:extLst>
                  <a:ext uri="{0D108BD9-81ED-4DB2-BD59-A6C34878D82A}">
                    <a16:rowId xmlns:a16="http://schemas.microsoft.com/office/drawing/2014/main" val="2433409414"/>
                  </a:ext>
                </a:extLst>
              </a:tr>
              <a:tr h="47750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25. Свеклоуборочные</a:t>
                      </a:r>
                      <a:r>
                        <a:rPr lang="ru-RU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комбайны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30% от стоимости (</a:t>
                      </a:r>
                      <a:r>
                        <a:rPr lang="ru-RU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 более 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8000 тыс. руб.)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 от первоначального взноса (</a:t>
                      </a:r>
                      <a:r>
                        <a:rPr lang="ru-RU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 более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8000 тыс. руб. и 30% стоимости предмета лизинга )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anchor="ctr"/>
                </a:tc>
                <a:extLst>
                  <a:ext uri="{0D108BD9-81ED-4DB2-BD59-A6C34878D82A}">
                    <a16:rowId xmlns:a16="http://schemas.microsoft.com/office/drawing/2014/main" val="1436272065"/>
                  </a:ext>
                </a:extLst>
              </a:tr>
              <a:tr h="616373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26. Средства автотранспортные</a:t>
                      </a:r>
                      <a:r>
                        <a:rPr lang="ru-RU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(кроме работающих на природном газе (метане)) и прицепы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30% от стоимости (</a:t>
                      </a:r>
                      <a:r>
                        <a:rPr lang="ru-RU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 более 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350 тыс. руб.)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 от первоначального взноса (</a:t>
                      </a:r>
                      <a:r>
                        <a:rPr lang="ru-RU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 более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350 тыс. руб. и 30% стоимости предмета лизинга)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anchor="ctr"/>
                </a:tc>
                <a:extLst>
                  <a:ext uri="{0D108BD9-81ED-4DB2-BD59-A6C34878D82A}">
                    <a16:rowId xmlns:a16="http://schemas.microsoft.com/office/drawing/2014/main" val="2189186181"/>
                  </a:ext>
                </a:extLst>
              </a:tr>
            </a:tbl>
          </a:graphicData>
        </a:graphic>
      </p:graphicFrame>
      <p:sp>
        <p:nvSpPr>
          <p:cNvPr id="61496" name="TextBox 6"/>
          <p:cNvSpPr txBox="1">
            <a:spLocks noChangeArrowheads="1"/>
          </p:cNvSpPr>
          <p:nvPr/>
        </p:nvSpPr>
        <p:spPr bwMode="auto">
          <a:xfrm>
            <a:off x="1820175" y="509898"/>
            <a:ext cx="9514934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200" dirty="0">
                <a:latin typeface="Arial" panose="020B0604020202020204" pitchFamily="34" charset="0"/>
                <a:cs typeface="Arial" panose="020B0604020202020204" pitchFamily="34" charset="0"/>
              </a:rPr>
              <a:t>5. ТЕХНИЧЕСКАЯ И ТЕХНОЛОГИЧЕСКАЯ МОДЕРНИЗАЦИЯ</a:t>
            </a:r>
          </a:p>
        </p:txBody>
      </p:sp>
    </p:spTree>
    <p:extLst>
      <p:ext uri="{BB962C8B-B14F-4D97-AF65-F5344CB8AC3E}">
        <p14:creationId xmlns:p14="http://schemas.microsoft.com/office/powerpoint/2010/main" val="88178590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Місце для номера слайда 4"/>
          <p:cNvSpPr>
            <a:spLocks noGrp="1"/>
          </p:cNvSpPr>
          <p:nvPr>
            <p:ph type="sldNum" sz="quarter" idx="13"/>
          </p:nvPr>
        </p:nvSpPr>
        <p:spPr bwMode="auto">
          <a:xfrm>
            <a:off x="8824913" y="6308725"/>
            <a:ext cx="27432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uk-UA" altLang="ru-RU" sz="1600">
              <a:solidFill>
                <a:schemeClr val="accent1"/>
              </a:solidFill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92668D20-4143-414E-B586-3D2B336371C2}" type="slidenum">
              <a:rPr lang="uk-UA" altLang="ru-RU" sz="1600" smtClean="0">
                <a:solidFill>
                  <a:schemeClr val="accent1"/>
                </a:solidFill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46</a:t>
            </a:fld>
            <a:endParaRPr lang="uk-UA" altLang="ru-RU" sz="1600">
              <a:solidFill>
                <a:schemeClr val="accent1"/>
              </a:solidFill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uk-UA" altLang="ru-RU" sz="1600">
              <a:solidFill>
                <a:schemeClr val="accent1"/>
              </a:solidFill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681163" y="485775"/>
            <a:ext cx="7499350" cy="1143000"/>
          </a:xfrm>
          <a:prstGeom prst="rect">
            <a:avLst/>
          </a:prstGeom>
        </p:spPr>
        <p:txBody>
          <a:bodyPr anchor="ctr">
            <a:normAutofit fontScale="97500"/>
          </a:bodyPr>
          <a:lstStyle/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endParaRPr lang="ru-RU" sz="2400" b="1" dirty="0">
              <a:solidFill>
                <a:schemeClr val="accent5">
                  <a:lumMod val="75000"/>
                </a:schemeClr>
              </a:solidFill>
              <a:latin typeface="+mn-lt"/>
              <a:ea typeface="+mj-ea"/>
              <a:cs typeface="+mj-cs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4763639"/>
              </p:ext>
            </p:extLst>
          </p:nvPr>
        </p:nvGraphicFramePr>
        <p:xfrm>
          <a:off x="2312686" y="1000645"/>
          <a:ext cx="8856664" cy="2717374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29097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441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027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85403"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Оборудование и техника</a:t>
                      </a:r>
                    </a:p>
                  </a:txBody>
                  <a:tcPr marL="91437" marR="91437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Размер возмещения из областного бюджета</a:t>
                      </a:r>
                    </a:p>
                  </a:txBody>
                  <a:tcPr marL="91437" marR="91437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295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Приобретение</a:t>
                      </a:r>
                      <a:r>
                        <a:rPr lang="ru-RU" sz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за собственные или заемные средства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Приобретение</a:t>
                      </a:r>
                      <a:r>
                        <a:rPr lang="ru-RU" sz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по договору лизинга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2063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26. Средства автотранспортные</a:t>
                      </a:r>
                      <a:r>
                        <a:rPr lang="ru-RU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(кроме работающих на природном газе (метане)) и прицепы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30% от стоимости (</a:t>
                      </a:r>
                      <a:r>
                        <a:rPr lang="ru-RU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 более 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350 тыс. руб.)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 от первоначального взноса (</a:t>
                      </a:r>
                      <a:r>
                        <a:rPr lang="ru-RU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 более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350 тыс. руб. и 30% стоимости предмета лизинга)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2954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27. Средства автотранспортные</a:t>
                      </a:r>
                      <a:r>
                        <a:rPr lang="ru-RU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работающие на природном газе (метане)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30% от стоимости (</a:t>
                      </a:r>
                      <a:r>
                        <a:rPr lang="ru-RU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 более 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1500 тыс. руб.)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 от первоначального взноса (</a:t>
                      </a:r>
                      <a:r>
                        <a:rPr lang="ru-RU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 более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1500 тыс. руб. и 30% стоимости предмета лизинга)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2954">
                <a:tc>
                  <a:txBody>
                    <a:bodyPr/>
                    <a:lstStyle/>
                    <a:p>
                      <a:pPr algn="l"/>
                      <a:r>
                        <a:rPr lang="ru-RU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28</a:t>
                      </a:r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Роботизированные доильные установки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90% от стоимости (не более 8500 тыс. руб. за импортную технику  и не более 10000 тыс. руб. за оборудование отечественного производства);  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не более 10 единиц оборудования в год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100% от первоначального взноса (</a:t>
                      </a:r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 более 49 % стоимости предмета лизинга за каждую единицу оборудования</a:t>
                      </a:r>
                      <a:r>
                        <a:rPr kumimoji="0" lang="ru-RU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)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marL="36000" marR="36000" marT="36000" marB="3600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1496" name="TextBox 6"/>
          <p:cNvSpPr txBox="1">
            <a:spLocks noChangeArrowheads="1"/>
          </p:cNvSpPr>
          <p:nvPr/>
        </p:nvSpPr>
        <p:spPr bwMode="auto">
          <a:xfrm>
            <a:off x="2312682" y="396998"/>
            <a:ext cx="8856663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200" dirty="0">
                <a:latin typeface="Arial" panose="020B0604020202020204" pitchFamily="34" charset="0"/>
                <a:cs typeface="Arial" panose="020B0604020202020204" pitchFamily="34" charset="0"/>
              </a:rPr>
              <a:t>5. ТЕХНИЧЕСКАЯ И ТЕХНОЛОГИЧЕСКАЯ МОДЕРНИЗАЦИЯ</a:t>
            </a:r>
          </a:p>
        </p:txBody>
      </p:sp>
      <p:sp>
        <p:nvSpPr>
          <p:cNvPr id="2" name="Скругленный прямоугольник 9">
            <a:extLst>
              <a:ext uri="{FF2B5EF4-FFF2-40B4-BE49-F238E27FC236}">
                <a16:creationId xmlns:a16="http://schemas.microsoft.com/office/drawing/2014/main" id="{2D072780-CE5E-6646-E40C-B3DC19C54936}"/>
              </a:ext>
            </a:extLst>
          </p:cNvPr>
          <p:cNvSpPr/>
          <p:nvPr/>
        </p:nvSpPr>
        <p:spPr>
          <a:xfrm>
            <a:off x="2312684" y="3807644"/>
            <a:ext cx="9044031" cy="26003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1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&lt;*&gt;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случае осуществления культуртехнических мероприятий получатель обязуется:</a:t>
            </a:r>
          </a:p>
          <a:p>
            <a:pPr>
              <a:defRPr/>
            </a:pPr>
            <a:r>
              <a:rPr lang="en-US" sz="1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ru-RU" sz="1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увеличить посевную площадь сельскохозяйственных культур в году проведения культуртехнических мероприятий или в году, следующем за годом проведения культуртехнических мероприятий, за счет введения в сельскохозяйственный оборот выбывших сельскохозяйственных угодий в размере не менее чем 300 гектаров; </a:t>
            </a:r>
            <a:r>
              <a:rPr lang="en-US" sz="1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ru-RU" sz="1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снижать посевную площадь сельскохозяйственных культур в течение пяти лет, начиная с года, следующего за годом проведения культуртехнических мероприятий.</a:t>
            </a:r>
          </a:p>
          <a:p>
            <a:pPr>
              <a:defRPr/>
            </a:pPr>
            <a:r>
              <a:rPr lang="en-US" sz="1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&lt;**&gt; </a:t>
            </a:r>
            <a:r>
              <a:rPr lang="ru-RU" sz="1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 получателями, осуществляющими производство коровьего молока</a:t>
            </a:r>
            <a:r>
              <a:rPr lang="en-US" sz="1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понимаются:</a:t>
            </a:r>
          </a:p>
          <a:p>
            <a:pPr>
              <a:defRPr/>
            </a:pPr>
            <a:r>
              <a:rPr lang="en-US" sz="1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организации, имеющие на 1 января года предоставления субсидии (далее – текущий год) маточное поголовье крупного рогатого скота не менее 200 голов; - индивидуальные предприниматели (в том числе индивидуальные предприниматели - главы крестьянских (фермерских) хозяйств), имеющие на 1 января текущего года маточное поголовье крупного рогатого скота не менее 10 голов.</a:t>
            </a:r>
          </a:p>
          <a:p>
            <a:pPr>
              <a:defRPr/>
            </a:pPr>
            <a:r>
              <a:rPr lang="en-US" sz="1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&lt;**</a:t>
            </a:r>
            <a:r>
              <a:rPr lang="ru-RU" sz="1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en-US" sz="1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Организации и индивидуальные предприниматели (в том числе индивидуальные предприниматели - главы крестьянских (фермерских) хозяйств), осуществляющие свою деятельность на территориях Варнавинского муниципального округа, Ветлужского муниципального округа, Воскресенского муниципального округа, </a:t>
            </a:r>
            <a:r>
              <a:rPr lang="ru-RU" sz="1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Ковернинского</a:t>
            </a:r>
            <a:r>
              <a:rPr lang="ru-RU" sz="1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муниципального округа, </a:t>
            </a:r>
            <a:r>
              <a:rPr lang="ru-RU" sz="1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Краснобаковского</a:t>
            </a:r>
            <a:r>
              <a:rPr lang="ru-RU" sz="1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муниципального округа, городского округа Семеновский, Тонкинского муниципального округа, </a:t>
            </a:r>
            <a:r>
              <a:rPr lang="ru-RU" sz="1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Тоншаевского</a:t>
            </a:r>
            <a:r>
              <a:rPr lang="ru-RU" sz="1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муниципального округа, </a:t>
            </a:r>
            <a:r>
              <a:rPr lang="ru-RU" sz="1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Уренского</a:t>
            </a:r>
            <a:r>
              <a:rPr lang="ru-RU" sz="1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муниципального округа, городского округа город Чкаловск, </a:t>
            </a:r>
            <a:r>
              <a:rPr lang="ru-RU" sz="1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Шарангского</a:t>
            </a:r>
            <a:r>
              <a:rPr lang="ru-RU" sz="1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муниципального округа, городского округа город Шахунья, городского округа </a:t>
            </a:r>
            <a:r>
              <a:rPr lang="ru-RU" sz="1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Сокольский</a:t>
            </a:r>
            <a:r>
              <a:rPr lang="ru-RU" sz="1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Балахнинского</a:t>
            </a:r>
            <a:r>
              <a:rPr lang="ru-RU" sz="1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муниципального округа, городского округа город Бор, Городецкого муниципального округа</a:t>
            </a:r>
          </a:p>
        </p:txBody>
      </p:sp>
    </p:spTree>
    <p:extLst>
      <p:ext uri="{BB962C8B-B14F-4D97-AF65-F5344CB8AC3E}">
        <p14:creationId xmlns:p14="http://schemas.microsoft.com/office/powerpoint/2010/main" val="285008006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9" name="Місце для номера слайда 4"/>
          <p:cNvSpPr>
            <a:spLocks noGrp="1"/>
          </p:cNvSpPr>
          <p:nvPr>
            <p:ph type="sldNum" sz="quarter" idx="13"/>
          </p:nvPr>
        </p:nvSpPr>
        <p:spPr bwMode="auto">
          <a:xfrm>
            <a:off x="8824913" y="6308725"/>
            <a:ext cx="27432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uk-UA" altLang="ru-RU" sz="1600">
              <a:solidFill>
                <a:schemeClr val="accent1"/>
              </a:solidFill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C17EC3F3-FC20-4F2C-9997-5DA2C11CFC92}" type="slidenum">
              <a:rPr lang="uk-UA" altLang="ru-RU" sz="1600" smtClean="0">
                <a:solidFill>
                  <a:schemeClr val="accent1"/>
                </a:solidFill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47</a:t>
            </a:fld>
            <a:endParaRPr lang="uk-UA" altLang="ru-RU" sz="1600">
              <a:solidFill>
                <a:schemeClr val="accent1"/>
              </a:solidFill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uk-UA" altLang="ru-RU" sz="1600">
              <a:solidFill>
                <a:schemeClr val="accent1"/>
              </a:solidFill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681163" y="485775"/>
            <a:ext cx="7499350" cy="1143000"/>
          </a:xfrm>
          <a:prstGeom prst="rect">
            <a:avLst/>
          </a:prstGeom>
        </p:spPr>
        <p:txBody>
          <a:bodyPr anchor="ctr">
            <a:normAutofit fontScale="97500"/>
          </a:bodyPr>
          <a:lstStyle/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endParaRPr lang="ru-RU" sz="2400" b="1" dirty="0">
              <a:solidFill>
                <a:schemeClr val="accent5">
                  <a:lumMod val="75000"/>
                </a:schemeClr>
              </a:solidFill>
              <a:latin typeface="+mn-lt"/>
              <a:ea typeface="+mj-ea"/>
              <a:cs typeface="+mj-cs"/>
            </a:endParaRPr>
          </a:p>
        </p:txBody>
      </p:sp>
      <p:grpSp>
        <p:nvGrpSpPr>
          <p:cNvPr id="65541" name="Группа 3"/>
          <p:cNvGrpSpPr>
            <a:grpSpLocks/>
          </p:cNvGrpSpPr>
          <p:nvPr/>
        </p:nvGrpSpPr>
        <p:grpSpPr bwMode="auto">
          <a:xfrm>
            <a:off x="2588120" y="704758"/>
            <a:ext cx="8673981" cy="474662"/>
            <a:chOff x="32734" y="-1185924"/>
            <a:chExt cx="6696744" cy="645979"/>
          </a:xfrm>
        </p:grpSpPr>
        <p:sp>
          <p:nvSpPr>
            <p:cNvPr id="5" name="Нашивка 11"/>
            <p:cNvSpPr/>
            <p:nvPr/>
          </p:nvSpPr>
          <p:spPr>
            <a:xfrm>
              <a:off x="32734" y="-1185924"/>
              <a:ext cx="6696744" cy="645979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Нашивка 4"/>
            <p:cNvSpPr/>
            <p:nvPr/>
          </p:nvSpPr>
          <p:spPr>
            <a:xfrm>
              <a:off x="177210" y="-1185924"/>
              <a:ext cx="6185518" cy="64597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56007" tIns="18669" rIns="18669" bIns="18669" spcCol="1270" anchor="ctr"/>
            <a:lstStyle/>
            <a:p>
              <a:pPr algn="ctr" defTabSz="622300">
                <a:lnSpc>
                  <a:spcPct val="90000"/>
                </a:lnSpc>
                <a:spcAft>
                  <a:spcPts val="0"/>
                </a:spcAft>
                <a:defRPr/>
              </a:pPr>
              <a:r>
                <a:rPr lang="ru-RU" sz="13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Приказ министерства сельского хозяйства и продовольственных ресурсов </a:t>
              </a:r>
            </a:p>
            <a:p>
              <a:pPr algn="ctr" defTabSz="622300">
                <a:lnSpc>
                  <a:spcPct val="90000"/>
                </a:lnSpc>
                <a:spcAft>
                  <a:spcPts val="0"/>
                </a:spcAft>
                <a:defRPr/>
              </a:pPr>
              <a:r>
                <a:rPr lang="ru-RU" sz="13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Нижегородской области от 28.04.2023 № 120</a:t>
              </a:r>
            </a:p>
          </p:txBody>
        </p:sp>
      </p:grpSp>
      <p:sp>
        <p:nvSpPr>
          <p:cNvPr id="65542" name="TextBox 6"/>
          <p:cNvSpPr txBox="1">
            <a:spLocks noChangeArrowheads="1"/>
          </p:cNvSpPr>
          <p:nvPr/>
        </p:nvSpPr>
        <p:spPr bwMode="auto">
          <a:xfrm>
            <a:off x="2703173" y="217177"/>
            <a:ext cx="816300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200" dirty="0">
                <a:latin typeface="Arial" panose="020B0604020202020204" pitchFamily="34" charset="0"/>
                <a:cs typeface="Arial" panose="020B0604020202020204" pitchFamily="34" charset="0"/>
              </a:rPr>
              <a:t>6. ОБЛАСТНАЯ ПРОГРАММА ЛЬГОТНОГО КРЕДИТОВА</a:t>
            </a:r>
            <a:r>
              <a:rPr lang="ru-RU" altLang="ru-RU" sz="2400" dirty="0">
                <a:latin typeface="+mn-lt"/>
              </a:rPr>
              <a:t>НИЯ</a:t>
            </a:r>
          </a:p>
        </p:txBody>
      </p:sp>
      <p:sp>
        <p:nvSpPr>
          <p:cNvPr id="65543" name="TextBox 7"/>
          <p:cNvSpPr txBox="1">
            <a:spLocks noChangeArrowheads="1"/>
          </p:cNvSpPr>
          <p:nvPr/>
        </p:nvSpPr>
        <p:spPr bwMode="auto">
          <a:xfrm>
            <a:off x="2219325" y="1236360"/>
            <a:ext cx="9627060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500" dirty="0">
                <a:latin typeface="Arial" panose="020B0604020202020204" pitchFamily="34" charset="0"/>
                <a:cs typeface="Arial" panose="020B0604020202020204" pitchFamily="34" charset="0"/>
              </a:rPr>
              <a:t>Субсидии перечисляются в кредитную организацию для зачисления их в 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500" dirty="0">
                <a:latin typeface="Arial" panose="020B0604020202020204" pitchFamily="34" charset="0"/>
                <a:cs typeface="Arial" panose="020B0604020202020204" pitchFamily="34" charset="0"/>
              </a:rPr>
              <a:t>счет уплаты части процентов, начисленных заемщикам за пользование кредитами!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500" dirty="0">
                <a:latin typeface="Arial" panose="020B0604020202020204" pitchFamily="34" charset="0"/>
                <a:cs typeface="Arial" panose="020B0604020202020204" pitchFamily="34" charset="0"/>
              </a:rPr>
              <a:t>Заемщик оплачивает только часть процентной ставки!</a:t>
            </a: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9707191"/>
              </p:ext>
            </p:extLst>
          </p:nvPr>
        </p:nvGraphicFramePr>
        <p:xfrm>
          <a:off x="2219325" y="2001903"/>
          <a:ext cx="9637726" cy="24029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34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82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3022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6139">
                  <a:extLst>
                    <a:ext uri="{9D8B030D-6E8A-4147-A177-3AD203B41FA5}">
                      <a16:colId xmlns:a16="http://schemas.microsoft.com/office/drawing/2014/main" val="2281107487"/>
                    </a:ext>
                  </a:extLst>
                </a:gridCol>
                <a:gridCol w="1353850">
                  <a:extLst>
                    <a:ext uri="{9D8B030D-6E8A-4147-A177-3AD203B41FA5}">
                      <a16:colId xmlns:a16="http://schemas.microsoft.com/office/drawing/2014/main" val="1764247772"/>
                    </a:ext>
                  </a:extLst>
                </a:gridCol>
                <a:gridCol w="156585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74702">
                <a:tc>
                  <a:txBody>
                    <a:bodyPr/>
                    <a:lstStyle/>
                    <a:p>
                      <a:endParaRPr lang="ru-RU" sz="10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4401" marR="84401" marT="42196" marB="4219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Краткосрочные кредиты</a:t>
                      </a:r>
                    </a:p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срок до 1,5 лет</a:t>
                      </a:r>
                      <a:endParaRPr lang="ru-RU" sz="10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4401" marR="84401" marT="42196" marB="4219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Инвестиционные кредиты</a:t>
                      </a:r>
                    </a:p>
                    <a:p>
                      <a:pPr marL="0" indent="0" algn="ctr"/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срок до 10 лет</a:t>
                      </a:r>
                      <a:endParaRPr lang="ru-RU" sz="10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4401" marR="84401" marT="42196" marB="4219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Инвестиционные кредиты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на срок до 5 лет</a:t>
                      </a:r>
                      <a:endParaRPr kumimoji="0" lang="ru-RU" sz="1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4401" marR="84401" marT="42196" marB="4219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Инвестиционные кредиты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на срок до 8 лет</a:t>
                      </a:r>
                      <a:endParaRPr lang="ru-RU" sz="10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4401" marR="84401" marT="42196" marB="4219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Инвестиционные кредиты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на срок до 15 лет</a:t>
                      </a:r>
                      <a:endParaRPr lang="ru-RU" sz="10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4401" marR="84401" marT="42196" marB="4219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7751"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Размер</a:t>
                      </a:r>
                      <a:r>
                        <a:rPr lang="ru-RU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возмещения</a:t>
                      </a:r>
                      <a:endParaRPr lang="ru-RU" sz="10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4401" marR="84401" marT="42196" marB="4219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50% ключевой ставки ЦБ РФ</a:t>
                      </a:r>
                      <a:endParaRPr kumimoji="0" lang="ru-RU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7994" marR="84401" marT="42196" marB="4219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kumimoji="0" lang="ru-RU" sz="10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50% ключевой ставки ЦБ РФ</a:t>
                      </a:r>
                      <a:endParaRPr lang="ru-RU" sz="10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07994" marR="84401" marT="42196" marB="4219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50% ключевой ставки ЦБ РФ</a:t>
                      </a:r>
                      <a:endParaRPr kumimoji="0" lang="ru-RU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7994" marR="84401" marT="42196" marB="4219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до 6 процентных пунктов** </a:t>
                      </a:r>
                    </a:p>
                  </a:txBody>
                  <a:tcPr marL="107994" marR="84401" marT="42196" marB="4219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От 1 до 6 процентных пунктов **</a:t>
                      </a:r>
                    </a:p>
                  </a:txBody>
                  <a:tcPr marL="107994" marR="84401" marT="42196" marB="4219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7353">
                <a:tc>
                  <a:txBody>
                    <a:bodyPr/>
                    <a:lstStyle/>
                    <a:p>
                      <a:pPr marL="0" algn="l" rtl="0" eaLnBrk="1" latinLnBrk="0" hangingPunct="1">
                        <a:lnSpc>
                          <a:spcPct val="80000"/>
                        </a:lnSpc>
                      </a:pPr>
                      <a:r>
                        <a:rPr lang="ru-RU" sz="1000" kern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Возможность рефинансирования</a:t>
                      </a:r>
                      <a:endParaRPr lang="ru-RU" sz="1000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4389" marR="84389" marT="42185" marB="4218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 предусмотрена</a:t>
                      </a:r>
                      <a:endParaRPr kumimoji="0" lang="ru-RU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7994" marR="84389" marT="42185" marB="4218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80000"/>
                        </a:lnSpc>
                      </a:pPr>
                      <a:r>
                        <a:rPr lang="ru-RU" sz="1000" kern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предусмотрена</a:t>
                      </a:r>
                      <a:endParaRPr lang="ru-RU" sz="1000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7994" marR="84389" marT="42185" marB="4218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предусмотрена</a:t>
                      </a:r>
                      <a:endParaRPr kumimoji="0" lang="ru-RU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>
                            <a:lumMod val="85000"/>
                            <a:lumOff val="15000"/>
                          </a:srgbClr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7994" marR="84389" marT="42185" marB="4218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предусмотрена</a:t>
                      </a:r>
                    </a:p>
                  </a:txBody>
                  <a:tcPr marL="107994" marR="84389" marT="42185" marB="4218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7994" marR="84389" marT="42185" marB="4218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9386"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Возможность пролонгации</a:t>
                      </a:r>
                      <a:endParaRPr lang="ru-RU" sz="10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4401" marR="84401" marT="42196" marB="4219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предусмотрена</a:t>
                      </a:r>
                      <a:endParaRPr kumimoji="0" lang="ru-RU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7994" marR="84401" marT="42196" marB="4219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75887">
                <a:tc>
                  <a:txBody>
                    <a:bodyPr/>
                    <a:lstStyle/>
                    <a:p>
                      <a:r>
                        <a:rPr lang="ru-RU" sz="1000" kern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Сроки предоставления подтверждающих</a:t>
                      </a:r>
                      <a:r>
                        <a:rPr lang="ru-RU" sz="1000" kern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целевое использование кредита </a:t>
                      </a:r>
                      <a:r>
                        <a:rPr lang="ru-RU" sz="1000" kern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документов</a:t>
                      </a:r>
                      <a:endParaRPr lang="ru-RU" sz="1000" b="0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4401" marR="84401" marT="42196" marB="4219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</a:t>
                      </a:r>
                      <a:r>
                        <a:rPr lang="ru-RU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течение 20 дней со дня получения ТМЦ, оказания услуг, выполнения работ</a:t>
                      </a:r>
                      <a:endParaRPr lang="ru-RU" sz="10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ru-RU" sz="16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07994" marR="0" marT="42185" marB="4218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ru-RU" sz="10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13" name="Скругленный прямоугольник 12"/>
          <p:cNvSpPr/>
          <p:nvPr/>
        </p:nvSpPr>
        <p:spPr>
          <a:xfrm>
            <a:off x="2219325" y="4467301"/>
            <a:ext cx="9637726" cy="21671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000" dirty="0">
                <a:solidFill>
                  <a:schemeClr val="tx1"/>
                </a:solidFill>
              </a:rPr>
              <a:t>* Для заемщиков – сельскохозяйственных товаропроизводителей и организаций пищевой и перерабатывающей промышленности, включенных в реестр заемщиков , получивших льготный инвестиционный кредит в рамках федеральной программы льготного кредитования, осуществляющих деятельность по приоритетным подотраслям агропромышленного комплекса:</a:t>
            </a:r>
          </a:p>
          <a:p>
            <a:pPr>
              <a:defRPr/>
            </a:pPr>
            <a:r>
              <a:rPr lang="ru-RU" sz="1000" dirty="0">
                <a:solidFill>
                  <a:schemeClr val="tx1"/>
                </a:solidFill>
              </a:rPr>
              <a:t>разведение молочного скота, производство сырого молока;</a:t>
            </a:r>
          </a:p>
          <a:p>
            <a:pPr>
              <a:defRPr/>
            </a:pPr>
            <a:r>
              <a:rPr lang="ru-RU" sz="1000" dirty="0">
                <a:solidFill>
                  <a:schemeClr val="tx1"/>
                </a:solidFill>
              </a:rPr>
              <a:t>переработка молока сырого крупного рогатого скота, козьего и овечьего на пищевую продукцию;</a:t>
            </a:r>
          </a:p>
          <a:p>
            <a:pPr>
              <a:defRPr/>
            </a:pPr>
            <a:r>
              <a:rPr lang="ru-RU" sz="1000" dirty="0">
                <a:solidFill>
                  <a:schemeClr val="tx1"/>
                </a:solidFill>
              </a:rPr>
              <a:t>разведение специализированного мясного крупного рогатого скота;</a:t>
            </a:r>
          </a:p>
          <a:p>
            <a:pPr>
              <a:defRPr/>
            </a:pPr>
            <a:r>
              <a:rPr lang="ru-RU" sz="1000" dirty="0">
                <a:solidFill>
                  <a:schemeClr val="tx1"/>
                </a:solidFill>
              </a:rPr>
              <a:t>развитие сельскохозяйственной птицы;</a:t>
            </a:r>
          </a:p>
          <a:p>
            <a:pPr>
              <a:defRPr/>
            </a:pPr>
            <a:r>
              <a:rPr lang="ru-RU" sz="1000" dirty="0">
                <a:solidFill>
                  <a:schemeClr val="tx1"/>
                </a:solidFill>
              </a:rPr>
              <a:t>переработка сельскохозяйственных животный, птицы;</a:t>
            </a:r>
          </a:p>
          <a:p>
            <a:pPr>
              <a:defRPr/>
            </a:pPr>
            <a:r>
              <a:rPr lang="ru-RU" sz="1000" dirty="0">
                <a:solidFill>
                  <a:schemeClr val="tx1"/>
                </a:solidFill>
              </a:rPr>
              <a:t>выращивание овощей;</a:t>
            </a:r>
          </a:p>
          <a:p>
            <a:pPr>
              <a:defRPr/>
            </a:pPr>
            <a:r>
              <a:rPr lang="ru-RU" sz="1000" dirty="0">
                <a:solidFill>
                  <a:schemeClr val="tx1"/>
                </a:solidFill>
              </a:rPr>
              <a:t>производство хлебобулочных и мучных кондитерских изделий;</a:t>
            </a:r>
          </a:p>
          <a:p>
            <a:pPr>
              <a:defRPr/>
            </a:pPr>
            <a:r>
              <a:rPr lang="ru-RU" sz="1000" dirty="0">
                <a:solidFill>
                  <a:schemeClr val="tx1"/>
                </a:solidFill>
              </a:rPr>
              <a:t>Производство и переработка яиц;</a:t>
            </a:r>
          </a:p>
          <a:p>
            <a:pPr>
              <a:defRPr/>
            </a:pPr>
            <a:r>
              <a:rPr lang="ru-RU" sz="1000" dirty="0">
                <a:solidFill>
                  <a:schemeClr val="tx1"/>
                </a:solidFill>
              </a:rPr>
              <a:t>** Для получателей субсидии, реализующих инвестиционные проекты по приоритетной подотрасли АПК «производство и переработка яиц» и включенные в реестр заемщиков, получивших льготный инвестиционный кредит.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Місце для номера слайда 4"/>
          <p:cNvSpPr>
            <a:spLocks noGrp="1"/>
          </p:cNvSpPr>
          <p:nvPr>
            <p:ph type="sldNum" sz="quarter" idx="13"/>
          </p:nvPr>
        </p:nvSpPr>
        <p:spPr bwMode="auto">
          <a:xfrm>
            <a:off x="8824913" y="6308725"/>
            <a:ext cx="27432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uk-UA" altLang="ru-RU" sz="1600">
              <a:solidFill>
                <a:schemeClr val="accent1"/>
              </a:solidFill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DCF308E7-F04B-448D-9C29-6EDFD5FAFD04}" type="slidenum">
              <a:rPr lang="uk-UA" altLang="ru-RU" sz="1600" smtClean="0">
                <a:solidFill>
                  <a:schemeClr val="accent1"/>
                </a:solidFill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48</a:t>
            </a:fld>
            <a:endParaRPr lang="uk-UA" altLang="ru-RU" sz="1600">
              <a:solidFill>
                <a:schemeClr val="accent1"/>
              </a:solidFill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uk-UA" altLang="ru-RU" sz="1600">
              <a:solidFill>
                <a:schemeClr val="accent1"/>
              </a:solidFill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681163" y="485775"/>
            <a:ext cx="7499350" cy="1143000"/>
          </a:xfrm>
          <a:prstGeom prst="rect">
            <a:avLst/>
          </a:prstGeom>
        </p:spPr>
        <p:txBody>
          <a:bodyPr anchor="ctr">
            <a:normAutofit fontScale="97500"/>
          </a:bodyPr>
          <a:lstStyle/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endParaRPr lang="ru-RU" sz="2400" b="1" dirty="0">
              <a:solidFill>
                <a:schemeClr val="accent5">
                  <a:lumMod val="75000"/>
                </a:schemeClr>
              </a:solidFill>
              <a:latin typeface="+mn-lt"/>
              <a:ea typeface="+mj-ea"/>
              <a:cs typeface="+mj-cs"/>
            </a:endParaRPr>
          </a:p>
        </p:txBody>
      </p:sp>
      <p:grpSp>
        <p:nvGrpSpPr>
          <p:cNvPr id="67588" name="Группа 3"/>
          <p:cNvGrpSpPr>
            <a:grpSpLocks/>
          </p:cNvGrpSpPr>
          <p:nvPr/>
        </p:nvGrpSpPr>
        <p:grpSpPr bwMode="auto">
          <a:xfrm>
            <a:off x="2215528" y="1185746"/>
            <a:ext cx="8943811" cy="688275"/>
            <a:chOff x="-45583" y="-1045637"/>
            <a:chExt cx="6696744" cy="895883"/>
          </a:xfrm>
        </p:grpSpPr>
        <p:sp>
          <p:nvSpPr>
            <p:cNvPr id="5" name="Нашивка 11"/>
            <p:cNvSpPr/>
            <p:nvPr/>
          </p:nvSpPr>
          <p:spPr>
            <a:xfrm>
              <a:off x="-45583" y="-1017372"/>
              <a:ext cx="6696744" cy="867618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Нашивка 4"/>
            <p:cNvSpPr/>
            <p:nvPr/>
          </p:nvSpPr>
          <p:spPr>
            <a:xfrm>
              <a:off x="109150" y="-1045637"/>
              <a:ext cx="6463948" cy="84979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56007" tIns="18669" rIns="18669" bIns="18669" spcCol="1270" anchor="ctr"/>
            <a:lstStyle/>
            <a:p>
              <a:pPr algn="ctr" defTabSz="622300">
                <a:spcAft>
                  <a:spcPts val="0"/>
                </a:spcAft>
                <a:defRPr/>
              </a:pPr>
              <a:r>
                <a:rPr lang="ru-RU" sz="1400" dirty="0">
                  <a:solidFill>
                    <a:schemeClr val="tx1"/>
                  </a:solidFill>
                </a:rPr>
                <a:t>Закон Нижегородской области от 26.12.2018 № 158-З, Закон Нижегородской области от 01.11.2008 № 149-З</a:t>
              </a:r>
              <a:r>
                <a:rPr lang="en-US" sz="1400" dirty="0">
                  <a:solidFill>
                    <a:schemeClr val="tx1"/>
                  </a:solidFill>
                </a:rPr>
                <a:t>, </a:t>
              </a:r>
              <a:r>
                <a:rPr lang="ru-RU" sz="1400" dirty="0">
                  <a:solidFill>
                    <a:schemeClr val="tx1"/>
                  </a:solidFill>
                </a:rPr>
                <a:t>Постановления Правительства НО от 19.06.2019 № 378 и от 05.03.2009 № 92  </a:t>
              </a:r>
            </a:p>
          </p:txBody>
        </p:sp>
      </p:grpSp>
      <p:sp>
        <p:nvSpPr>
          <p:cNvPr id="67589" name="TextBox 6"/>
          <p:cNvSpPr txBox="1">
            <a:spLocks noChangeArrowheads="1"/>
          </p:cNvSpPr>
          <p:nvPr/>
        </p:nvSpPr>
        <p:spPr bwMode="auto">
          <a:xfrm>
            <a:off x="3119223" y="595610"/>
            <a:ext cx="6913562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200" dirty="0">
                <a:latin typeface="Arial" panose="020B0604020202020204" pitchFamily="34" charset="0"/>
              </a:rPr>
              <a:t>7. ПОДДЕРЖКА КАДРОВОГО ОБЕСПЕЧЕНИЯ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0D3DB0F-0F15-1613-31DE-17C2515F1088}"/>
              </a:ext>
            </a:extLst>
          </p:cNvPr>
          <p:cNvSpPr txBox="1"/>
          <p:nvPr/>
        </p:nvSpPr>
        <p:spPr bwMode="auto">
          <a:xfrm>
            <a:off x="8043854" y="2026645"/>
            <a:ext cx="3712718" cy="307777"/>
          </a:xfrm>
          <a:prstGeom prst="rect">
            <a:avLst/>
          </a:prstGeom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+mn-lt"/>
              </a:rPr>
              <a:t>.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248249" y="2211073"/>
            <a:ext cx="9186190" cy="38318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ü"/>
              <a:defRPr/>
            </a:pPr>
            <a:r>
              <a:rPr lang="ru-RU" dirty="0">
                <a:cs typeface="Arial" panose="020B0604020202020204" pitchFamily="34" charset="0"/>
              </a:rPr>
              <a:t>Выплата аграрной стипендии </a:t>
            </a:r>
          </a:p>
          <a:p>
            <a:pPr marL="324000" algn="just">
              <a:lnSpc>
                <a:spcPct val="150000"/>
              </a:lnSpc>
              <a:defRPr/>
            </a:pPr>
            <a:r>
              <a:rPr lang="ru-RU" dirty="0">
                <a:cs typeface="Arial" panose="020B0604020202020204" pitchFamily="34" charset="0"/>
              </a:rPr>
              <a:t>(3 000 рублей СПО и 4 000 рублей ВПО);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ü"/>
              <a:defRPr/>
            </a:pPr>
            <a:r>
              <a:rPr lang="ru-RU" dirty="0">
                <a:cs typeface="Arial" panose="020B0604020202020204" pitchFamily="34" charset="0"/>
              </a:rPr>
              <a:t>Ежемесячные выплаты молодым специалистам в течение 2-х лет</a:t>
            </a:r>
          </a:p>
          <a:p>
            <a:pPr marL="324000" algn="just">
              <a:lnSpc>
                <a:spcPct val="150000"/>
              </a:lnSpc>
              <a:defRPr/>
            </a:pPr>
            <a:r>
              <a:rPr lang="ru-RU" dirty="0">
                <a:cs typeface="Arial" panose="020B0604020202020204" pitchFamily="34" charset="0"/>
              </a:rPr>
              <a:t>(6 000 рублей СПО и 8 000 рублей ВПО);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ü"/>
              <a:defRPr/>
            </a:pPr>
            <a:r>
              <a:rPr lang="ru-RU" dirty="0">
                <a:cs typeface="Arial" panose="020B0604020202020204" pitchFamily="34" charset="0"/>
              </a:rPr>
              <a:t> Пособие молодым специалистам</a:t>
            </a:r>
          </a:p>
          <a:p>
            <a:pPr marL="324000" algn="just">
              <a:lnSpc>
                <a:spcPct val="150000"/>
              </a:lnSpc>
              <a:defRPr/>
            </a:pPr>
            <a:r>
              <a:rPr lang="ru-RU" dirty="0">
                <a:cs typeface="Arial" panose="020B0604020202020204" pitchFamily="34" charset="0"/>
              </a:rPr>
              <a:t>(400 тыс. рублей СПО и 500 тыс. рублей ВПО);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ü"/>
              <a:defRPr/>
            </a:pPr>
            <a:r>
              <a:rPr lang="ru-RU" dirty="0">
                <a:cs typeface="Arial" panose="020B0604020202020204" pitchFamily="34" charset="0"/>
              </a:rPr>
              <a:t>Единовременная выплата молодым специалистам и молодым работникам </a:t>
            </a:r>
          </a:p>
          <a:p>
            <a:pPr algn="just">
              <a:lnSpc>
                <a:spcPct val="150000"/>
              </a:lnSpc>
              <a:defRPr/>
            </a:pPr>
            <a:r>
              <a:rPr lang="ru-RU" dirty="0">
                <a:cs typeface="Arial" panose="020B0604020202020204" pitchFamily="34" charset="0"/>
              </a:rPr>
              <a:t>     (4 наиболее востребованных профессий) на улучшение жилищных условий – </a:t>
            </a:r>
          </a:p>
          <a:p>
            <a:pPr algn="just">
              <a:lnSpc>
                <a:spcPct val="150000"/>
              </a:lnSpc>
              <a:defRPr/>
            </a:pPr>
            <a:r>
              <a:rPr lang="ru-RU" dirty="0">
                <a:cs typeface="Arial" panose="020B0604020202020204" pitchFamily="34" charset="0"/>
              </a:rPr>
              <a:t>      (до 2 млн рублей)).</a:t>
            </a:r>
          </a:p>
        </p:txBody>
      </p:sp>
    </p:spTree>
    <p:extLst>
      <p:ext uri="{BB962C8B-B14F-4D97-AF65-F5344CB8AC3E}">
        <p14:creationId xmlns:p14="http://schemas.microsoft.com/office/powerpoint/2010/main" val="244408886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Місце для номера слайда 4"/>
          <p:cNvSpPr>
            <a:spLocks noGrp="1"/>
          </p:cNvSpPr>
          <p:nvPr>
            <p:ph type="sldNum" sz="quarter" idx="13"/>
          </p:nvPr>
        </p:nvSpPr>
        <p:spPr bwMode="auto">
          <a:xfrm>
            <a:off x="8824913" y="6308725"/>
            <a:ext cx="27432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uk-UA" altLang="ru-RU" sz="1600">
              <a:solidFill>
                <a:schemeClr val="accent1"/>
              </a:solidFill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53C23E9A-46CF-4AE8-9E04-6B4EDD7A2D02}" type="slidenum">
              <a:rPr lang="uk-UA" altLang="ru-RU" sz="1600" smtClean="0">
                <a:solidFill>
                  <a:schemeClr val="accent1"/>
                </a:solidFill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49</a:t>
            </a:fld>
            <a:endParaRPr lang="uk-UA" altLang="ru-RU" sz="1600">
              <a:solidFill>
                <a:schemeClr val="accent1"/>
              </a:solidFill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uk-UA" altLang="ru-RU" sz="1600">
              <a:solidFill>
                <a:schemeClr val="accent1"/>
              </a:solidFill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681163" y="485775"/>
            <a:ext cx="7499350" cy="1143000"/>
          </a:xfrm>
          <a:prstGeom prst="rect">
            <a:avLst/>
          </a:prstGeom>
        </p:spPr>
        <p:txBody>
          <a:bodyPr anchor="ctr">
            <a:normAutofit fontScale="97500"/>
          </a:bodyPr>
          <a:lstStyle/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endParaRPr lang="ru-RU" sz="2400" b="1" dirty="0">
              <a:solidFill>
                <a:schemeClr val="accent5">
                  <a:lumMod val="75000"/>
                </a:schemeClr>
              </a:solidFill>
              <a:latin typeface="+mn-lt"/>
              <a:ea typeface="+mj-ea"/>
              <a:cs typeface="+mj-cs"/>
            </a:endParaRPr>
          </a:p>
        </p:txBody>
      </p:sp>
      <p:sp>
        <p:nvSpPr>
          <p:cNvPr id="69637" name="TextBox 4"/>
          <p:cNvSpPr txBox="1">
            <a:spLocks noChangeArrowheads="1"/>
          </p:cNvSpPr>
          <p:nvPr/>
        </p:nvSpPr>
        <p:spPr bwMode="auto">
          <a:xfrm>
            <a:off x="2708903" y="486039"/>
            <a:ext cx="8528619" cy="42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lvl="0" indent="0" algn="ctr">
              <a:buNone/>
            </a:pPr>
            <a:r>
              <a:rPr lang="ru-RU" altLang="ru-RU" sz="2200" dirty="0">
                <a:latin typeface="Arial" panose="020B0604020202020204" pitchFamily="34" charset="0"/>
                <a:cs typeface="Arial" panose="020B0604020202020204" pitchFamily="34" charset="0"/>
              </a:rPr>
              <a:t>8.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Развитие овощеводства защищенного грунта</a:t>
            </a:r>
          </a:p>
        </p:txBody>
      </p:sp>
      <p:grpSp>
        <p:nvGrpSpPr>
          <p:cNvPr id="7" name="Группа 3"/>
          <p:cNvGrpSpPr>
            <a:grpSpLocks/>
          </p:cNvGrpSpPr>
          <p:nvPr/>
        </p:nvGrpSpPr>
        <p:grpSpPr bwMode="auto">
          <a:xfrm>
            <a:off x="2708900" y="1017620"/>
            <a:ext cx="8401614" cy="475191"/>
            <a:chOff x="108128" y="-6172089"/>
            <a:chExt cx="6696744" cy="646699"/>
          </a:xfrm>
        </p:grpSpPr>
        <p:sp>
          <p:nvSpPr>
            <p:cNvPr id="8" name="Нашивка 11"/>
            <p:cNvSpPr/>
            <p:nvPr/>
          </p:nvSpPr>
          <p:spPr>
            <a:xfrm>
              <a:off x="108128" y="-6172089"/>
              <a:ext cx="6696744" cy="645979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Нашивка 4"/>
            <p:cNvSpPr/>
            <p:nvPr/>
          </p:nvSpPr>
          <p:spPr>
            <a:xfrm>
              <a:off x="363741" y="-6171369"/>
              <a:ext cx="6185518" cy="64597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56007" tIns="18669" rIns="18669" bIns="18669" spcCol="1270" anchor="ctr"/>
            <a:lstStyle/>
            <a:p>
              <a:pPr algn="ctr" defTabSz="622300">
                <a:lnSpc>
                  <a:spcPct val="90000"/>
                </a:lnSpc>
                <a:spcAft>
                  <a:spcPts val="0"/>
                </a:spcAft>
                <a:defRPr/>
              </a:pPr>
              <a:r>
                <a:rPr lang="ru-RU" sz="13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Приказ министерства сельского хозяйства и продовольственных ресурсов </a:t>
              </a:r>
            </a:p>
            <a:p>
              <a:pPr algn="ctr" defTabSz="622300">
                <a:lnSpc>
                  <a:spcPct val="90000"/>
                </a:lnSpc>
                <a:spcAft>
                  <a:spcPts val="0"/>
                </a:spcAft>
                <a:defRPr/>
              </a:pPr>
              <a:r>
                <a:rPr lang="ru-RU" sz="13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Нижегородской области от 14.11.2025 № 430</a:t>
              </a:r>
            </a:p>
          </p:txBody>
        </p:sp>
      </p:grp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2389DC0-38C0-D829-BBD4-F7D3B953C34B}"/>
              </a:ext>
            </a:extLst>
          </p:cNvPr>
          <p:cNvSpPr/>
          <p:nvPr/>
        </p:nvSpPr>
        <p:spPr>
          <a:xfrm>
            <a:off x="2439828" y="1497907"/>
            <a:ext cx="8939755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defRPr/>
            </a:pPr>
            <a:r>
              <a:rPr lang="ru-RU" dirty="0">
                <a:cs typeface="Arial" panose="020B0604020202020204" pitchFamily="34" charset="0"/>
              </a:rPr>
              <a:t>Возмещение части затрат на приобретение тепличными </a:t>
            </a:r>
          </a:p>
          <a:p>
            <a:pPr algn="ctr">
              <a:spcAft>
                <a:spcPts val="0"/>
              </a:spcAft>
              <a:defRPr/>
            </a:pPr>
            <a:r>
              <a:rPr lang="ru-RU" dirty="0">
                <a:cs typeface="Arial" panose="020B0604020202020204" pitchFamily="34" charset="0"/>
              </a:rPr>
              <a:t>предприятиями энергоносителей</a:t>
            </a:r>
          </a:p>
          <a:p>
            <a:pPr algn="ctr">
              <a:spcAft>
                <a:spcPts val="0"/>
              </a:spcAft>
              <a:defRPr/>
            </a:pPr>
            <a:endParaRPr lang="ru-RU">
              <a:cs typeface="Arial" panose="020B0604020202020204" pitchFamily="34" charset="0"/>
            </a:endParaRPr>
          </a:p>
          <a:p>
            <a:pPr algn="ctr">
              <a:spcAft>
                <a:spcPts val="0"/>
              </a:spcAft>
              <a:defRPr/>
            </a:pPr>
            <a:endParaRPr lang="ru-RU" dirty="0">
              <a:cs typeface="Arial" panose="020B0604020202020204" pitchFamily="34" charset="0"/>
            </a:endParaRPr>
          </a:p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ru-RU" dirty="0">
                <a:cs typeface="Arial" panose="020B0604020202020204" pitchFamily="34" charset="0"/>
              </a:rPr>
              <a:t>Направление затрат – приобретение энергоносителей </a:t>
            </a:r>
          </a:p>
          <a:p>
            <a:pPr>
              <a:spcAft>
                <a:spcPts val="0"/>
              </a:spcAft>
              <a:defRPr/>
            </a:pPr>
            <a:r>
              <a:rPr lang="ru-RU" dirty="0">
                <a:cs typeface="Arial" panose="020B0604020202020204" pitchFamily="34" charset="0"/>
              </a:rPr>
              <a:t>     (тепловой и электрической энергии, газа);</a:t>
            </a:r>
          </a:p>
          <a:p>
            <a:pPr>
              <a:spcAft>
                <a:spcPts val="0"/>
              </a:spcAft>
              <a:defRPr/>
            </a:pPr>
            <a:endParaRPr lang="ru-RU" dirty="0">
              <a:cs typeface="Arial" panose="020B0604020202020204" pitchFamily="34" charset="0"/>
            </a:endParaRPr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ü"/>
              <a:defRPr/>
            </a:pPr>
            <a:r>
              <a:rPr lang="ru-RU" dirty="0">
                <a:cs typeface="Arial" panose="020B0604020202020204" pitchFamily="34" charset="0"/>
              </a:rPr>
              <a:t>Получатели субсидии – тепличные предприятия;</a:t>
            </a:r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ü"/>
              <a:defRPr/>
            </a:pPr>
            <a:r>
              <a:rPr lang="ru-RU" dirty="0">
                <a:cs typeface="Arial" panose="020B0604020202020204" pitchFamily="34" charset="0"/>
              </a:rPr>
              <a:t>Размер субсидии:</a:t>
            </a:r>
          </a:p>
          <a:p>
            <a:pPr marL="742950" lvl="1" indent="-285750">
              <a:spcAft>
                <a:spcPts val="1200"/>
              </a:spcAft>
              <a:buFontTx/>
              <a:buChar char="-"/>
              <a:defRPr/>
            </a:pPr>
            <a:r>
              <a:rPr lang="ru-RU" dirty="0">
                <a:cs typeface="Arial" panose="020B0604020202020204" pitchFamily="34" charset="0"/>
              </a:rPr>
              <a:t>15% от стоимости энергоносителей;</a:t>
            </a:r>
          </a:p>
          <a:p>
            <a:pPr marL="742950" lvl="1" indent="-285750" algn="just">
              <a:spcAft>
                <a:spcPts val="1200"/>
              </a:spcAft>
              <a:buFontTx/>
              <a:buChar char="-"/>
              <a:defRPr/>
            </a:pPr>
            <a:r>
              <a:rPr lang="ru-RU" dirty="0">
                <a:cs typeface="Arial" panose="020B0604020202020204" pitchFamily="34" charset="0"/>
              </a:rPr>
              <a:t>21,5% от стоимости энергоносителей – для получателей в течение 8 лет с даты ввода в эксплуатацию вновь построенного тепличного комплекса площадью не менее 5 гектар.</a:t>
            </a:r>
          </a:p>
        </p:txBody>
      </p:sp>
    </p:spTree>
    <p:extLst>
      <p:ext uri="{BB962C8B-B14F-4D97-AF65-F5344CB8AC3E}">
        <p14:creationId xmlns:p14="http://schemas.microsoft.com/office/powerpoint/2010/main" val="147197272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кст">
      <a:dk1>
        <a:srgbClr val="000000"/>
      </a:dk1>
      <a:lt1>
        <a:sysClr val="window" lastClr="FFFFFF"/>
      </a:lt1>
      <a:dk2>
        <a:srgbClr val="262626"/>
      </a:dk2>
      <a:lt2>
        <a:srgbClr val="FFFFFF"/>
      </a:lt2>
      <a:accent1>
        <a:srgbClr val="C79478"/>
      </a:accent1>
      <a:accent2>
        <a:srgbClr val="ED7D31"/>
      </a:accent2>
      <a:accent3>
        <a:srgbClr val="A5A5A5"/>
      </a:accent3>
      <a:accent4>
        <a:srgbClr val="757070"/>
      </a:accent4>
      <a:accent5>
        <a:srgbClr val="F4B183"/>
      </a:accent5>
      <a:accent6>
        <a:srgbClr val="FFC000"/>
      </a:accent6>
      <a:hlink>
        <a:srgbClr val="3A3838"/>
      </a:hlink>
      <a:folHlink>
        <a:srgbClr val="E7E6E6"/>
      </a:folHlink>
    </a:clrScheme>
    <a:fontScheme name="Офіс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 bwMode="auto">
        <a:ln>
          <a:noFill/>
        </a:ln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a:spPr>
      <a:bodyPr wrap="square">
        <a:spAutoFit/>
      </a:bodyPr>
      <a:lstStyle>
        <a:defPPr>
          <a:lnSpc>
            <a:spcPct val="100000"/>
          </a:lnSpc>
          <a:spcBef>
            <a:spcPct val="0"/>
          </a:spcBef>
          <a:buFontTx/>
          <a:buNone/>
          <a:defRPr sz="1350" i="1" smtClean="0">
            <a:latin typeface="Cambria Math" panose="02040503050406030204" pitchFamily="18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65526</TotalTime>
  <Words>10720</Words>
  <Application>Microsoft Office PowerPoint</Application>
  <PresentationFormat>Широкоэкранный</PresentationFormat>
  <Paragraphs>1146</Paragraphs>
  <Slides>49</Slides>
  <Notes>48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49</vt:i4>
      </vt:variant>
    </vt:vector>
  </HeadingPairs>
  <TitlesOfParts>
    <vt:vector size="58" baseType="lpstr">
      <vt:lpstr>Malgun Gothic</vt:lpstr>
      <vt:lpstr>Aptos</vt:lpstr>
      <vt:lpstr>Arial</vt:lpstr>
      <vt:lpstr>Calibri</vt:lpstr>
      <vt:lpstr>Calibri Light</vt:lpstr>
      <vt:lpstr>Cambria Math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Милян Христина</dc:creator>
  <cp:lastModifiedBy>Сергей Рябов</cp:lastModifiedBy>
  <cp:revision>1626</cp:revision>
  <cp:lastPrinted>2026-09-25T12:14:23Z</cp:lastPrinted>
  <dcterms:created xsi:type="dcterms:W3CDTF">2017-12-04T11:28:17Z</dcterms:created>
  <dcterms:modified xsi:type="dcterms:W3CDTF">2026-09-28T12:12:35Z</dcterms:modified>
</cp:coreProperties>
</file>